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3" r:id="rId1"/>
    <p:sldMasterId id="2147483746" r:id="rId2"/>
    <p:sldMasterId id="2147483759" r:id="rId3"/>
    <p:sldMasterId id="2147483772" r:id="rId4"/>
    <p:sldMasterId id="2147483823" r:id="rId5"/>
    <p:sldMasterId id="2147483849" r:id="rId6"/>
    <p:sldMasterId id="2147483874" r:id="rId7"/>
    <p:sldMasterId id="2147483888" r:id="rId8"/>
    <p:sldMasterId id="2147483901" r:id="rId9"/>
  </p:sldMasterIdLst>
  <p:notesMasterIdLst>
    <p:notesMasterId r:id="rId54"/>
  </p:notesMasterIdLst>
  <p:handoutMasterIdLst>
    <p:handoutMasterId r:id="rId55"/>
  </p:handoutMasterIdLst>
  <p:sldIdLst>
    <p:sldId id="256" r:id="rId10"/>
    <p:sldId id="612" r:id="rId11"/>
    <p:sldId id="633" r:id="rId12"/>
    <p:sldId id="634" r:id="rId13"/>
    <p:sldId id="635" r:id="rId14"/>
    <p:sldId id="613" r:id="rId15"/>
    <p:sldId id="636" r:id="rId16"/>
    <p:sldId id="637" r:id="rId17"/>
    <p:sldId id="640" r:id="rId18"/>
    <p:sldId id="614" r:id="rId19"/>
    <p:sldId id="638" r:id="rId20"/>
    <p:sldId id="649" r:id="rId21"/>
    <p:sldId id="641" r:id="rId22"/>
    <p:sldId id="642" r:id="rId23"/>
    <p:sldId id="643" r:id="rId24"/>
    <p:sldId id="644" r:id="rId25"/>
    <p:sldId id="646" r:id="rId26"/>
    <p:sldId id="647" r:id="rId27"/>
    <p:sldId id="645" r:id="rId28"/>
    <p:sldId id="650" r:id="rId29"/>
    <p:sldId id="651" r:id="rId30"/>
    <p:sldId id="652" r:id="rId31"/>
    <p:sldId id="653" r:id="rId32"/>
    <p:sldId id="654" r:id="rId33"/>
    <p:sldId id="655" r:id="rId34"/>
    <p:sldId id="656" r:id="rId35"/>
    <p:sldId id="657" r:id="rId36"/>
    <p:sldId id="658" r:id="rId37"/>
    <p:sldId id="648" r:id="rId38"/>
    <p:sldId id="659" r:id="rId39"/>
    <p:sldId id="660" r:id="rId40"/>
    <p:sldId id="661" r:id="rId41"/>
    <p:sldId id="662" r:id="rId42"/>
    <p:sldId id="663" r:id="rId43"/>
    <p:sldId id="664" r:id="rId44"/>
    <p:sldId id="665" r:id="rId45"/>
    <p:sldId id="666" r:id="rId46"/>
    <p:sldId id="668" r:id="rId47"/>
    <p:sldId id="669" r:id="rId48"/>
    <p:sldId id="670" r:id="rId49"/>
    <p:sldId id="672" r:id="rId50"/>
    <p:sldId id="673" r:id="rId51"/>
    <p:sldId id="671" r:id="rId52"/>
    <p:sldId id="675" r:id="rId53"/>
  </p:sldIdLst>
  <p:sldSz cx="9144000" cy="6858000" type="screen4x3"/>
  <p:notesSz cx="7016750" cy="9302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0" userDrawn="1">
          <p15:clr>
            <a:srgbClr val="A4A3A4"/>
          </p15:clr>
        </p15:guide>
        <p15:guide id="2" pos="221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ty Harper" initials="PH"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FFFF"/>
    <a:srgbClr val="CCFFCC"/>
    <a:srgbClr val="FFFF93"/>
    <a:srgbClr val="2473E8"/>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361" autoAdjust="0"/>
    <p:restoredTop sz="94427" autoAdjust="0"/>
  </p:normalViewPr>
  <p:slideViewPr>
    <p:cSldViewPr>
      <p:cViewPr varScale="1">
        <p:scale>
          <a:sx n="92" d="100"/>
          <a:sy n="92" d="100"/>
        </p:scale>
        <p:origin x="816" y="90"/>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notesViewPr>
    <p:cSldViewPr showGuides="1">
      <p:cViewPr>
        <p:scale>
          <a:sx n="66" d="100"/>
          <a:sy n="66" d="100"/>
        </p:scale>
        <p:origin x="-1622" y="24"/>
      </p:cViewPr>
      <p:guideLst>
        <p:guide orient="horz" pos="2930"/>
        <p:guide pos="221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EA560E-E3B0-4FEA-B3B3-516D086555B5}"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408AC112-5AAD-45F7-8FD3-E2C4848BC491}">
      <dgm:prSet phldrT="[Text]"/>
      <dgm:spPr/>
      <dgm:t>
        <a:bodyPr/>
        <a:lstStyle/>
        <a:p>
          <a:r>
            <a:rPr lang="en-US" b="1" i="0" dirty="0">
              <a:latin typeface="Calibri Bold" charset="0"/>
              <a:cs typeface="Calibri Bold" charset="0"/>
            </a:rPr>
            <a:t>Emergency Preparedness Program</a:t>
          </a:r>
        </a:p>
      </dgm:t>
    </dgm:pt>
    <dgm:pt modelId="{D0F64FFB-04A3-49FE-AE7E-48A4F8401040}" type="parTrans" cxnId="{47F4CBA7-A82A-48E9-AB3C-5B8B7B491139}">
      <dgm:prSet/>
      <dgm:spPr/>
      <dgm:t>
        <a:bodyPr/>
        <a:lstStyle/>
        <a:p>
          <a:endParaRPr lang="en-US"/>
        </a:p>
      </dgm:t>
    </dgm:pt>
    <dgm:pt modelId="{39681C27-1038-4613-98E2-8C5D71FBB45E}" type="sibTrans" cxnId="{47F4CBA7-A82A-48E9-AB3C-5B8B7B491139}">
      <dgm:prSet/>
      <dgm:spPr/>
      <dgm:t>
        <a:bodyPr/>
        <a:lstStyle/>
        <a:p>
          <a:endParaRPr lang="en-US"/>
        </a:p>
      </dgm:t>
    </dgm:pt>
    <dgm:pt modelId="{57EC934C-EB88-4503-9E03-30F99A401C78}">
      <dgm:prSet phldrT="[Text]" custT="1"/>
      <dgm:spPr/>
      <dgm:t>
        <a:bodyPr/>
        <a:lstStyle/>
        <a:p>
          <a:r>
            <a:rPr lang="en-US" sz="2000" b="1" i="0" dirty="0">
              <a:latin typeface="Calibri Bold" charset="0"/>
              <a:cs typeface="Calibri Bold" charset="0"/>
            </a:rPr>
            <a:t>Risk Assessment and Planning</a:t>
          </a:r>
        </a:p>
      </dgm:t>
    </dgm:pt>
    <dgm:pt modelId="{B0945097-B362-4964-B024-DA70A6E1B61F}" type="parTrans" cxnId="{70E5DA8C-5154-443E-90ED-712D6EE967A2}">
      <dgm:prSet/>
      <dgm:spPr/>
      <dgm:t>
        <a:bodyPr/>
        <a:lstStyle/>
        <a:p>
          <a:endParaRPr lang="en-US"/>
        </a:p>
      </dgm:t>
    </dgm:pt>
    <dgm:pt modelId="{AB0D500E-405F-4A30-9A42-13338162646A}" type="sibTrans" cxnId="{70E5DA8C-5154-443E-90ED-712D6EE967A2}">
      <dgm:prSet/>
      <dgm:spPr/>
      <dgm:t>
        <a:bodyPr/>
        <a:lstStyle/>
        <a:p>
          <a:endParaRPr lang="en-US"/>
        </a:p>
      </dgm:t>
    </dgm:pt>
    <dgm:pt modelId="{19DC1812-73C3-428D-8A30-A4FE8C9C4DE5}">
      <dgm:prSet phldrT="[Text]" phldr="1"/>
      <dgm:spPr/>
      <dgm:t>
        <a:bodyPr/>
        <a:lstStyle/>
        <a:p>
          <a:endParaRPr lang="en-US"/>
        </a:p>
      </dgm:t>
    </dgm:pt>
    <dgm:pt modelId="{B1BDC066-0F8B-4A85-ADEA-5BF5CFE7AEF0}" type="parTrans" cxnId="{AB3ED2AC-42D2-41C7-A4DD-B3D6AE51C39C}">
      <dgm:prSet/>
      <dgm:spPr/>
      <dgm:t>
        <a:bodyPr/>
        <a:lstStyle/>
        <a:p>
          <a:endParaRPr lang="en-US"/>
        </a:p>
      </dgm:t>
    </dgm:pt>
    <dgm:pt modelId="{CCC606FD-91F3-43B9-9464-ED2690E1180B}" type="sibTrans" cxnId="{AB3ED2AC-42D2-41C7-A4DD-B3D6AE51C39C}">
      <dgm:prSet/>
      <dgm:spPr/>
      <dgm:t>
        <a:bodyPr/>
        <a:lstStyle/>
        <a:p>
          <a:endParaRPr lang="en-US"/>
        </a:p>
      </dgm:t>
    </dgm:pt>
    <dgm:pt modelId="{C5B9F9F9-32A1-42EF-B9C6-A7A89F766732}">
      <dgm:prSet phldrT="[Text]" phldr="1"/>
      <dgm:spPr/>
      <dgm:t>
        <a:bodyPr/>
        <a:lstStyle/>
        <a:p>
          <a:endParaRPr lang="en-US"/>
        </a:p>
      </dgm:t>
    </dgm:pt>
    <dgm:pt modelId="{BDB0CF94-BFB6-47DD-8ED0-1F382C33A8D8}" type="parTrans" cxnId="{B9CBF738-F4A8-4EC2-9FE9-02FC98DBB863}">
      <dgm:prSet/>
      <dgm:spPr/>
      <dgm:t>
        <a:bodyPr/>
        <a:lstStyle/>
        <a:p>
          <a:endParaRPr lang="en-US"/>
        </a:p>
      </dgm:t>
    </dgm:pt>
    <dgm:pt modelId="{5A198C35-DDCE-4743-910E-DD5018C0F4F1}" type="sibTrans" cxnId="{B9CBF738-F4A8-4EC2-9FE9-02FC98DBB863}">
      <dgm:prSet/>
      <dgm:spPr/>
      <dgm:t>
        <a:bodyPr/>
        <a:lstStyle/>
        <a:p>
          <a:endParaRPr lang="en-US"/>
        </a:p>
      </dgm:t>
    </dgm:pt>
    <dgm:pt modelId="{23C4A048-EE05-41F7-A5C9-9B144D3F5A6F}">
      <dgm:prSet phldrT="[Text]" phldr="1"/>
      <dgm:spPr/>
      <dgm:t>
        <a:bodyPr/>
        <a:lstStyle/>
        <a:p>
          <a:endParaRPr lang="en-US"/>
        </a:p>
      </dgm:t>
    </dgm:pt>
    <dgm:pt modelId="{78AE66E1-C6B0-4520-BD7B-91D14E2A88FF}" type="parTrans" cxnId="{09F93714-E743-4A31-BB9A-996FF6F610BD}">
      <dgm:prSet/>
      <dgm:spPr/>
      <dgm:t>
        <a:bodyPr/>
        <a:lstStyle/>
        <a:p>
          <a:endParaRPr lang="en-US"/>
        </a:p>
      </dgm:t>
    </dgm:pt>
    <dgm:pt modelId="{1DABF02F-58F3-4948-BEF0-BA3BE0C2D266}" type="sibTrans" cxnId="{09F93714-E743-4A31-BB9A-996FF6F610BD}">
      <dgm:prSet/>
      <dgm:spPr/>
      <dgm:t>
        <a:bodyPr/>
        <a:lstStyle/>
        <a:p>
          <a:endParaRPr lang="en-US"/>
        </a:p>
      </dgm:t>
    </dgm:pt>
    <dgm:pt modelId="{BBEC08F5-B4DD-484D-9195-50FD7245C879}">
      <dgm:prSet/>
      <dgm:spPr/>
      <dgm:t>
        <a:bodyPr/>
        <a:lstStyle/>
        <a:p>
          <a:endParaRPr lang="en-US" dirty="0"/>
        </a:p>
      </dgm:t>
    </dgm:pt>
    <dgm:pt modelId="{CC3692C6-067A-4672-9C1E-530928157897}" type="parTrans" cxnId="{D71FA63A-4326-4716-9F63-215EB5E2AE2E}">
      <dgm:prSet/>
      <dgm:spPr/>
      <dgm:t>
        <a:bodyPr/>
        <a:lstStyle/>
        <a:p>
          <a:endParaRPr lang="en-US"/>
        </a:p>
      </dgm:t>
    </dgm:pt>
    <dgm:pt modelId="{9C254589-EAE7-4DE3-8280-B61771160288}" type="sibTrans" cxnId="{D71FA63A-4326-4716-9F63-215EB5E2AE2E}">
      <dgm:prSet/>
      <dgm:spPr/>
      <dgm:t>
        <a:bodyPr/>
        <a:lstStyle/>
        <a:p>
          <a:endParaRPr lang="en-US"/>
        </a:p>
      </dgm:t>
    </dgm:pt>
    <dgm:pt modelId="{F4EFEDD2-A0E7-482B-B6FC-B11D4BA3EBAF}">
      <dgm:prSet custT="1"/>
      <dgm:spPr/>
      <dgm:t>
        <a:bodyPr/>
        <a:lstStyle/>
        <a:p>
          <a:r>
            <a:rPr lang="en-US" sz="2000" b="1" i="0" dirty="0">
              <a:latin typeface="Calibri Bold" charset="0"/>
              <a:cs typeface="Calibri Bold" charset="0"/>
            </a:rPr>
            <a:t>Policies and Procedures</a:t>
          </a:r>
        </a:p>
      </dgm:t>
    </dgm:pt>
    <dgm:pt modelId="{A89F35E3-7AC4-4DC5-A537-A2D04E9D8DC9}" type="parTrans" cxnId="{680FE75F-51A4-429C-9433-747DFA48054A}">
      <dgm:prSet/>
      <dgm:spPr/>
      <dgm:t>
        <a:bodyPr/>
        <a:lstStyle/>
        <a:p>
          <a:endParaRPr lang="en-US"/>
        </a:p>
      </dgm:t>
    </dgm:pt>
    <dgm:pt modelId="{22234096-BFD3-4F64-BB52-586D70102B6A}" type="sibTrans" cxnId="{680FE75F-51A4-429C-9433-747DFA48054A}">
      <dgm:prSet/>
      <dgm:spPr/>
      <dgm:t>
        <a:bodyPr/>
        <a:lstStyle/>
        <a:p>
          <a:endParaRPr lang="en-US"/>
        </a:p>
      </dgm:t>
    </dgm:pt>
    <dgm:pt modelId="{DCCFBD53-07BB-42A6-B8C3-50446D732906}">
      <dgm:prSet custT="1"/>
      <dgm:spPr/>
      <dgm:t>
        <a:bodyPr/>
        <a:lstStyle/>
        <a:p>
          <a:r>
            <a:rPr lang="en-US" sz="2000" b="1" i="0" dirty="0">
              <a:latin typeface="Calibri Bold" charset="0"/>
              <a:cs typeface="Calibri Bold" charset="0"/>
            </a:rPr>
            <a:t>Communication Plan</a:t>
          </a:r>
        </a:p>
      </dgm:t>
    </dgm:pt>
    <dgm:pt modelId="{AE1B23C5-0EA6-4568-8A92-A31EF79A7623}" type="parTrans" cxnId="{003EAF0E-9ECD-417E-82C4-64BB03739DFB}">
      <dgm:prSet/>
      <dgm:spPr/>
      <dgm:t>
        <a:bodyPr/>
        <a:lstStyle/>
        <a:p>
          <a:endParaRPr lang="en-US"/>
        </a:p>
      </dgm:t>
    </dgm:pt>
    <dgm:pt modelId="{56FBA582-5760-4314-BEC8-1F11E8019E96}" type="sibTrans" cxnId="{003EAF0E-9ECD-417E-82C4-64BB03739DFB}">
      <dgm:prSet/>
      <dgm:spPr/>
      <dgm:t>
        <a:bodyPr/>
        <a:lstStyle/>
        <a:p>
          <a:endParaRPr lang="en-US"/>
        </a:p>
      </dgm:t>
    </dgm:pt>
    <dgm:pt modelId="{373AB321-6A0D-4755-85BF-0327BFFF2708}">
      <dgm:prSet custT="1"/>
      <dgm:spPr/>
      <dgm:t>
        <a:bodyPr/>
        <a:lstStyle/>
        <a:p>
          <a:r>
            <a:rPr lang="en-US" sz="2000" b="1" i="0" dirty="0">
              <a:latin typeface="Calibri Bold" charset="0"/>
              <a:cs typeface="Calibri Bold" charset="0"/>
            </a:rPr>
            <a:t>Training and Testing </a:t>
          </a:r>
        </a:p>
      </dgm:t>
    </dgm:pt>
    <dgm:pt modelId="{A74615FB-BF60-44F2-8031-05A18F8F36B7}" type="parTrans" cxnId="{47EF8690-DF99-48F4-B14A-6FFD5D65D288}">
      <dgm:prSet/>
      <dgm:spPr/>
      <dgm:t>
        <a:bodyPr/>
        <a:lstStyle/>
        <a:p>
          <a:endParaRPr lang="en-US"/>
        </a:p>
      </dgm:t>
    </dgm:pt>
    <dgm:pt modelId="{4C9D401A-CA03-4AD1-95EF-517F1D2A1F8C}" type="sibTrans" cxnId="{47EF8690-DF99-48F4-B14A-6FFD5D65D288}">
      <dgm:prSet/>
      <dgm:spPr/>
      <dgm:t>
        <a:bodyPr/>
        <a:lstStyle/>
        <a:p>
          <a:endParaRPr lang="en-US"/>
        </a:p>
      </dgm:t>
    </dgm:pt>
    <dgm:pt modelId="{E447AEC6-BC41-4E0C-B35B-F7CE89B5CB94}" type="pres">
      <dgm:prSet presAssocID="{19EA560E-E3B0-4FEA-B3B3-516D086555B5}" presName="diagram" presStyleCnt="0">
        <dgm:presLayoutVars>
          <dgm:chMax val="1"/>
          <dgm:dir/>
          <dgm:animLvl val="ctr"/>
          <dgm:resizeHandles val="exact"/>
        </dgm:presLayoutVars>
      </dgm:prSet>
      <dgm:spPr/>
      <dgm:t>
        <a:bodyPr/>
        <a:lstStyle/>
        <a:p>
          <a:endParaRPr lang="en-US"/>
        </a:p>
      </dgm:t>
    </dgm:pt>
    <dgm:pt modelId="{E29A0746-2457-4ACE-A336-D823E224A3E9}" type="pres">
      <dgm:prSet presAssocID="{19EA560E-E3B0-4FEA-B3B3-516D086555B5}" presName="matrix" presStyleCnt="0"/>
      <dgm:spPr/>
    </dgm:pt>
    <dgm:pt modelId="{7D1A0635-A214-49F7-B70A-6705BE5D3168}" type="pres">
      <dgm:prSet presAssocID="{19EA560E-E3B0-4FEA-B3B3-516D086555B5}" presName="tile1" presStyleLbl="node1" presStyleIdx="0" presStyleCnt="4" custLinFactNeighborX="0" custLinFactNeighborY="4104"/>
      <dgm:spPr/>
      <dgm:t>
        <a:bodyPr/>
        <a:lstStyle/>
        <a:p>
          <a:endParaRPr lang="en-US"/>
        </a:p>
      </dgm:t>
    </dgm:pt>
    <dgm:pt modelId="{1A931EEA-B176-4DDF-AEFC-266388091565}" type="pres">
      <dgm:prSet presAssocID="{19EA560E-E3B0-4FEA-B3B3-516D086555B5}" presName="tile1text" presStyleLbl="node1" presStyleIdx="0" presStyleCnt="4">
        <dgm:presLayoutVars>
          <dgm:chMax val="0"/>
          <dgm:chPref val="0"/>
          <dgm:bulletEnabled val="1"/>
        </dgm:presLayoutVars>
      </dgm:prSet>
      <dgm:spPr/>
      <dgm:t>
        <a:bodyPr/>
        <a:lstStyle/>
        <a:p>
          <a:endParaRPr lang="en-US"/>
        </a:p>
      </dgm:t>
    </dgm:pt>
    <dgm:pt modelId="{4E8964E7-D7CE-45C3-8CE5-2074CBB2FF70}" type="pres">
      <dgm:prSet presAssocID="{19EA560E-E3B0-4FEA-B3B3-516D086555B5}" presName="tile2" presStyleLbl="node1" presStyleIdx="1" presStyleCnt="4" custLinFactNeighborY="2976"/>
      <dgm:spPr/>
      <dgm:t>
        <a:bodyPr/>
        <a:lstStyle/>
        <a:p>
          <a:endParaRPr lang="en-US"/>
        </a:p>
      </dgm:t>
    </dgm:pt>
    <dgm:pt modelId="{89C7BEE8-4D9F-4F3C-A4FF-238B3E93DCC4}" type="pres">
      <dgm:prSet presAssocID="{19EA560E-E3B0-4FEA-B3B3-516D086555B5}" presName="tile2text" presStyleLbl="node1" presStyleIdx="1" presStyleCnt="4">
        <dgm:presLayoutVars>
          <dgm:chMax val="0"/>
          <dgm:chPref val="0"/>
          <dgm:bulletEnabled val="1"/>
        </dgm:presLayoutVars>
      </dgm:prSet>
      <dgm:spPr/>
      <dgm:t>
        <a:bodyPr/>
        <a:lstStyle/>
        <a:p>
          <a:endParaRPr lang="en-US"/>
        </a:p>
      </dgm:t>
    </dgm:pt>
    <dgm:pt modelId="{4595A3C7-BB73-4B89-A3F2-D7B20E0F4EC5}" type="pres">
      <dgm:prSet presAssocID="{19EA560E-E3B0-4FEA-B3B3-516D086555B5}" presName="tile3" presStyleLbl="node1" presStyleIdx="2" presStyleCnt="4"/>
      <dgm:spPr/>
      <dgm:t>
        <a:bodyPr/>
        <a:lstStyle/>
        <a:p>
          <a:endParaRPr lang="en-US"/>
        </a:p>
      </dgm:t>
    </dgm:pt>
    <dgm:pt modelId="{EC8875F7-6C81-4D5B-9234-20DE08C63BC2}" type="pres">
      <dgm:prSet presAssocID="{19EA560E-E3B0-4FEA-B3B3-516D086555B5}" presName="tile3text" presStyleLbl="node1" presStyleIdx="2" presStyleCnt="4">
        <dgm:presLayoutVars>
          <dgm:chMax val="0"/>
          <dgm:chPref val="0"/>
          <dgm:bulletEnabled val="1"/>
        </dgm:presLayoutVars>
      </dgm:prSet>
      <dgm:spPr/>
      <dgm:t>
        <a:bodyPr/>
        <a:lstStyle/>
        <a:p>
          <a:endParaRPr lang="en-US"/>
        </a:p>
      </dgm:t>
    </dgm:pt>
    <dgm:pt modelId="{76168761-C2B0-4295-8CF4-2DDB6748CE3F}" type="pres">
      <dgm:prSet presAssocID="{19EA560E-E3B0-4FEA-B3B3-516D086555B5}" presName="tile4" presStyleLbl="node1" presStyleIdx="3" presStyleCnt="4"/>
      <dgm:spPr/>
      <dgm:t>
        <a:bodyPr/>
        <a:lstStyle/>
        <a:p>
          <a:endParaRPr lang="en-US"/>
        </a:p>
      </dgm:t>
    </dgm:pt>
    <dgm:pt modelId="{3D4DBDB4-7ED0-4503-8A64-E8E1D3F32786}" type="pres">
      <dgm:prSet presAssocID="{19EA560E-E3B0-4FEA-B3B3-516D086555B5}" presName="tile4text" presStyleLbl="node1" presStyleIdx="3" presStyleCnt="4">
        <dgm:presLayoutVars>
          <dgm:chMax val="0"/>
          <dgm:chPref val="0"/>
          <dgm:bulletEnabled val="1"/>
        </dgm:presLayoutVars>
      </dgm:prSet>
      <dgm:spPr/>
      <dgm:t>
        <a:bodyPr/>
        <a:lstStyle/>
        <a:p>
          <a:endParaRPr lang="en-US"/>
        </a:p>
      </dgm:t>
    </dgm:pt>
    <dgm:pt modelId="{32ED76A1-7BDD-4CEE-80EF-32DFE9626D5D}" type="pres">
      <dgm:prSet presAssocID="{19EA560E-E3B0-4FEA-B3B3-516D086555B5}" presName="centerTile" presStyleLbl="fgShp" presStyleIdx="0" presStyleCnt="1">
        <dgm:presLayoutVars>
          <dgm:chMax val="0"/>
          <dgm:chPref val="0"/>
        </dgm:presLayoutVars>
      </dgm:prSet>
      <dgm:spPr/>
      <dgm:t>
        <a:bodyPr/>
        <a:lstStyle/>
        <a:p>
          <a:endParaRPr lang="en-US"/>
        </a:p>
      </dgm:t>
    </dgm:pt>
  </dgm:ptLst>
  <dgm:cxnLst>
    <dgm:cxn modelId="{47EF8690-DF99-48F4-B14A-6FFD5D65D288}" srcId="{408AC112-5AAD-45F7-8FD3-E2C4848BC491}" destId="{373AB321-6A0D-4755-85BF-0327BFFF2708}" srcOrd="3" destOrd="0" parTransId="{A74615FB-BF60-44F2-8031-05A18F8F36B7}" sibTransId="{4C9D401A-CA03-4AD1-95EF-517F1D2A1F8C}"/>
    <dgm:cxn modelId="{E2FCB3AF-18D7-484E-84B1-C0F9145EC601}" type="presOf" srcId="{408AC112-5AAD-45F7-8FD3-E2C4848BC491}" destId="{32ED76A1-7BDD-4CEE-80EF-32DFE9626D5D}" srcOrd="0" destOrd="0" presId="urn:microsoft.com/office/officeart/2005/8/layout/matrix1"/>
    <dgm:cxn modelId="{AB3ED2AC-42D2-41C7-A4DD-B3D6AE51C39C}" srcId="{408AC112-5AAD-45F7-8FD3-E2C4848BC491}" destId="{19DC1812-73C3-428D-8A30-A4FE8C9C4DE5}" srcOrd="5" destOrd="0" parTransId="{B1BDC066-0F8B-4A85-ADEA-5BF5CFE7AEF0}" sibTransId="{CCC606FD-91F3-43B9-9464-ED2690E1180B}"/>
    <dgm:cxn modelId="{B9CBF738-F4A8-4EC2-9FE9-02FC98DBB863}" srcId="{408AC112-5AAD-45F7-8FD3-E2C4848BC491}" destId="{C5B9F9F9-32A1-42EF-B9C6-A7A89F766732}" srcOrd="6" destOrd="0" parTransId="{BDB0CF94-BFB6-47DD-8ED0-1F382C33A8D8}" sibTransId="{5A198C35-DDCE-4743-910E-DD5018C0F4F1}"/>
    <dgm:cxn modelId="{109DCC5D-C670-B845-8098-0445D631A4B2}" type="presOf" srcId="{DCCFBD53-07BB-42A6-B8C3-50446D732906}" destId="{4595A3C7-BB73-4B89-A3F2-D7B20E0F4EC5}" srcOrd="0" destOrd="0" presId="urn:microsoft.com/office/officeart/2005/8/layout/matrix1"/>
    <dgm:cxn modelId="{09F93714-E743-4A31-BB9A-996FF6F610BD}" srcId="{408AC112-5AAD-45F7-8FD3-E2C4848BC491}" destId="{23C4A048-EE05-41F7-A5C9-9B144D3F5A6F}" srcOrd="7" destOrd="0" parTransId="{78AE66E1-C6B0-4520-BD7B-91D14E2A88FF}" sibTransId="{1DABF02F-58F3-4948-BEF0-BA3BE0C2D266}"/>
    <dgm:cxn modelId="{680FE75F-51A4-429C-9433-747DFA48054A}" srcId="{408AC112-5AAD-45F7-8FD3-E2C4848BC491}" destId="{F4EFEDD2-A0E7-482B-B6FC-B11D4BA3EBAF}" srcOrd="1" destOrd="0" parTransId="{A89F35E3-7AC4-4DC5-A537-A2D04E9D8DC9}" sibTransId="{22234096-BFD3-4F64-BB52-586D70102B6A}"/>
    <dgm:cxn modelId="{D71FA63A-4326-4716-9F63-215EB5E2AE2E}" srcId="{408AC112-5AAD-45F7-8FD3-E2C4848BC491}" destId="{BBEC08F5-B4DD-484D-9195-50FD7245C879}" srcOrd="4" destOrd="0" parTransId="{CC3692C6-067A-4672-9C1E-530928157897}" sibTransId="{9C254589-EAE7-4DE3-8280-B61771160288}"/>
    <dgm:cxn modelId="{70E5DA8C-5154-443E-90ED-712D6EE967A2}" srcId="{408AC112-5AAD-45F7-8FD3-E2C4848BC491}" destId="{57EC934C-EB88-4503-9E03-30F99A401C78}" srcOrd="0" destOrd="0" parTransId="{B0945097-B362-4964-B024-DA70A6E1B61F}" sibTransId="{AB0D500E-405F-4A30-9A42-13338162646A}"/>
    <dgm:cxn modelId="{5CF1E1CF-29C7-6D47-AE81-59C0887DC648}" type="presOf" srcId="{57EC934C-EB88-4503-9E03-30F99A401C78}" destId="{7D1A0635-A214-49F7-B70A-6705BE5D3168}" srcOrd="0" destOrd="0" presId="urn:microsoft.com/office/officeart/2005/8/layout/matrix1"/>
    <dgm:cxn modelId="{24196520-3632-5049-892E-B08227FCE05D}" type="presOf" srcId="{57EC934C-EB88-4503-9E03-30F99A401C78}" destId="{1A931EEA-B176-4DDF-AEFC-266388091565}" srcOrd="1" destOrd="0" presId="urn:microsoft.com/office/officeart/2005/8/layout/matrix1"/>
    <dgm:cxn modelId="{C1F0FD2C-3540-3E4D-A720-6133185C44AC}" type="presOf" srcId="{373AB321-6A0D-4755-85BF-0327BFFF2708}" destId="{3D4DBDB4-7ED0-4503-8A64-E8E1D3F32786}" srcOrd="1" destOrd="0" presId="urn:microsoft.com/office/officeart/2005/8/layout/matrix1"/>
    <dgm:cxn modelId="{2E137C8B-8CA4-E84B-ABB1-27E968D1B28A}" type="presOf" srcId="{19EA560E-E3B0-4FEA-B3B3-516D086555B5}" destId="{E447AEC6-BC41-4E0C-B35B-F7CE89B5CB94}" srcOrd="0" destOrd="0" presId="urn:microsoft.com/office/officeart/2005/8/layout/matrix1"/>
    <dgm:cxn modelId="{21C1025C-8AB8-9643-B918-AF7ACB90D714}" type="presOf" srcId="{373AB321-6A0D-4755-85BF-0327BFFF2708}" destId="{76168761-C2B0-4295-8CF4-2DDB6748CE3F}" srcOrd="0" destOrd="0" presId="urn:microsoft.com/office/officeart/2005/8/layout/matrix1"/>
    <dgm:cxn modelId="{06AC4203-D326-654A-B947-0DEE0F529194}" type="presOf" srcId="{F4EFEDD2-A0E7-482B-B6FC-B11D4BA3EBAF}" destId="{89C7BEE8-4D9F-4F3C-A4FF-238B3E93DCC4}" srcOrd="1" destOrd="0" presId="urn:microsoft.com/office/officeart/2005/8/layout/matrix1"/>
    <dgm:cxn modelId="{47F4CBA7-A82A-48E9-AB3C-5B8B7B491139}" srcId="{19EA560E-E3B0-4FEA-B3B3-516D086555B5}" destId="{408AC112-5AAD-45F7-8FD3-E2C4848BC491}" srcOrd="0" destOrd="0" parTransId="{D0F64FFB-04A3-49FE-AE7E-48A4F8401040}" sibTransId="{39681C27-1038-4613-98E2-8C5D71FBB45E}"/>
    <dgm:cxn modelId="{ABFC12B2-A709-4941-A149-2564B0698598}" type="presOf" srcId="{DCCFBD53-07BB-42A6-B8C3-50446D732906}" destId="{EC8875F7-6C81-4D5B-9234-20DE08C63BC2}" srcOrd="1" destOrd="0" presId="urn:microsoft.com/office/officeart/2005/8/layout/matrix1"/>
    <dgm:cxn modelId="{6E5D1825-B8A1-7740-B63D-286661792072}" type="presOf" srcId="{F4EFEDD2-A0E7-482B-B6FC-B11D4BA3EBAF}" destId="{4E8964E7-D7CE-45C3-8CE5-2074CBB2FF70}" srcOrd="0" destOrd="0" presId="urn:microsoft.com/office/officeart/2005/8/layout/matrix1"/>
    <dgm:cxn modelId="{003EAF0E-9ECD-417E-82C4-64BB03739DFB}" srcId="{408AC112-5AAD-45F7-8FD3-E2C4848BC491}" destId="{DCCFBD53-07BB-42A6-B8C3-50446D732906}" srcOrd="2" destOrd="0" parTransId="{AE1B23C5-0EA6-4568-8A92-A31EF79A7623}" sibTransId="{56FBA582-5760-4314-BEC8-1F11E8019E96}"/>
    <dgm:cxn modelId="{F4E0D6F0-D394-BA4E-A46E-8C53EB9032E6}" type="presParOf" srcId="{E447AEC6-BC41-4E0C-B35B-F7CE89B5CB94}" destId="{E29A0746-2457-4ACE-A336-D823E224A3E9}" srcOrd="0" destOrd="0" presId="urn:microsoft.com/office/officeart/2005/8/layout/matrix1"/>
    <dgm:cxn modelId="{83A399E6-5919-644A-8528-C86A3E638661}" type="presParOf" srcId="{E29A0746-2457-4ACE-A336-D823E224A3E9}" destId="{7D1A0635-A214-49F7-B70A-6705BE5D3168}" srcOrd="0" destOrd="0" presId="urn:microsoft.com/office/officeart/2005/8/layout/matrix1"/>
    <dgm:cxn modelId="{73C53D53-2383-9F46-A7DD-B088DDAB4AB8}" type="presParOf" srcId="{E29A0746-2457-4ACE-A336-D823E224A3E9}" destId="{1A931EEA-B176-4DDF-AEFC-266388091565}" srcOrd="1" destOrd="0" presId="urn:microsoft.com/office/officeart/2005/8/layout/matrix1"/>
    <dgm:cxn modelId="{FE9F13F9-4965-B445-A441-AA5209EE1D5D}" type="presParOf" srcId="{E29A0746-2457-4ACE-A336-D823E224A3E9}" destId="{4E8964E7-D7CE-45C3-8CE5-2074CBB2FF70}" srcOrd="2" destOrd="0" presId="urn:microsoft.com/office/officeart/2005/8/layout/matrix1"/>
    <dgm:cxn modelId="{62B3F29F-11F0-EC43-82F7-02609E8C24CD}" type="presParOf" srcId="{E29A0746-2457-4ACE-A336-D823E224A3E9}" destId="{89C7BEE8-4D9F-4F3C-A4FF-238B3E93DCC4}" srcOrd="3" destOrd="0" presId="urn:microsoft.com/office/officeart/2005/8/layout/matrix1"/>
    <dgm:cxn modelId="{5BF89AD1-E8B0-534F-B58B-4D3E2B0572AC}" type="presParOf" srcId="{E29A0746-2457-4ACE-A336-D823E224A3E9}" destId="{4595A3C7-BB73-4B89-A3F2-D7B20E0F4EC5}" srcOrd="4" destOrd="0" presId="urn:microsoft.com/office/officeart/2005/8/layout/matrix1"/>
    <dgm:cxn modelId="{CA711FAD-4F7A-B749-AB76-E393F0DA9687}" type="presParOf" srcId="{E29A0746-2457-4ACE-A336-D823E224A3E9}" destId="{EC8875F7-6C81-4D5B-9234-20DE08C63BC2}" srcOrd="5" destOrd="0" presId="urn:microsoft.com/office/officeart/2005/8/layout/matrix1"/>
    <dgm:cxn modelId="{F28C1DFC-2A2D-394E-85C2-5AEED79B4AAA}" type="presParOf" srcId="{E29A0746-2457-4ACE-A336-D823E224A3E9}" destId="{76168761-C2B0-4295-8CF4-2DDB6748CE3F}" srcOrd="6" destOrd="0" presId="urn:microsoft.com/office/officeart/2005/8/layout/matrix1"/>
    <dgm:cxn modelId="{23A00138-A1DB-1B40-A42D-71463457C938}" type="presParOf" srcId="{E29A0746-2457-4ACE-A336-D823E224A3E9}" destId="{3D4DBDB4-7ED0-4503-8A64-E8E1D3F32786}" srcOrd="7" destOrd="0" presId="urn:microsoft.com/office/officeart/2005/8/layout/matrix1"/>
    <dgm:cxn modelId="{41412E3E-953E-5C4A-87DD-C806095EBCCD}" type="presParOf" srcId="{E447AEC6-BC41-4E0C-B35B-F7CE89B5CB94}" destId="{32ED76A1-7BDD-4CEE-80EF-32DFE9626D5D}"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592" cy="465138"/>
          </a:xfrm>
          <a:prstGeom prst="rect">
            <a:avLst/>
          </a:prstGeom>
        </p:spPr>
        <p:txBody>
          <a:bodyPr vert="horz" lIns="93249" tIns="46625" rIns="93249" bIns="46625" rtlCol="0"/>
          <a:lstStyle>
            <a:lvl1pPr algn="l">
              <a:defRPr sz="1300"/>
            </a:lvl1pPr>
          </a:lstStyle>
          <a:p>
            <a:r>
              <a:rPr lang="en-US" sz="1100" dirty="0"/>
              <a:t>Community Hospital Corporation</a:t>
            </a:r>
          </a:p>
          <a:p>
            <a:endParaRPr lang="en-US" sz="1400" dirty="0"/>
          </a:p>
        </p:txBody>
      </p:sp>
      <p:sp>
        <p:nvSpPr>
          <p:cNvPr id="3" name="Date Placeholder 2"/>
          <p:cNvSpPr>
            <a:spLocks noGrp="1"/>
          </p:cNvSpPr>
          <p:nvPr>
            <p:ph type="dt" sz="quarter" idx="1"/>
          </p:nvPr>
        </p:nvSpPr>
        <p:spPr>
          <a:xfrm>
            <a:off x="3974534" y="0"/>
            <a:ext cx="3040592" cy="465138"/>
          </a:xfrm>
          <a:prstGeom prst="rect">
            <a:avLst/>
          </a:prstGeom>
        </p:spPr>
        <p:txBody>
          <a:bodyPr vert="horz" lIns="93249" tIns="46625" rIns="93249" bIns="46625" rtlCol="0"/>
          <a:lstStyle>
            <a:lvl1pPr algn="r">
              <a:defRPr sz="1300"/>
            </a:lvl1pPr>
          </a:lstStyle>
          <a:p>
            <a:r>
              <a:rPr lang="en-US" dirty="0"/>
              <a:t>April 6, 2016</a:t>
            </a:r>
          </a:p>
        </p:txBody>
      </p:sp>
      <p:sp>
        <p:nvSpPr>
          <p:cNvPr id="4" name="Footer Placeholder 3"/>
          <p:cNvSpPr>
            <a:spLocks noGrp="1"/>
          </p:cNvSpPr>
          <p:nvPr>
            <p:ph type="ftr" sz="quarter" idx="2"/>
          </p:nvPr>
        </p:nvSpPr>
        <p:spPr>
          <a:xfrm>
            <a:off x="-4626" y="8712099"/>
            <a:ext cx="4531651" cy="465138"/>
          </a:xfrm>
          <a:prstGeom prst="rect">
            <a:avLst/>
          </a:prstGeom>
        </p:spPr>
        <p:txBody>
          <a:bodyPr vert="horz" lIns="93249" tIns="46625" rIns="93249" bIns="46625" rtlCol="0" anchor="b"/>
          <a:lstStyle>
            <a:lvl1pPr algn="l">
              <a:defRPr sz="1300"/>
            </a:lvl1pPr>
          </a:lstStyle>
          <a:p>
            <a:r>
              <a:rPr lang="en-US" sz="1000" dirty="0"/>
              <a:t>Handouts may not be reproduced without permission except for internal training. </a:t>
            </a:r>
          </a:p>
        </p:txBody>
      </p:sp>
      <p:sp>
        <p:nvSpPr>
          <p:cNvPr id="5" name="Slide Number Placeholder 4"/>
          <p:cNvSpPr>
            <a:spLocks noGrp="1"/>
          </p:cNvSpPr>
          <p:nvPr>
            <p:ph type="sldNum" sz="quarter" idx="3"/>
          </p:nvPr>
        </p:nvSpPr>
        <p:spPr>
          <a:xfrm>
            <a:off x="3974534" y="8835998"/>
            <a:ext cx="3040592" cy="465138"/>
          </a:xfrm>
          <a:prstGeom prst="rect">
            <a:avLst/>
          </a:prstGeom>
        </p:spPr>
        <p:txBody>
          <a:bodyPr vert="horz" lIns="93249" tIns="46625" rIns="93249" bIns="46625" rtlCol="0" anchor="b"/>
          <a:lstStyle>
            <a:lvl1pPr algn="r">
              <a:defRPr sz="1300"/>
            </a:lvl1pPr>
          </a:lstStyle>
          <a:p>
            <a:fld id="{3031567B-EC74-4FE7-A48D-CA24174D42F9}" type="slidenum">
              <a:rPr lang="en-US" smtClean="0"/>
              <a:t>‹#›</a:t>
            </a:fld>
            <a:endParaRPr lang="en-US" dirty="0"/>
          </a:p>
        </p:txBody>
      </p:sp>
    </p:spTree>
    <p:extLst>
      <p:ext uri="{BB962C8B-B14F-4D97-AF65-F5344CB8AC3E}">
        <p14:creationId xmlns:p14="http://schemas.microsoft.com/office/powerpoint/2010/main" val="284167541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592" cy="465138"/>
          </a:xfrm>
          <a:prstGeom prst="rect">
            <a:avLst/>
          </a:prstGeom>
        </p:spPr>
        <p:txBody>
          <a:bodyPr vert="horz" lIns="93249" tIns="46625" rIns="93249" bIns="46625" rtlCol="0"/>
          <a:lstStyle>
            <a:lvl1pPr algn="l">
              <a:defRPr sz="1300"/>
            </a:lvl1pPr>
          </a:lstStyle>
          <a:p>
            <a:endParaRPr lang="en-US" dirty="0"/>
          </a:p>
        </p:txBody>
      </p:sp>
      <p:sp>
        <p:nvSpPr>
          <p:cNvPr id="3" name="Date Placeholder 2"/>
          <p:cNvSpPr>
            <a:spLocks noGrp="1"/>
          </p:cNvSpPr>
          <p:nvPr>
            <p:ph type="dt" idx="1"/>
          </p:nvPr>
        </p:nvSpPr>
        <p:spPr>
          <a:xfrm>
            <a:off x="3974534" y="0"/>
            <a:ext cx="3040592" cy="465138"/>
          </a:xfrm>
          <a:prstGeom prst="rect">
            <a:avLst/>
          </a:prstGeom>
        </p:spPr>
        <p:txBody>
          <a:bodyPr vert="horz" lIns="93249" tIns="46625" rIns="93249" bIns="46625" rtlCol="0"/>
          <a:lstStyle>
            <a:lvl1pPr algn="r">
              <a:defRPr sz="1300"/>
            </a:lvl1pPr>
          </a:lstStyle>
          <a:p>
            <a:r>
              <a:rPr lang="en-US" dirty="0"/>
              <a:t>7/7/2015</a:t>
            </a:r>
          </a:p>
        </p:txBody>
      </p:sp>
      <p:sp>
        <p:nvSpPr>
          <p:cNvPr id="4" name="Slide Image Placeholder 3"/>
          <p:cNvSpPr>
            <a:spLocks noGrp="1" noRot="1" noChangeAspect="1"/>
          </p:cNvSpPr>
          <p:nvPr>
            <p:ph type="sldImg" idx="2"/>
          </p:nvPr>
        </p:nvSpPr>
        <p:spPr>
          <a:xfrm>
            <a:off x="1184275" y="698500"/>
            <a:ext cx="4648200" cy="3487738"/>
          </a:xfrm>
          <a:prstGeom prst="rect">
            <a:avLst/>
          </a:prstGeom>
          <a:noFill/>
          <a:ln w="12700">
            <a:solidFill>
              <a:prstClr val="black"/>
            </a:solidFill>
          </a:ln>
        </p:spPr>
        <p:txBody>
          <a:bodyPr vert="horz" lIns="93249" tIns="46625" rIns="93249" bIns="46625" rtlCol="0" anchor="ctr"/>
          <a:lstStyle/>
          <a:p>
            <a:endParaRPr lang="en-US" dirty="0"/>
          </a:p>
        </p:txBody>
      </p:sp>
      <p:sp>
        <p:nvSpPr>
          <p:cNvPr id="5" name="Notes Placeholder 4"/>
          <p:cNvSpPr>
            <a:spLocks noGrp="1"/>
          </p:cNvSpPr>
          <p:nvPr>
            <p:ph type="body" sz="quarter" idx="3"/>
          </p:nvPr>
        </p:nvSpPr>
        <p:spPr>
          <a:xfrm>
            <a:off x="701675" y="4418806"/>
            <a:ext cx="5613400" cy="4186238"/>
          </a:xfrm>
          <a:prstGeom prst="rect">
            <a:avLst/>
          </a:prstGeom>
        </p:spPr>
        <p:txBody>
          <a:bodyPr vert="horz" lIns="93249" tIns="46625" rIns="93249" bIns="466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5998"/>
            <a:ext cx="3040592" cy="465138"/>
          </a:xfrm>
          <a:prstGeom prst="rect">
            <a:avLst/>
          </a:prstGeom>
        </p:spPr>
        <p:txBody>
          <a:bodyPr vert="horz" lIns="93249" tIns="46625" rIns="93249" bIns="46625" rtlCol="0" anchor="b"/>
          <a:lstStyle>
            <a:lvl1pPr algn="l">
              <a:defRPr sz="1300"/>
            </a:lvl1pPr>
          </a:lstStyle>
          <a:p>
            <a:r>
              <a:rPr lang="en-US" dirty="0"/>
              <a:t>Slides may not be reproduced without permission. </a:t>
            </a:r>
          </a:p>
        </p:txBody>
      </p:sp>
      <p:sp>
        <p:nvSpPr>
          <p:cNvPr id="7" name="Slide Number Placeholder 6"/>
          <p:cNvSpPr>
            <a:spLocks noGrp="1"/>
          </p:cNvSpPr>
          <p:nvPr>
            <p:ph type="sldNum" sz="quarter" idx="5"/>
          </p:nvPr>
        </p:nvSpPr>
        <p:spPr>
          <a:xfrm>
            <a:off x="3974534" y="8835998"/>
            <a:ext cx="3040592" cy="465138"/>
          </a:xfrm>
          <a:prstGeom prst="rect">
            <a:avLst/>
          </a:prstGeom>
        </p:spPr>
        <p:txBody>
          <a:bodyPr vert="horz" lIns="93249" tIns="46625" rIns="93249" bIns="46625" rtlCol="0" anchor="b"/>
          <a:lstStyle>
            <a:lvl1pPr algn="r">
              <a:defRPr sz="1300"/>
            </a:lvl1pPr>
          </a:lstStyle>
          <a:p>
            <a:fld id="{B21B82D2-6B32-420C-803B-9A278B0EF897}" type="slidenum">
              <a:rPr lang="en-US" smtClean="0"/>
              <a:t>‹#›</a:t>
            </a:fld>
            <a:endParaRPr lang="en-US" dirty="0"/>
          </a:p>
        </p:txBody>
      </p:sp>
    </p:spTree>
    <p:extLst>
      <p:ext uri="{BB962C8B-B14F-4D97-AF65-F5344CB8AC3E}">
        <p14:creationId xmlns:p14="http://schemas.microsoft.com/office/powerpoint/2010/main" val="291247200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1B82D2-6B32-420C-803B-9A278B0EF897}" type="slidenum">
              <a:rPr lang="en-US" smtClean="0"/>
              <a:t>1</a:t>
            </a:fld>
            <a:endParaRPr lang="en-US" dirty="0"/>
          </a:p>
        </p:txBody>
      </p:sp>
      <p:sp>
        <p:nvSpPr>
          <p:cNvPr id="5" name="Footer Placeholder 4"/>
          <p:cNvSpPr>
            <a:spLocks noGrp="1"/>
          </p:cNvSpPr>
          <p:nvPr>
            <p:ph type="ftr" sz="quarter" idx="11"/>
          </p:nvPr>
        </p:nvSpPr>
        <p:spPr/>
        <p:txBody>
          <a:bodyPr/>
          <a:lstStyle/>
          <a:p>
            <a:r>
              <a:rPr lang="en-US" dirty="0"/>
              <a:t>Slides may not be reproduced without permission. </a:t>
            </a:r>
          </a:p>
        </p:txBody>
      </p:sp>
      <p:sp>
        <p:nvSpPr>
          <p:cNvPr id="6" name="Date Placeholder 5"/>
          <p:cNvSpPr>
            <a:spLocks noGrp="1"/>
          </p:cNvSpPr>
          <p:nvPr>
            <p:ph type="dt" idx="12"/>
          </p:nvPr>
        </p:nvSpPr>
        <p:spPr/>
        <p:txBody>
          <a:bodyPr/>
          <a:lstStyle/>
          <a:p>
            <a:r>
              <a:rPr lang="en-US" dirty="0"/>
              <a:t>7/7/2015</a:t>
            </a:r>
          </a:p>
        </p:txBody>
      </p:sp>
    </p:spTree>
    <p:extLst>
      <p:ext uri="{BB962C8B-B14F-4D97-AF65-F5344CB8AC3E}">
        <p14:creationId xmlns:p14="http://schemas.microsoft.com/office/powerpoint/2010/main" val="2921808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1B82D2-6B32-420C-803B-9A278B0EF897}" type="slidenum">
              <a:rPr lang="en-US" smtClean="0"/>
              <a:t>44</a:t>
            </a:fld>
            <a:endParaRPr lang="en-US" dirty="0"/>
          </a:p>
        </p:txBody>
      </p:sp>
      <p:sp>
        <p:nvSpPr>
          <p:cNvPr id="5" name="Footer Placeholder 4"/>
          <p:cNvSpPr>
            <a:spLocks noGrp="1"/>
          </p:cNvSpPr>
          <p:nvPr>
            <p:ph type="ftr" sz="quarter" idx="11"/>
          </p:nvPr>
        </p:nvSpPr>
        <p:spPr/>
        <p:txBody>
          <a:bodyPr/>
          <a:lstStyle/>
          <a:p>
            <a:r>
              <a:rPr lang="en-US" dirty="0"/>
              <a:t>Slides may not be reproduced without permission. </a:t>
            </a:r>
          </a:p>
        </p:txBody>
      </p:sp>
      <p:sp>
        <p:nvSpPr>
          <p:cNvPr id="6" name="Date Placeholder 5"/>
          <p:cNvSpPr>
            <a:spLocks noGrp="1"/>
          </p:cNvSpPr>
          <p:nvPr>
            <p:ph type="dt" idx="12"/>
          </p:nvPr>
        </p:nvSpPr>
        <p:spPr/>
        <p:txBody>
          <a:bodyPr/>
          <a:lstStyle/>
          <a:p>
            <a:r>
              <a:rPr lang="en-US" dirty="0"/>
              <a:t>7/7/2015</a:t>
            </a:r>
          </a:p>
        </p:txBody>
      </p:sp>
    </p:spTree>
    <p:extLst>
      <p:ext uri="{BB962C8B-B14F-4D97-AF65-F5344CB8AC3E}">
        <p14:creationId xmlns:p14="http://schemas.microsoft.com/office/powerpoint/2010/main" val="278274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5" name="Footer Placeholder 4"/>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6" name="Slide Number Placeholder 5"/>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1048311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5" name="Footer Placeholder 4"/>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6" name="Slide Number Placeholder 5"/>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42496475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52FE92A-D287-44D9-8575-0C7149603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27722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52FE92A-D287-44D9-8575-0C7149603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47308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52FE92A-D287-44D9-8575-0C7149603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330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2FE92A-D287-44D9-8575-0C7149603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54571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2FE92A-D287-44D9-8575-0C7149603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780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5" name="Footer Placeholder 4"/>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6" name="Slide Number Placeholder 5"/>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3243096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6289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1650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0062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2864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87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7084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306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6460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5" name="Footer Placeholder 4"/>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6" name="Slide Number Placeholder 5"/>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3880153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7008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6930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7671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5" name="Footer Placeholder 4"/>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6" name="Slide Number Placeholder 5"/>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34200" y="6359729"/>
            <a:ext cx="1474094" cy="498271"/>
          </a:xfrm>
          <a:prstGeom prst="rect">
            <a:avLst/>
          </a:prstGeom>
        </p:spPr>
      </p:pic>
    </p:spTree>
    <p:extLst>
      <p:ext uri="{BB962C8B-B14F-4D97-AF65-F5344CB8AC3E}">
        <p14:creationId xmlns:p14="http://schemas.microsoft.com/office/powerpoint/2010/main" val="1248625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5" name="Footer Placeholder 4"/>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6" name="Slide Number Placeholder 5"/>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2640694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5" name="Footer Placeholder 4"/>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6" name="Slide Number Placeholder 5"/>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2736466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6" name="Footer Placeholder 5"/>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7" name="Slide Number Placeholder 6"/>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1608430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8" name="Footer Placeholder 7"/>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9" name="Slide Number Placeholder 8"/>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191718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4" name="Footer Placeholder 3"/>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5" name="Slide Number Placeholder 4"/>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2267141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3" name="Footer Placeholder 2"/>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4" name="Slide Number Placeholder 3"/>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2773023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5" name="Footer Placeholder 4"/>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6" name="Slide Number Placeholder 5"/>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35196000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6" name="Footer Placeholder 5"/>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7" name="Slide Number Placeholder 6"/>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557777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6" name="Footer Placeholder 5"/>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7" name="Slide Number Placeholder 6"/>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605329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5" name="Footer Placeholder 4"/>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6" name="Slide Number Placeholder 5"/>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3702019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5" name="Footer Placeholder 4"/>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6" name="Slide Number Placeholder 5"/>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475304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5" name="Footer Placeholder 4"/>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6" name="Slide Number Placeholder 5"/>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388615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5" name="Footer Placeholder 4"/>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6" name="Slide Number Placeholder 5"/>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3283062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5" name="Footer Placeholder 4"/>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6" name="Slide Number Placeholder 5"/>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4193555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6" name="Footer Placeholder 5"/>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7" name="Slide Number Placeholder 6"/>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36004527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8" name="Footer Placeholder 7"/>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9" name="Slide Number Placeholder 8"/>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21106145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4" name="Footer Placeholder 3"/>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5" name="Slide Number Placeholder 4"/>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3450757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6" name="Footer Placeholder 5"/>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7" name="Slide Number Placeholder 6"/>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11610388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3" name="Footer Placeholder 2"/>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4" name="Slide Number Placeholder 3"/>
          <p:cNvSpPr>
            <a:spLocks noGrp="1"/>
          </p:cNvSpPr>
          <p:nvPr>
            <p:ph type="sldNum" sz="quarter" idx="12"/>
          </p:nvPr>
        </p:nvSpPr>
        <p:spPr>
          <a:xfrm>
            <a:off x="6858000" y="6248400"/>
            <a:ext cx="2133600" cy="365125"/>
          </a:xfrm>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3536164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6" name="Footer Placeholder 5"/>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7" name="Slide Number Placeholder 6"/>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1291692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6" name="Footer Placeholder 5"/>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7" name="Slide Number Placeholder 6"/>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416071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5" name="Footer Placeholder 4"/>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6" name="Slide Number Placeholder 5"/>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5927111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5" name="Footer Placeholder 4"/>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6" name="Slide Number Placeholder 5"/>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2076866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10784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2484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5139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4521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9610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8" name="Footer Placeholder 7"/>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9" name="Slide Number Placeholder 8"/>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3008369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8788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47087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68492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84753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4826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06509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5105400" y="6356349"/>
            <a:ext cx="3657600" cy="365125"/>
          </a:xfrm>
        </p:spPr>
        <p:txBody>
          <a:bodyPr/>
          <a:lstStyle>
            <a:lvl1pPr>
              <a:defRPr sz="1000"/>
            </a:lvl1pPr>
          </a:lstStyle>
          <a:p>
            <a:r>
              <a:rPr lang="en-US">
                <a:solidFill>
                  <a:prstClr val="black">
                    <a:tint val="75000"/>
                  </a:prstClr>
                </a:solidFill>
              </a:rPr>
              <a:t>For InQuiseek Only</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2852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0185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04410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5362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4" name="Footer Placeholder 3"/>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5" name="Slide Number Placeholder 4"/>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6476416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31899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26226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24509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37869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30932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76227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60018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70939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5" name="Slide Number Placeholder 4"/>
          <p:cNvSpPr>
            <a:spLocks noGrp="1"/>
          </p:cNvSpPr>
          <p:nvPr>
            <p:ph type="sldNum" sz="quarter" idx="12"/>
          </p:nvPr>
        </p:nvSpPr>
        <p:spPr>
          <a:xfrm>
            <a:off x="6781800" y="6172200"/>
            <a:ext cx="2133600" cy="365125"/>
          </a:xfrm>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07499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5074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3" name="Footer Placeholder 2"/>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4" name="Slide Number Placeholder 3"/>
          <p:cNvSpPr>
            <a:spLocks noGrp="1"/>
          </p:cNvSpPr>
          <p:nvPr>
            <p:ph type="sldNum" sz="quarter" idx="12"/>
          </p:nvPr>
        </p:nvSpPr>
        <p:spPr>
          <a:xfrm>
            <a:off x="6858000" y="6248400"/>
            <a:ext cx="2133600" cy="365125"/>
          </a:xfrm>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40082888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17603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89667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47409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04200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35288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77915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74751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7385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21347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245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6" name="Footer Placeholder 5"/>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7" name="Slide Number Placeholder 6"/>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16324742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01499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6781800" y="6096000"/>
            <a:ext cx="2133600" cy="365125"/>
          </a:xfrm>
        </p:spPr>
        <p:txBody>
          <a:body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6699556"/>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51934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1961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42752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08724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79843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28295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81742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1267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solidFill>
                  <a:srgbClr val="EEECE1">
                    <a:shade val="50000"/>
                    <a:satMod val="200000"/>
                  </a:srgbClr>
                </a:solidFill>
              </a:rPr>
              <a:t>©InQuiseek LLC.  </a:t>
            </a:r>
            <a:endParaRPr lang="en-US" dirty="0">
              <a:solidFill>
                <a:srgbClr val="EEECE1">
                  <a:shade val="50000"/>
                  <a:satMod val="200000"/>
                </a:srgbClr>
              </a:solidFill>
            </a:endParaRPr>
          </a:p>
        </p:txBody>
      </p:sp>
      <p:sp>
        <p:nvSpPr>
          <p:cNvPr id="6" name="Footer Placeholder 5"/>
          <p:cNvSpPr>
            <a:spLocks noGrp="1"/>
          </p:cNvSpPr>
          <p:nvPr>
            <p:ph type="ftr" sz="quarter" idx="11"/>
          </p:nvPr>
        </p:nvSpPr>
        <p:spPr/>
        <p:txBody>
          <a:bodyPr/>
          <a:lstStyle/>
          <a:p>
            <a:r>
              <a:rPr lang="en-US">
                <a:solidFill>
                  <a:srgbClr val="EEECE1">
                    <a:shade val="50000"/>
                    <a:satMod val="200000"/>
                  </a:srgbClr>
                </a:solidFill>
              </a:rPr>
              <a:t>For InQuiseek Only</a:t>
            </a:r>
            <a:endParaRPr lang="en-US" dirty="0">
              <a:solidFill>
                <a:srgbClr val="EEECE1">
                  <a:shade val="50000"/>
                  <a:satMod val="200000"/>
                </a:srgbClr>
              </a:solidFill>
            </a:endParaRPr>
          </a:p>
        </p:txBody>
      </p:sp>
      <p:sp>
        <p:nvSpPr>
          <p:cNvPr id="7" name="Slide Number Placeholder 6"/>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a:t>
            </a:fld>
            <a:endParaRPr lang="en-US" dirty="0">
              <a:solidFill>
                <a:srgbClr val="EEECE1">
                  <a:shade val="50000"/>
                  <a:satMod val="200000"/>
                </a:srgbClr>
              </a:solidFill>
            </a:endParaRPr>
          </a:p>
        </p:txBody>
      </p:sp>
    </p:spTree>
    <p:extLst>
      <p:ext uri="{BB962C8B-B14F-4D97-AF65-F5344CB8AC3E}">
        <p14:creationId xmlns:p14="http://schemas.microsoft.com/office/powerpoint/2010/main" val="7239947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69571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76195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87405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5188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2FE92A-D287-44D9-8575-0C7149603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37591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2FE92A-D287-44D9-8575-0C7149603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07384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2FE92A-D287-44D9-8575-0C7149603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68222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52FE92A-D287-44D9-8575-0C7149603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16961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52FE92A-D287-44D9-8575-0C7149603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61121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©InQuiseek LLC.  </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For InQuiseek Only</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52FE92A-D287-44D9-8575-0C7149603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2060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2.jp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©InQuiseek LLC.  </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en-US">
                <a:solidFill>
                  <a:srgbClr val="000000"/>
                </a:solidFill>
                <a:latin typeface="Times New Roman" pitchFamily="18" charset="0"/>
              </a:rPr>
              <a:t>For InQuiseek Only</a:t>
            </a:r>
            <a:endParaRPr lang="en-US" dirty="0">
              <a:solidFill>
                <a:srgbClr val="000000"/>
              </a:solidFill>
              <a:latin typeface="Times New Roman"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81D82B-0AD7-44D4-8AEE-2E42CBF70F35}" type="slidenum">
              <a:rPr lang="en-US" smtClean="0"/>
              <a:t>‹#›</a:t>
            </a:fld>
            <a:endParaRPr lang="en-US" dirty="0"/>
          </a:p>
        </p:txBody>
      </p:sp>
    </p:spTree>
    <p:extLst>
      <p:ext uri="{BB962C8B-B14F-4D97-AF65-F5344CB8AC3E}">
        <p14:creationId xmlns:p14="http://schemas.microsoft.com/office/powerpoint/2010/main" val="146300136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734360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en-US">
                <a:solidFill>
                  <a:srgbClr val="000000"/>
                </a:solidFill>
                <a:latin typeface="Times New Roman" pitchFamily="18" charset="0"/>
              </a:rPr>
              <a:t>For InQuiseek Only</a:t>
            </a:r>
            <a:endParaRPr lang="en-US" dirty="0">
              <a:solidFill>
                <a:srgbClr val="000000"/>
              </a:solidFill>
              <a:latin typeface="Times New Roman"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85651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en-US">
                <a:solidFill>
                  <a:srgbClr val="000000"/>
                </a:solidFill>
                <a:latin typeface="Times New Roman" pitchFamily="18" charset="0"/>
              </a:rPr>
              <a:t>For InQuiseek Only</a:t>
            </a:r>
            <a:endParaRPr lang="en-US" dirty="0">
              <a:solidFill>
                <a:srgbClr val="000000"/>
              </a:solidFill>
              <a:latin typeface="Times New Roman"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126637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821333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7996028"/>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81D82B-0AD7-44D4-8AEE-2E42CBF70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249780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2E438-734B-4E57-9C45-B33BECFA5F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065316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©InQuiseek LLC.  </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For InQuiseek Only</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2FE92A-D287-44D9-8575-0C7149603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2501709"/>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1</a:t>
            </a:fld>
            <a:endParaRPr lang="en-US" dirty="0">
              <a:solidFill>
                <a:srgbClr val="EEECE1">
                  <a:shade val="50000"/>
                  <a:satMod val="200000"/>
                </a:srgbClr>
              </a:solidFill>
            </a:endParaRPr>
          </a:p>
        </p:txBody>
      </p:sp>
      <p:sp>
        <p:nvSpPr>
          <p:cNvPr id="3" name="TextBox 2"/>
          <p:cNvSpPr txBox="1"/>
          <p:nvPr/>
        </p:nvSpPr>
        <p:spPr>
          <a:xfrm>
            <a:off x="1447800" y="2514600"/>
            <a:ext cx="6705600" cy="1446550"/>
          </a:xfrm>
          <a:prstGeom prst="rect">
            <a:avLst/>
          </a:prstGeom>
          <a:noFill/>
        </p:spPr>
        <p:txBody>
          <a:bodyPr wrap="square" rtlCol="0">
            <a:spAutoFit/>
          </a:bodyPr>
          <a:lstStyle/>
          <a:p>
            <a:pPr algn="ctr"/>
            <a:r>
              <a:rPr lang="en-US" sz="3200" b="1" dirty="0"/>
              <a:t>Emergency Preparedness Regulations in the Rural Healthcare Facilities</a:t>
            </a:r>
          </a:p>
          <a:p>
            <a:pPr algn="ctr"/>
            <a:endParaRPr lang="en-US" sz="2400" dirty="0">
              <a:latin typeface="American Typewriter" charset="0"/>
              <a:ea typeface="American Typewriter" charset="0"/>
              <a:cs typeface="American Typewriter" charset="0"/>
            </a:endParaRPr>
          </a:p>
        </p:txBody>
      </p:sp>
      <p:sp>
        <p:nvSpPr>
          <p:cNvPr id="2" name="TextBox 1">
            <a:extLst>
              <a:ext uri="{FF2B5EF4-FFF2-40B4-BE49-F238E27FC236}">
                <a16:creationId xmlns:a16="http://schemas.microsoft.com/office/drawing/2014/main" xmlns="" id="{307F7C27-4796-5143-AD75-00D942B68023}"/>
              </a:ext>
            </a:extLst>
          </p:cNvPr>
          <p:cNvSpPr txBox="1"/>
          <p:nvPr/>
        </p:nvSpPr>
        <p:spPr>
          <a:xfrm>
            <a:off x="3200400" y="4800600"/>
            <a:ext cx="3429000" cy="1200329"/>
          </a:xfrm>
          <a:prstGeom prst="rect">
            <a:avLst/>
          </a:prstGeom>
          <a:noFill/>
        </p:spPr>
        <p:txBody>
          <a:bodyPr wrap="square" rtlCol="0">
            <a:spAutoFit/>
          </a:bodyPr>
          <a:lstStyle/>
          <a:p>
            <a:pPr algn="ctr"/>
            <a:r>
              <a:rPr lang="en-US" dirty="0"/>
              <a:t>By Jeff Harper</a:t>
            </a:r>
          </a:p>
          <a:p>
            <a:pPr algn="ctr"/>
            <a:r>
              <a:rPr lang="en-US" dirty="0"/>
              <a:t>Principal with InQuiseek</a:t>
            </a:r>
          </a:p>
          <a:p>
            <a:pPr algn="ctr"/>
            <a:r>
              <a:rPr lang="en-US" dirty="0"/>
              <a:t>November 6, 2018</a:t>
            </a:r>
          </a:p>
          <a:p>
            <a:pPr algn="ctr"/>
            <a:r>
              <a:rPr lang="en-US" dirty="0"/>
              <a:t>Georgia Rural Health Association</a:t>
            </a:r>
          </a:p>
        </p:txBody>
      </p:sp>
    </p:spTree>
    <p:extLst>
      <p:ext uri="{BB962C8B-B14F-4D97-AF65-F5344CB8AC3E}">
        <p14:creationId xmlns:p14="http://schemas.microsoft.com/office/powerpoint/2010/main" val="1688633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10</a:t>
            </a:fld>
            <a:endParaRPr lang="en-US" dirty="0">
              <a:solidFill>
                <a:prstClr val="black">
                  <a:tint val="75000"/>
                </a:prstClr>
              </a:solidFill>
            </a:endParaRPr>
          </a:p>
        </p:txBody>
      </p:sp>
      <p:sp>
        <p:nvSpPr>
          <p:cNvPr id="12" name="Shape 284">
            <a:extLst>
              <a:ext uri="{FF2B5EF4-FFF2-40B4-BE49-F238E27FC236}">
                <a16:creationId xmlns:a16="http://schemas.microsoft.com/office/drawing/2014/main" xmlns="" id="{30871B38-0841-9742-BEA6-5EF2D4C9321C}"/>
              </a:ext>
            </a:extLst>
          </p:cNvPr>
          <p:cNvSpPr>
            <a:spLocks noGrp="1"/>
          </p:cNvSpPr>
          <p:nvPr>
            <p:ph type="title"/>
          </p:nvPr>
        </p:nvSpPr>
        <p:spPr>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tx1"/>
                </a:solidFill>
              </a:rPr>
              <a:t>Emergency Preparedness</a:t>
            </a:r>
          </a:p>
        </p:txBody>
      </p:sp>
      <p:graphicFrame>
        <p:nvGraphicFramePr>
          <p:cNvPr id="13" name="Content Placeholder 6">
            <a:extLst>
              <a:ext uri="{FF2B5EF4-FFF2-40B4-BE49-F238E27FC236}">
                <a16:creationId xmlns:a16="http://schemas.microsoft.com/office/drawing/2014/main" xmlns="" id="{6368588E-5716-4F48-BAB9-FEEC094949F5}"/>
              </a:ext>
            </a:extLst>
          </p:cNvPr>
          <p:cNvGraphicFramePr>
            <a:graphicFrameLocks/>
          </p:cNvGraphicFramePr>
          <p:nvPr>
            <p:extLst>
              <p:ext uri="{D42A27DB-BD31-4B8C-83A1-F6EECF244321}">
                <p14:modId xmlns:p14="http://schemas.microsoft.com/office/powerpoint/2010/main" val="1058878947"/>
              </p:ext>
            </p:extLst>
          </p:nvPr>
        </p:nvGraphicFramePr>
        <p:xfrm>
          <a:off x="2133688" y="1415653"/>
          <a:ext cx="5204958" cy="4541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1465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11</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8E26C2EE-DAF8-3C4B-958C-81984E439A0B}"/>
              </a:ext>
            </a:extLst>
          </p:cNvPr>
          <p:cNvSpPr>
            <a:spLocks noGrp="1"/>
          </p:cNvSpPr>
          <p:nvPr>
            <p:ph type="title"/>
          </p:nvPr>
        </p:nvSpPr>
        <p:spPr>
          <a:xfrm>
            <a:off x="457200" y="522972"/>
            <a:ext cx="8229600" cy="646331"/>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Risk Assessment and Planning</a:t>
            </a:r>
          </a:p>
        </p:txBody>
      </p:sp>
      <p:sp>
        <p:nvSpPr>
          <p:cNvPr id="6" name="TextBox 5">
            <a:extLst>
              <a:ext uri="{FF2B5EF4-FFF2-40B4-BE49-F238E27FC236}">
                <a16:creationId xmlns:a16="http://schemas.microsoft.com/office/drawing/2014/main" xmlns="" id="{E32CB8F0-9C04-5746-A8EA-D3ECBFBA9883}"/>
              </a:ext>
            </a:extLst>
          </p:cNvPr>
          <p:cNvSpPr txBox="1"/>
          <p:nvPr/>
        </p:nvSpPr>
        <p:spPr>
          <a:xfrm>
            <a:off x="206864" y="848190"/>
            <a:ext cx="8937135" cy="60016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endParaRPr lang="en-US" sz="2400" dirty="0"/>
          </a:p>
          <a:p>
            <a:endParaRPr lang="en-US" sz="2400" dirty="0"/>
          </a:p>
          <a:p>
            <a:r>
              <a:rPr lang="en-US" sz="2400" dirty="0"/>
              <a:t>	(a) Emergency plan. The RHC/FQHC must develop and maintain an emergency preparedness plan that must be reviewed and updated at least annually. The plan must do all of the following: 	</a:t>
            </a:r>
          </a:p>
          <a:p>
            <a:r>
              <a:rPr lang="en-US" sz="2400" dirty="0"/>
              <a:t>		  (1) Be based on and include a documented, </a:t>
            </a:r>
            <a:r>
              <a:rPr lang="en-US" sz="2400" u="sng" dirty="0"/>
              <a:t>facility-based and community-based </a:t>
            </a:r>
            <a:r>
              <a:rPr lang="en-US" sz="2400" dirty="0"/>
              <a:t>risk assessment, utilizing an all-hazards approach. </a:t>
            </a:r>
          </a:p>
          <a:p>
            <a:r>
              <a:rPr lang="en-US" sz="2400" dirty="0"/>
              <a:t>              	 (2) Include strategies for addressing emergency events identified by the risk assessment. </a:t>
            </a:r>
          </a:p>
          <a:p>
            <a:r>
              <a:rPr lang="en-US" sz="2400" dirty="0"/>
              <a:t>		 (3) Address patient population, including, but not limited to, the type of services the RHC/FQHC has the ability to provide in an emergency; and continuity of operations, including delegations of authority and succession plans. </a:t>
            </a:r>
          </a:p>
          <a:p>
            <a:endParaRPr lang="en-US" sz="2400" dirty="0"/>
          </a:p>
          <a:p>
            <a:pPr lvl="0"/>
            <a:r>
              <a:rPr lang="en-US" sz="2400" dirty="0"/>
              <a:t>		</a:t>
            </a:r>
            <a:endParaRPr kumimoji="0" lang="en-US" sz="2400" b="0"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1875680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12</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39CBEAA0-19C6-4F49-98BA-5AD407AB1A79}"/>
              </a:ext>
            </a:extLst>
          </p:cNvPr>
          <p:cNvSpPr>
            <a:spLocks noGrp="1"/>
          </p:cNvSpPr>
          <p:nvPr>
            <p:ph type="title"/>
          </p:nvPr>
        </p:nvSpPr>
        <p:spPr>
          <a:xfrm>
            <a:off x="457200" y="522972"/>
            <a:ext cx="8229600" cy="646331"/>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Risk Assessment and Planning</a:t>
            </a:r>
          </a:p>
        </p:txBody>
      </p:sp>
      <p:sp>
        <p:nvSpPr>
          <p:cNvPr id="2" name="Rectangle 1">
            <a:extLst>
              <a:ext uri="{FF2B5EF4-FFF2-40B4-BE49-F238E27FC236}">
                <a16:creationId xmlns:a16="http://schemas.microsoft.com/office/drawing/2014/main" xmlns="" id="{9580BFE5-331B-8549-9AA7-AEBCBC96F6A6}"/>
              </a:ext>
            </a:extLst>
          </p:cNvPr>
          <p:cNvSpPr/>
          <p:nvPr/>
        </p:nvSpPr>
        <p:spPr>
          <a:xfrm>
            <a:off x="457200" y="1997839"/>
            <a:ext cx="8153400" cy="3970318"/>
          </a:xfrm>
          <a:prstGeom prst="rect">
            <a:avLst/>
          </a:prstGeom>
        </p:spPr>
        <p:txBody>
          <a:bodyPr wrap="square">
            <a:spAutoFit/>
          </a:bodyPr>
          <a:lstStyle/>
          <a:p>
            <a:r>
              <a:rPr lang="en-US" dirty="0"/>
              <a:t>	</a:t>
            </a:r>
            <a:r>
              <a:rPr lang="en-US" sz="2800" dirty="0"/>
              <a:t>(4) Include a process for cooperation and collaboration with local, tribal, regional, State, and Federal emergency preparedness officials' efforts to maintain an integrated response during a disaster or emergency situation, including documentation of the RHC/FQHC's efforts to contact such officials and, when applicable, of its participation in collaborative and cooperative planning efforts. </a:t>
            </a:r>
          </a:p>
          <a:p>
            <a:pPr lvl="0"/>
            <a:r>
              <a:rPr lang="en-US" sz="2800" dirty="0"/>
              <a:t>		</a:t>
            </a:r>
            <a:endParaRPr lang="en-US" sz="2800" dirty="0">
              <a:solidFill>
                <a:srgbClr val="000000"/>
              </a:solidFill>
              <a:sym typeface="Calibri"/>
            </a:endParaRPr>
          </a:p>
        </p:txBody>
      </p:sp>
    </p:spTree>
    <p:extLst>
      <p:ext uri="{BB962C8B-B14F-4D97-AF65-F5344CB8AC3E}">
        <p14:creationId xmlns:p14="http://schemas.microsoft.com/office/powerpoint/2010/main" val="2624007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13</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C2D9940F-8CE3-114F-8F28-2B54F7B2B294}"/>
              </a:ext>
            </a:extLst>
          </p:cNvPr>
          <p:cNvSpPr>
            <a:spLocks noGrp="1"/>
          </p:cNvSpPr>
          <p:nvPr>
            <p:ph type="title"/>
          </p:nvPr>
        </p:nvSpPr>
        <p:spPr>
          <a:xfrm>
            <a:off x="457200" y="522972"/>
            <a:ext cx="8229600" cy="646331"/>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Risk Assessment and Planning</a:t>
            </a:r>
          </a:p>
        </p:txBody>
      </p:sp>
      <p:pic>
        <p:nvPicPr>
          <p:cNvPr id="6" name="Picture 5">
            <a:extLst>
              <a:ext uri="{FF2B5EF4-FFF2-40B4-BE49-F238E27FC236}">
                <a16:creationId xmlns:a16="http://schemas.microsoft.com/office/drawing/2014/main" xmlns="" id="{2119F332-7906-E642-B5AC-FFAD6DFA927F}"/>
              </a:ext>
            </a:extLst>
          </p:cNvPr>
          <p:cNvPicPr>
            <a:picLocks noChangeAspect="1"/>
          </p:cNvPicPr>
          <p:nvPr/>
        </p:nvPicPr>
        <p:blipFill>
          <a:blip r:embed="rId2"/>
          <a:stretch>
            <a:fillRect/>
          </a:stretch>
        </p:blipFill>
        <p:spPr>
          <a:xfrm>
            <a:off x="362745" y="1290376"/>
            <a:ext cx="8418509" cy="5193236"/>
          </a:xfrm>
          <a:prstGeom prst="rect">
            <a:avLst/>
          </a:prstGeom>
        </p:spPr>
      </p:pic>
    </p:spTree>
    <p:extLst>
      <p:ext uri="{BB962C8B-B14F-4D97-AF65-F5344CB8AC3E}">
        <p14:creationId xmlns:p14="http://schemas.microsoft.com/office/powerpoint/2010/main" val="1858291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14</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xmlns="" id="{E56F2EB9-1951-2943-BD31-7E4821668F14}"/>
              </a:ext>
            </a:extLst>
          </p:cNvPr>
          <p:cNvPicPr>
            <a:picLocks noChangeAspect="1"/>
          </p:cNvPicPr>
          <p:nvPr/>
        </p:nvPicPr>
        <p:blipFill>
          <a:blip r:embed="rId2"/>
          <a:stretch>
            <a:fillRect/>
          </a:stretch>
        </p:blipFill>
        <p:spPr>
          <a:xfrm>
            <a:off x="0" y="533400"/>
            <a:ext cx="9144000" cy="5474525"/>
          </a:xfrm>
          <a:prstGeom prst="rect">
            <a:avLst/>
          </a:prstGeom>
        </p:spPr>
      </p:pic>
    </p:spTree>
    <p:extLst>
      <p:ext uri="{BB962C8B-B14F-4D97-AF65-F5344CB8AC3E}">
        <p14:creationId xmlns:p14="http://schemas.microsoft.com/office/powerpoint/2010/main" val="3123919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15</a:t>
            </a:fld>
            <a:endParaRPr lang="en-US" dirty="0">
              <a:solidFill>
                <a:prstClr val="black">
                  <a:tint val="75000"/>
                </a:prstClr>
              </a:solidFill>
            </a:endParaRPr>
          </a:p>
        </p:txBody>
      </p:sp>
      <p:sp>
        <p:nvSpPr>
          <p:cNvPr id="5" name="Title 4">
            <a:extLst>
              <a:ext uri="{FF2B5EF4-FFF2-40B4-BE49-F238E27FC236}">
                <a16:creationId xmlns:a16="http://schemas.microsoft.com/office/drawing/2014/main" xmlns="" id="{3562A542-5682-A343-9F21-7060367CB1B7}"/>
              </a:ext>
            </a:extLst>
          </p:cNvPr>
          <p:cNvSpPr>
            <a:spLocks noGrp="1"/>
          </p:cNvSpPr>
          <p:nvPr>
            <p:ph type="title"/>
          </p:nvPr>
        </p:nvSpPr>
        <p:spPr>
          <a:xfrm>
            <a:off x="457200" y="152400"/>
            <a:ext cx="8229600" cy="1143000"/>
          </a:xfrm>
        </p:spPr>
        <p:txBody>
          <a:bodyPr/>
          <a:lstStyle/>
          <a:p>
            <a:r>
              <a:rPr lang="en-US" dirty="0"/>
              <a:t>Or a simplistic one</a:t>
            </a:r>
          </a:p>
        </p:txBody>
      </p:sp>
      <p:pic>
        <p:nvPicPr>
          <p:cNvPr id="4" name="Picture 3">
            <a:extLst>
              <a:ext uri="{FF2B5EF4-FFF2-40B4-BE49-F238E27FC236}">
                <a16:creationId xmlns:a16="http://schemas.microsoft.com/office/drawing/2014/main" xmlns="" id="{B03A86B4-A8B2-5940-9FEB-76DCF18ED00A}"/>
              </a:ext>
            </a:extLst>
          </p:cNvPr>
          <p:cNvPicPr>
            <a:picLocks noChangeAspect="1"/>
          </p:cNvPicPr>
          <p:nvPr/>
        </p:nvPicPr>
        <p:blipFill rotWithShape="1">
          <a:blip r:embed="rId2"/>
          <a:srcRect l="10714" t="6429" r="6786" b="13275"/>
          <a:stretch/>
        </p:blipFill>
        <p:spPr>
          <a:xfrm>
            <a:off x="0" y="1032153"/>
            <a:ext cx="9144000" cy="5506759"/>
          </a:xfrm>
          <a:prstGeom prst="rect">
            <a:avLst/>
          </a:prstGeom>
        </p:spPr>
      </p:pic>
    </p:spTree>
    <p:extLst>
      <p:ext uri="{BB962C8B-B14F-4D97-AF65-F5344CB8AC3E}">
        <p14:creationId xmlns:p14="http://schemas.microsoft.com/office/powerpoint/2010/main" val="2341444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16</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D184E40E-BA85-3443-8113-0B443AA3507E}"/>
              </a:ext>
            </a:extLst>
          </p:cNvPr>
          <p:cNvSpPr>
            <a:spLocks noGrp="1"/>
          </p:cNvSpPr>
          <p:nvPr>
            <p:ph type="title"/>
          </p:nvPr>
        </p:nvSpPr>
        <p:spPr>
          <a:xfrm>
            <a:off x="457200" y="522972"/>
            <a:ext cx="8229600" cy="646331"/>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Risk Assessment and Planning</a:t>
            </a:r>
          </a:p>
        </p:txBody>
      </p:sp>
      <p:sp>
        <p:nvSpPr>
          <p:cNvPr id="6" name="TextBox 5">
            <a:extLst>
              <a:ext uri="{FF2B5EF4-FFF2-40B4-BE49-F238E27FC236}">
                <a16:creationId xmlns:a16="http://schemas.microsoft.com/office/drawing/2014/main" xmlns="" id="{4E326FC4-C598-A74B-B3EB-0F054A69DA34}"/>
              </a:ext>
            </a:extLst>
          </p:cNvPr>
          <p:cNvSpPr txBox="1"/>
          <p:nvPr/>
        </p:nvSpPr>
        <p:spPr>
          <a:xfrm>
            <a:off x="381000" y="1752600"/>
            <a:ext cx="376310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b="1" dirty="0"/>
              <a:t>Clinic-Based Hazards Assessment </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TextBox 6">
            <a:extLst>
              <a:ext uri="{FF2B5EF4-FFF2-40B4-BE49-F238E27FC236}">
                <a16:creationId xmlns:a16="http://schemas.microsoft.com/office/drawing/2014/main" xmlns="" id="{A62A7977-7854-CC43-AAC9-CCD5ECB6997B}"/>
              </a:ext>
            </a:extLst>
          </p:cNvPr>
          <p:cNvSpPr txBox="1"/>
          <p:nvPr/>
        </p:nvSpPr>
        <p:spPr>
          <a:xfrm>
            <a:off x="1060938" y="2514600"/>
            <a:ext cx="7022123" cy="3323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2400" b="1" i="1" u="sng" dirty="0"/>
              <a:t>What top five events are most likely to impact </a:t>
            </a:r>
          </a:p>
          <a:p>
            <a:pPr algn="ctr"/>
            <a:r>
              <a:rPr lang="en-US" sz="2400" b="1" i="1" u="sng" dirty="0"/>
              <a:t>the services your organization delivers to patients?</a:t>
            </a:r>
          </a:p>
          <a:p>
            <a:pPr algn="ctr"/>
            <a:endParaRPr lang="en-US" sz="2400" b="1" dirty="0"/>
          </a:p>
          <a:p>
            <a:pPr marL="285750" indent="-285750">
              <a:buFont typeface="Arial" panose="020B0604020202020204" pitchFamily="34" charset="0"/>
              <a:buChar char="•"/>
            </a:pPr>
            <a:r>
              <a:rPr lang="en-US" sz="2400" b="1" dirty="0"/>
              <a:t>Short-term Inclement Weather Events</a:t>
            </a:r>
          </a:p>
          <a:p>
            <a:pPr marL="285750" indent="-285750">
              <a:buFont typeface="Arial" panose="020B0604020202020204" pitchFamily="34" charset="0"/>
              <a:buChar char="•"/>
            </a:pPr>
            <a:r>
              <a:rPr lang="en-US" sz="2400" b="1" dirty="0"/>
              <a:t>Power or Water Interruptions</a:t>
            </a:r>
          </a:p>
          <a:p>
            <a:pPr marL="285750" indent="-285750">
              <a:buFont typeface="Arial" panose="020B0604020202020204" pitchFamily="34" charset="0"/>
              <a:buChar char="•"/>
            </a:pPr>
            <a:r>
              <a:rPr lang="en-US" sz="2400" b="1" dirty="0"/>
              <a:t>Provider/Staff Illness </a:t>
            </a:r>
          </a:p>
          <a:p>
            <a:pPr marL="285750" indent="-285750">
              <a:buFont typeface="Arial" panose="020B0604020202020204" pitchFamily="34" charset="0"/>
              <a:buChar char="•"/>
            </a:pPr>
            <a:r>
              <a:rPr lang="en-US" sz="2400" b="1" dirty="0"/>
              <a:t>Technological/Communication Failures</a:t>
            </a:r>
          </a:p>
          <a:p>
            <a:pPr marL="285750" indent="-285750">
              <a:buFont typeface="Arial" panose="020B0604020202020204" pitchFamily="34" charset="0"/>
              <a:buChar char="•"/>
            </a:pPr>
            <a:r>
              <a:rPr lang="en-US" sz="2400" b="1" dirty="0"/>
              <a:t>On-site Events Requiring Evacuation (Fire, Threat)</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217781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17</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0CB00554-83E7-BD44-80B0-7A27297A07BC}"/>
              </a:ext>
            </a:extLst>
          </p:cNvPr>
          <p:cNvSpPr>
            <a:spLocks noGrp="1"/>
          </p:cNvSpPr>
          <p:nvPr>
            <p:ph type="title"/>
          </p:nvPr>
        </p:nvSpPr>
        <p:spPr>
          <a:xfrm>
            <a:off x="457200" y="522972"/>
            <a:ext cx="8229600" cy="646331"/>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Risk Assessment and Planning</a:t>
            </a:r>
          </a:p>
        </p:txBody>
      </p:sp>
      <p:sp>
        <p:nvSpPr>
          <p:cNvPr id="2" name="TextBox 1">
            <a:extLst>
              <a:ext uri="{FF2B5EF4-FFF2-40B4-BE49-F238E27FC236}">
                <a16:creationId xmlns:a16="http://schemas.microsoft.com/office/drawing/2014/main" xmlns="" id="{4CB82DBD-7032-8A44-8884-6D5A99064A2A}"/>
              </a:ext>
            </a:extLst>
          </p:cNvPr>
          <p:cNvSpPr txBox="1"/>
          <p:nvPr/>
        </p:nvSpPr>
        <p:spPr>
          <a:xfrm>
            <a:off x="457200" y="1828800"/>
            <a:ext cx="8229600" cy="3970318"/>
          </a:xfrm>
          <a:prstGeom prst="rect">
            <a:avLst/>
          </a:prstGeom>
          <a:noFill/>
        </p:spPr>
        <p:txBody>
          <a:bodyPr wrap="square" rtlCol="0">
            <a:spAutoFit/>
          </a:bodyPr>
          <a:lstStyle/>
          <a:p>
            <a:r>
              <a:rPr lang="en-US" dirty="0"/>
              <a:t>Types of Emergencies:</a:t>
            </a:r>
          </a:p>
          <a:p>
            <a:r>
              <a:rPr lang="en-US" dirty="0"/>
              <a:t>	</a:t>
            </a:r>
          </a:p>
          <a:p>
            <a:r>
              <a:rPr lang="en-US" dirty="0"/>
              <a:t>Man Made: 		Active shooter		Chemical Emergencies</a:t>
            </a:r>
          </a:p>
          <a:p>
            <a:r>
              <a:rPr lang="en-US" dirty="0"/>
              <a:t>			Cyber Attack		Mass Casualties</a:t>
            </a:r>
          </a:p>
          <a:p>
            <a:r>
              <a:rPr lang="en-US" dirty="0"/>
              <a:t>			Bioterrorism 		Radiation</a:t>
            </a:r>
          </a:p>
          <a:p>
            <a:r>
              <a:rPr lang="en-US" dirty="0"/>
              <a:t>Natural Disasters:</a:t>
            </a:r>
          </a:p>
          <a:p>
            <a:r>
              <a:rPr lang="en-US" dirty="0"/>
              <a:t>			Tornadoes</a:t>
            </a:r>
          </a:p>
          <a:p>
            <a:r>
              <a:rPr lang="en-US" dirty="0"/>
              <a:t>			Hurricanes</a:t>
            </a:r>
          </a:p>
          <a:p>
            <a:r>
              <a:rPr lang="en-US" dirty="0"/>
              <a:t>			Severe Storms</a:t>
            </a:r>
          </a:p>
          <a:p>
            <a:r>
              <a:rPr lang="en-US" dirty="0"/>
              <a:t>Public Health Emergencies:</a:t>
            </a:r>
          </a:p>
          <a:p>
            <a:r>
              <a:rPr lang="en-US" dirty="0"/>
              <a:t>			Pandemic Influenza</a:t>
            </a:r>
          </a:p>
          <a:p>
            <a:r>
              <a:rPr lang="en-US" dirty="0"/>
              <a:t>			Zika Virus Outbreak</a:t>
            </a:r>
          </a:p>
          <a:p>
            <a:r>
              <a:rPr lang="en-US" dirty="0"/>
              <a:t>			Biological Hazards</a:t>
            </a:r>
          </a:p>
          <a:p>
            <a:endParaRPr lang="en-US" dirty="0"/>
          </a:p>
        </p:txBody>
      </p:sp>
    </p:spTree>
    <p:extLst>
      <p:ext uri="{BB962C8B-B14F-4D97-AF65-F5344CB8AC3E}">
        <p14:creationId xmlns:p14="http://schemas.microsoft.com/office/powerpoint/2010/main" val="93599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18</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99FB74C3-8211-F748-8CC5-2B42AE6D49BD}"/>
              </a:ext>
            </a:extLst>
          </p:cNvPr>
          <p:cNvSpPr>
            <a:spLocks noGrp="1"/>
          </p:cNvSpPr>
          <p:nvPr>
            <p:ph type="title"/>
          </p:nvPr>
        </p:nvSpPr>
        <p:spPr>
          <a:xfrm>
            <a:off x="457200" y="522972"/>
            <a:ext cx="8229600" cy="646331"/>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Risk Assessment and Planning</a:t>
            </a:r>
          </a:p>
        </p:txBody>
      </p:sp>
      <p:sp>
        <p:nvSpPr>
          <p:cNvPr id="6" name="TextBox 5">
            <a:extLst>
              <a:ext uri="{FF2B5EF4-FFF2-40B4-BE49-F238E27FC236}">
                <a16:creationId xmlns:a16="http://schemas.microsoft.com/office/drawing/2014/main" xmlns="" id="{8A459FC7-BD63-D042-B9E5-36F3FACA7EF0}"/>
              </a:ext>
            </a:extLst>
          </p:cNvPr>
          <p:cNvSpPr txBox="1"/>
          <p:nvPr/>
        </p:nvSpPr>
        <p:spPr>
          <a:xfrm>
            <a:off x="279399" y="1591792"/>
            <a:ext cx="8525972" cy="48936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b="1" u="sng" dirty="0"/>
              <a:t>Interpretive Guidelines:</a:t>
            </a:r>
            <a:endParaRPr lang="en-US" sz="2400" dirty="0"/>
          </a:p>
          <a:p>
            <a:pPr marL="342900" indent="-342900">
              <a:buFont typeface="Arial" panose="020B0604020202020204" pitchFamily="34" charset="0"/>
              <a:buChar char="•"/>
            </a:pPr>
            <a:r>
              <a:rPr lang="en-US" sz="2400" dirty="0"/>
              <a:t>EP program must describe the RHC's comprehensive approach to meeting the health, safety, and security needs of their staff and patient population during an emergency or disaster situation.</a:t>
            </a:r>
          </a:p>
          <a:p>
            <a:endParaRPr lang="en-US" sz="2400" dirty="0"/>
          </a:p>
          <a:p>
            <a:pPr marL="342900" indent="-342900">
              <a:buFont typeface="Arial" panose="020B0604020202020204" pitchFamily="34" charset="0"/>
              <a:buChar char="•"/>
            </a:pPr>
            <a:r>
              <a:rPr lang="en-US" sz="2400" dirty="0"/>
              <a:t> The plan will address how the RHC would coordinate with other healthcare facilities, as well as the whole community during an emergency or disaster (natural, man-made).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emergency preparedness program must comply with all applicable Federal, State and local emergency preparedness requirements. </a:t>
            </a:r>
          </a:p>
          <a:p>
            <a:pPr marL="0" marR="0" indent="0" algn="l" defTabSz="457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3368779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19</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xmlns="" id="{CBD1135C-D694-7249-AFDD-7FFC101B4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01889"/>
            <a:ext cx="5299364" cy="6858000"/>
          </a:xfrm>
          <a:prstGeom prst="rect">
            <a:avLst/>
          </a:prstGeom>
        </p:spPr>
      </p:pic>
      <p:pic>
        <p:nvPicPr>
          <p:cNvPr id="9" name="Picture 8">
            <a:extLst>
              <a:ext uri="{FF2B5EF4-FFF2-40B4-BE49-F238E27FC236}">
                <a16:creationId xmlns:a16="http://schemas.microsoft.com/office/drawing/2014/main" xmlns="" id="{482088B2-F8B5-B741-9931-48DB38FCF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685800"/>
            <a:ext cx="4318000" cy="4745416"/>
          </a:xfrm>
          <a:prstGeom prst="rect">
            <a:avLst/>
          </a:prstGeom>
        </p:spPr>
      </p:pic>
    </p:spTree>
    <p:extLst>
      <p:ext uri="{BB962C8B-B14F-4D97-AF65-F5344CB8AC3E}">
        <p14:creationId xmlns:p14="http://schemas.microsoft.com/office/powerpoint/2010/main" val="3552717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12" y="327164"/>
            <a:ext cx="8229600" cy="762000"/>
          </a:xfrm>
        </p:spPr>
        <p:txBody>
          <a:bodyPr anchor="t" anchorCtr="0">
            <a:normAutofit/>
          </a:bodyPr>
          <a:lstStyle/>
          <a:p>
            <a:pPr defTabSz="457200" hangingPunct="0">
              <a:spcBef>
                <a:spcPts val="0"/>
              </a:spcBef>
            </a:pPr>
            <a:r>
              <a:rPr lang="en-US" sz="3600" b="1" dirty="0"/>
              <a:t>Lessons Learned in 2005 in Louisiana</a:t>
            </a:r>
            <a:endParaRPr lang="en-US" sz="3600" b="1" dirty="0">
              <a:solidFill>
                <a:srgbClr val="000000"/>
              </a:solidFill>
              <a:sym typeface="Calibri"/>
            </a:endParaRPr>
          </a:p>
        </p:txBody>
      </p:sp>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2</a:t>
            </a:fld>
            <a:endParaRPr lang="en-US" dirty="0">
              <a:solidFill>
                <a:prstClr val="black">
                  <a:tint val="75000"/>
                </a:prstClr>
              </a:solidFill>
            </a:endParaRPr>
          </a:p>
        </p:txBody>
      </p:sp>
      <p:sp>
        <p:nvSpPr>
          <p:cNvPr id="4" name="TextBox 3"/>
          <p:cNvSpPr txBox="1"/>
          <p:nvPr/>
        </p:nvSpPr>
        <p:spPr>
          <a:xfrm>
            <a:off x="990600" y="1214761"/>
            <a:ext cx="7772400"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xmlns="" id="{D451D294-1A54-3940-BCB7-DAEC7FE066AE}"/>
              </a:ext>
            </a:extLst>
          </p:cNvPr>
          <p:cNvPicPr>
            <a:picLocks noChangeAspect="1"/>
          </p:cNvPicPr>
          <p:nvPr/>
        </p:nvPicPr>
        <p:blipFill>
          <a:blip r:embed="rId2"/>
          <a:stretch>
            <a:fillRect/>
          </a:stretch>
        </p:blipFill>
        <p:spPr>
          <a:xfrm>
            <a:off x="1327855" y="1089164"/>
            <a:ext cx="6551913" cy="3152343"/>
          </a:xfrm>
          <a:prstGeom prst="rect">
            <a:avLst/>
          </a:prstGeom>
          <a:ln w="50800">
            <a:solidFill>
              <a:schemeClr val="accent1"/>
            </a:solidFill>
          </a:ln>
        </p:spPr>
      </p:pic>
      <p:sp>
        <p:nvSpPr>
          <p:cNvPr id="5" name="TextBox 4">
            <a:extLst>
              <a:ext uri="{FF2B5EF4-FFF2-40B4-BE49-F238E27FC236}">
                <a16:creationId xmlns:a16="http://schemas.microsoft.com/office/drawing/2014/main" xmlns="" id="{C8FA0E26-9DB5-F44A-AE25-DF69BB1E9353}"/>
              </a:ext>
            </a:extLst>
          </p:cNvPr>
          <p:cNvSpPr txBox="1"/>
          <p:nvPr/>
        </p:nvSpPr>
        <p:spPr>
          <a:xfrm>
            <a:off x="489012" y="4648200"/>
            <a:ext cx="8197788" cy="1477328"/>
          </a:xfrm>
          <a:prstGeom prst="rect">
            <a:avLst/>
          </a:prstGeom>
          <a:noFill/>
        </p:spPr>
        <p:txBody>
          <a:bodyPr wrap="square" rtlCol="0">
            <a:spAutoFit/>
          </a:bodyPr>
          <a:lstStyle/>
          <a:p>
            <a:r>
              <a:rPr lang="en-US" dirty="0">
                <a:solidFill>
                  <a:srgbClr val="000000"/>
                </a:solidFill>
                <a:sym typeface="Calibri"/>
              </a:rPr>
              <a:t>In 2005, only 25% of office-based providers were using electronic medical records</a:t>
            </a:r>
            <a:r>
              <a:rPr lang="en-US" dirty="0"/>
              <a:t>. Dorothy Jones, RHIT, health information supervisor at Medical Center of Louisiana in New Orleans, thought removing the bottom rows of records in her hospital’s basement storage facility would be enough to guard against Hurricane Katrina’s punch August 29, 2005.In a matter of hours, 400,000 medical records were reduced to pulp.</a:t>
            </a:r>
          </a:p>
        </p:txBody>
      </p:sp>
    </p:spTree>
    <p:extLst>
      <p:ext uri="{BB962C8B-B14F-4D97-AF65-F5344CB8AC3E}">
        <p14:creationId xmlns:p14="http://schemas.microsoft.com/office/powerpoint/2010/main" val="24383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20</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A2A6DE0B-B1F5-4A4F-B802-DAEE861504B6}"/>
              </a:ext>
            </a:extLst>
          </p:cNvPr>
          <p:cNvSpPr>
            <a:spLocks noGrp="1"/>
          </p:cNvSpPr>
          <p:nvPr>
            <p:ph type="title"/>
          </p:nvPr>
        </p:nvSpPr>
        <p:spPr>
          <a:xfrm>
            <a:off x="457200" y="522972"/>
            <a:ext cx="8229600" cy="646331"/>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Risk Assessment and Planning</a:t>
            </a:r>
          </a:p>
        </p:txBody>
      </p:sp>
      <p:sp>
        <p:nvSpPr>
          <p:cNvPr id="2" name="Rectangle 1">
            <a:extLst>
              <a:ext uri="{FF2B5EF4-FFF2-40B4-BE49-F238E27FC236}">
                <a16:creationId xmlns:a16="http://schemas.microsoft.com/office/drawing/2014/main" xmlns="" id="{2ADD7F85-D743-484D-BE62-18F6C4D9B7D0}"/>
              </a:ext>
            </a:extLst>
          </p:cNvPr>
          <p:cNvSpPr/>
          <p:nvPr/>
        </p:nvSpPr>
        <p:spPr>
          <a:xfrm>
            <a:off x="304800" y="1131337"/>
            <a:ext cx="8534400" cy="4893647"/>
          </a:xfrm>
          <a:prstGeom prst="rect">
            <a:avLst/>
          </a:prstGeom>
        </p:spPr>
        <p:txBody>
          <a:bodyPr wrap="square">
            <a:spAutoFit/>
          </a:bodyPr>
          <a:lstStyle/>
          <a:p>
            <a:r>
              <a:rPr lang="en-US" sz="2400" b="1" u="sng" dirty="0"/>
              <a:t>TCT Survey Procedures</a:t>
            </a:r>
            <a:r>
              <a:rPr lang="en-US" sz="2400" u="sng" dirty="0"/>
              <a:t>:</a:t>
            </a:r>
            <a:endParaRPr lang="en-US" sz="2400" dirty="0"/>
          </a:p>
          <a:p>
            <a:pPr marL="342900" indent="-342900">
              <a:buFont typeface="Arial" panose="020B0604020202020204" pitchFamily="34" charset="0"/>
              <a:buChar char="•"/>
            </a:pPr>
            <a:r>
              <a:rPr lang="en-US" sz="2400" dirty="0"/>
              <a:t>Interview the RHC leadership and ask them to describe the RHC’s emergency preparedness program.  </a:t>
            </a:r>
          </a:p>
          <a:p>
            <a:pPr marL="285750" lvl="0" indent="-285750">
              <a:buFont typeface="Arial" panose="020B0604020202020204" pitchFamily="34" charset="0"/>
              <a:buChar char="•"/>
            </a:pPr>
            <a:r>
              <a:rPr lang="en-US" sz="2400" dirty="0"/>
              <a:t>Ask leadership to identify hazards (e.g. natural, man-made, etc.) that 	were identified in the RHC’s risk assessment, why they were included and how the risk assessment was conducted.</a:t>
            </a:r>
          </a:p>
          <a:p>
            <a:pPr marL="342900" lvl="0" indent="-342900">
              <a:buFont typeface="Arial" panose="020B0604020202020204" pitchFamily="34" charset="0"/>
              <a:buChar char="•"/>
            </a:pPr>
            <a:r>
              <a:rPr lang="en-US" sz="2400" dirty="0"/>
              <a:t>Ask leadership to describe the following:.</a:t>
            </a:r>
          </a:p>
          <a:p>
            <a:pPr lvl="0"/>
            <a:r>
              <a:rPr lang="en-US" sz="2400" dirty="0"/>
              <a:t>	a. The clinic’s patient population that would be at risk 			during an emergency;</a:t>
            </a:r>
          </a:p>
          <a:p>
            <a:pPr lvl="1"/>
            <a:r>
              <a:rPr lang="en-US" sz="2400" dirty="0"/>
              <a:t>	b. Services the clinic would be able to provide during an 			emergency; how it continues to provide operations 			during 	an emergency;  and delegations of authority 		and succession plans.</a:t>
            </a:r>
          </a:p>
        </p:txBody>
      </p:sp>
    </p:spTree>
    <p:extLst>
      <p:ext uri="{BB962C8B-B14F-4D97-AF65-F5344CB8AC3E}">
        <p14:creationId xmlns:p14="http://schemas.microsoft.com/office/powerpoint/2010/main" val="2724799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21</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6459FF9E-149B-394E-93F6-70BFDA76B56D}"/>
              </a:ext>
            </a:extLst>
          </p:cNvPr>
          <p:cNvSpPr>
            <a:spLocks noGrp="1"/>
          </p:cNvSpPr>
          <p:nvPr>
            <p:ph type="title"/>
          </p:nvPr>
        </p:nvSpPr>
        <p:spPr>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Risk Assessment and Planning</a:t>
            </a:r>
          </a:p>
        </p:txBody>
      </p:sp>
      <p:sp>
        <p:nvSpPr>
          <p:cNvPr id="6" name="TextBox 5">
            <a:extLst>
              <a:ext uri="{FF2B5EF4-FFF2-40B4-BE49-F238E27FC236}">
                <a16:creationId xmlns:a16="http://schemas.microsoft.com/office/drawing/2014/main" xmlns="" id="{35D589E8-B92F-A743-BE19-B598284E3FBC}"/>
              </a:ext>
            </a:extLst>
          </p:cNvPr>
          <p:cNvSpPr txBox="1"/>
          <p:nvPr/>
        </p:nvSpPr>
        <p:spPr>
          <a:xfrm>
            <a:off x="14958" y="2286000"/>
            <a:ext cx="9142897"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b="1" u="sng" dirty="0"/>
              <a:t>TCT Survey Procedures </a:t>
            </a:r>
            <a:r>
              <a:rPr lang="en-US" sz="2400" b="1" u="sng" dirty="0" err="1"/>
              <a:t>Con’t</a:t>
            </a:r>
            <a:r>
              <a:rPr lang="en-US" sz="2400" b="1" u="sng" dirty="0"/>
              <a:t>.</a:t>
            </a:r>
            <a:r>
              <a:rPr lang="en-US" sz="2400" u="sng" dirty="0"/>
              <a:t>:</a:t>
            </a:r>
          </a:p>
          <a:p>
            <a:endParaRPr lang="en-US" sz="2400" dirty="0"/>
          </a:p>
          <a:p>
            <a:pPr lvl="0"/>
            <a:r>
              <a:rPr lang="en-US" sz="2400" dirty="0"/>
              <a:t>Review the plan to verify it contains the following required elements:</a:t>
            </a:r>
          </a:p>
          <a:p>
            <a:pPr marL="342900" lvl="1" indent="-342900">
              <a:buFont typeface="Arial" panose="020B0604020202020204" pitchFamily="34" charset="0"/>
              <a:buChar char="•"/>
            </a:pPr>
            <a:r>
              <a:rPr lang="en-US" sz="2400" dirty="0"/>
              <a:t>A documented, clinic-based and community-based risk assessment. </a:t>
            </a:r>
          </a:p>
          <a:p>
            <a:pPr marL="342900" lvl="1" indent="-342900">
              <a:buFont typeface="Arial" panose="020B0604020202020204" pitchFamily="34" charset="0"/>
              <a:buChar char="•"/>
            </a:pPr>
            <a:r>
              <a:rPr lang="en-US" sz="2400" dirty="0"/>
              <a:t>Strategies for addressing emergency events identified by the risk assessment. </a:t>
            </a:r>
          </a:p>
          <a:p>
            <a:pPr marL="342900" lvl="1" indent="-342900">
              <a:buFont typeface="Arial" panose="020B0604020202020204" pitchFamily="34" charset="0"/>
              <a:buChar char="•"/>
            </a:pPr>
            <a:r>
              <a:rPr lang="en-US" sz="2400" dirty="0"/>
              <a:t>Addresses patient population, including, but not limited to, the 	type of services the clinic has the ability to provide in an emergency; and continuity of operations, including delegations of authority and succession plans. </a:t>
            </a:r>
          </a:p>
        </p:txBody>
      </p:sp>
    </p:spTree>
    <p:extLst>
      <p:ext uri="{BB962C8B-B14F-4D97-AF65-F5344CB8AC3E}">
        <p14:creationId xmlns:p14="http://schemas.microsoft.com/office/powerpoint/2010/main" val="3952491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22</a:t>
            </a:fld>
            <a:endParaRPr lang="en-US" dirty="0">
              <a:solidFill>
                <a:prstClr val="black">
                  <a:tint val="75000"/>
                </a:prstClr>
              </a:solidFill>
            </a:endParaRPr>
          </a:p>
        </p:txBody>
      </p:sp>
      <p:sp>
        <p:nvSpPr>
          <p:cNvPr id="4" name="TextBox 3">
            <a:extLst>
              <a:ext uri="{FF2B5EF4-FFF2-40B4-BE49-F238E27FC236}">
                <a16:creationId xmlns:a16="http://schemas.microsoft.com/office/drawing/2014/main" xmlns="" id="{474AAD7F-5AB7-7D46-9C85-E10C87A0F2A7}"/>
              </a:ext>
            </a:extLst>
          </p:cNvPr>
          <p:cNvSpPr txBox="1"/>
          <p:nvPr/>
        </p:nvSpPr>
        <p:spPr>
          <a:xfrm>
            <a:off x="1103" y="2057400"/>
            <a:ext cx="9142897"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b="1" u="sng" dirty="0"/>
              <a:t>TCT Survey Procedures, </a:t>
            </a:r>
            <a:r>
              <a:rPr lang="en-US" sz="2400" b="1" u="sng" dirty="0" err="1"/>
              <a:t>Con’t</a:t>
            </a:r>
            <a:r>
              <a:rPr lang="en-US" sz="2400" b="1" u="sng" dirty="0"/>
              <a:t>.</a:t>
            </a:r>
            <a:r>
              <a:rPr lang="en-US" sz="2400" u="sng" dirty="0"/>
              <a:t>:</a:t>
            </a:r>
          </a:p>
          <a:p>
            <a:endParaRPr lang="en-US" sz="2400" dirty="0"/>
          </a:p>
          <a:p>
            <a:pPr marL="342900" lvl="1" indent="-342900">
              <a:buFont typeface="Arial" panose="020B0604020202020204" pitchFamily="34" charset="0"/>
              <a:buChar char="•"/>
            </a:pPr>
            <a:r>
              <a:rPr lang="en-US" sz="2400" dirty="0"/>
              <a:t>Is there a process for cooperation and collaboration with local, tribal, regional, State and Federal emergency preparedness official’s? </a:t>
            </a:r>
          </a:p>
          <a:p>
            <a:pPr marL="342900" lvl="1" indent="-342900">
              <a:buFont typeface="Arial" panose="020B0604020202020204" pitchFamily="34" charset="0"/>
              <a:buChar char="•"/>
            </a:pPr>
            <a:r>
              <a:rPr lang="en-US" sz="2400" dirty="0"/>
              <a:t>Is there documentation of the clinic’s efforts to contact such officials?</a:t>
            </a:r>
          </a:p>
          <a:p>
            <a:pPr marL="342900" lvl="1" indent="-342900">
              <a:buFont typeface="Arial" panose="020B0604020202020204" pitchFamily="34" charset="0"/>
              <a:buChar char="•"/>
            </a:pPr>
            <a:r>
              <a:rPr lang="en-US" sz="2400" dirty="0"/>
              <a:t>Ensure the word “comprehensive” in the RHC’s emergency preparedness program considers a multitude of events, not one potential emergency. 	      </a:t>
            </a:r>
          </a:p>
          <a:p>
            <a:pPr marL="342900" lvl="1" indent="-342900">
              <a:buFont typeface="Arial" panose="020B0604020202020204" pitchFamily="34" charset="0"/>
              <a:buChar char="•"/>
            </a:pPr>
            <a:r>
              <a:rPr lang="en-US" sz="2400" dirty="0"/>
              <a:t>Verify that the plan is reviewed and updated annually.</a:t>
            </a:r>
          </a:p>
          <a:p>
            <a:pPr lvl="0"/>
            <a:endParaRPr lang="en-US" sz="2400" dirty="0"/>
          </a:p>
        </p:txBody>
      </p:sp>
      <p:sp>
        <p:nvSpPr>
          <p:cNvPr id="6" name="Shape 284">
            <a:extLst>
              <a:ext uri="{FF2B5EF4-FFF2-40B4-BE49-F238E27FC236}">
                <a16:creationId xmlns:a16="http://schemas.microsoft.com/office/drawing/2014/main" xmlns="" id="{958B8B3E-107C-2B4E-9F75-0D77A1B484B7}"/>
              </a:ext>
            </a:extLst>
          </p:cNvPr>
          <p:cNvSpPr>
            <a:spLocks noGrp="1"/>
          </p:cNvSpPr>
          <p:nvPr>
            <p:ph type="title"/>
          </p:nvPr>
        </p:nvSpPr>
        <p:spPr>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Risk Assessment and Planning</a:t>
            </a:r>
          </a:p>
        </p:txBody>
      </p:sp>
    </p:spTree>
    <p:extLst>
      <p:ext uri="{BB962C8B-B14F-4D97-AF65-F5344CB8AC3E}">
        <p14:creationId xmlns:p14="http://schemas.microsoft.com/office/powerpoint/2010/main" val="2082743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23</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0359551C-CA82-D241-ADB1-44C6E9B7D08B}"/>
              </a:ext>
            </a:extLst>
          </p:cNvPr>
          <p:cNvSpPr>
            <a:spLocks noGrp="1"/>
          </p:cNvSpPr>
          <p:nvPr>
            <p:ph type="title"/>
          </p:nvPr>
        </p:nvSpPr>
        <p:spPr>
          <a:xfrm>
            <a:off x="457200" y="522972"/>
            <a:ext cx="8229600" cy="646331"/>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Policies and Procedures</a:t>
            </a:r>
          </a:p>
        </p:txBody>
      </p:sp>
      <p:sp>
        <p:nvSpPr>
          <p:cNvPr id="6" name="TextBox 5">
            <a:extLst>
              <a:ext uri="{FF2B5EF4-FFF2-40B4-BE49-F238E27FC236}">
                <a16:creationId xmlns:a16="http://schemas.microsoft.com/office/drawing/2014/main" xmlns="" id="{6731856B-6023-9D4B-A52E-E93ADA05051B}"/>
              </a:ext>
            </a:extLst>
          </p:cNvPr>
          <p:cNvSpPr txBox="1"/>
          <p:nvPr/>
        </p:nvSpPr>
        <p:spPr>
          <a:xfrm>
            <a:off x="440377" y="1295400"/>
            <a:ext cx="8382000" cy="5909310"/>
          </a:xfrm>
          <a:prstGeom prst="rect">
            <a:avLst/>
          </a:prstGeom>
          <a:noFill/>
        </p:spPr>
        <p:txBody>
          <a:bodyPr wrap="square" rtlCol="0">
            <a:spAutoFit/>
          </a:bodyPr>
          <a:lstStyle/>
          <a:p>
            <a:r>
              <a:rPr lang="en-US" sz="2400" b="1" u="sng" dirty="0"/>
              <a:t>TCT Survey Procedures:</a:t>
            </a:r>
          </a:p>
          <a:p>
            <a:r>
              <a:rPr lang="en-US" sz="2400" dirty="0"/>
              <a:t>Verify the RHC’s policies and procedures: </a:t>
            </a:r>
          </a:p>
          <a:p>
            <a:pPr lvl="2"/>
            <a:r>
              <a:rPr lang="en-US" sz="2400" dirty="0"/>
              <a:t>1. Provide for the safe evacuation of patients from the RHC. </a:t>
            </a:r>
          </a:p>
          <a:p>
            <a:pPr lvl="2"/>
            <a:r>
              <a:rPr lang="en-US" sz="2400" dirty="0"/>
              <a:t>2. Include how it will provide a means to shelter in place for patients, staff and volunteers who remain in the RHC.</a:t>
            </a:r>
          </a:p>
          <a:p>
            <a:pPr lvl="2"/>
            <a:r>
              <a:rPr lang="en-US" sz="2400" dirty="0"/>
              <a:t>3. Ensures the medical record documentation system preserve patient information, protects confidentiality of patient and secures and maintains availability of records</a:t>
            </a:r>
          </a:p>
          <a:p>
            <a:pPr lvl="2"/>
            <a:r>
              <a:rPr lang="en-US" sz="2400" dirty="0"/>
              <a:t>4. Includes for the use of volunteers and other staffing strategies in its emergency plan.</a:t>
            </a:r>
          </a:p>
          <a:p>
            <a:pPr lvl="2"/>
            <a:endParaRPr lang="en-US" sz="2400" dirty="0"/>
          </a:p>
          <a:p>
            <a:r>
              <a:rPr lang="en-US" sz="2400" dirty="0"/>
              <a:t>When surveying the clinic, verify that all exit signs are placed in the appropriate locations to facilitate a safe evacuation.  </a:t>
            </a:r>
          </a:p>
          <a:p>
            <a:pPr lvl="2"/>
            <a:endParaRPr lang="en-US" sz="2400" dirty="0"/>
          </a:p>
          <a:p>
            <a:endParaRPr lang="en-US" dirty="0"/>
          </a:p>
        </p:txBody>
      </p:sp>
    </p:spTree>
    <p:extLst>
      <p:ext uri="{BB962C8B-B14F-4D97-AF65-F5344CB8AC3E}">
        <p14:creationId xmlns:p14="http://schemas.microsoft.com/office/powerpoint/2010/main" val="4276348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24</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A81C0CD1-A278-A54E-862E-5239A1BBEEAD}"/>
              </a:ext>
            </a:extLst>
          </p:cNvPr>
          <p:cNvSpPr>
            <a:spLocks noGrp="1"/>
          </p:cNvSpPr>
          <p:nvPr>
            <p:ph type="title"/>
          </p:nvPr>
        </p:nvSpPr>
        <p:spPr>
          <a:xfrm>
            <a:off x="457200" y="522972"/>
            <a:ext cx="8229600" cy="646331"/>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Communication Plan</a:t>
            </a:r>
          </a:p>
        </p:txBody>
      </p:sp>
      <p:sp>
        <p:nvSpPr>
          <p:cNvPr id="2" name="TextBox 1">
            <a:extLst>
              <a:ext uri="{FF2B5EF4-FFF2-40B4-BE49-F238E27FC236}">
                <a16:creationId xmlns:a16="http://schemas.microsoft.com/office/drawing/2014/main" xmlns="" id="{E03499B8-8E63-3442-9577-0CE75ED2DC6D}"/>
              </a:ext>
            </a:extLst>
          </p:cNvPr>
          <p:cNvSpPr txBox="1"/>
          <p:nvPr/>
        </p:nvSpPr>
        <p:spPr>
          <a:xfrm>
            <a:off x="457200" y="1752600"/>
            <a:ext cx="8153400" cy="4801314"/>
          </a:xfrm>
          <a:prstGeom prst="rect">
            <a:avLst/>
          </a:prstGeom>
          <a:noFill/>
        </p:spPr>
        <p:txBody>
          <a:bodyPr wrap="square" rtlCol="0">
            <a:spAutoFit/>
          </a:bodyPr>
          <a:lstStyle/>
          <a:p>
            <a:r>
              <a:rPr lang="en-US" sz="2400" dirty="0"/>
              <a:t>The RHC/FQHC must develop and maintain an emergency preparedness communication plan that complies with Federal, State, and local laws and must be reviewed and updated at least annually. The communication plan must include all of the following:</a:t>
            </a:r>
          </a:p>
          <a:p>
            <a:endParaRPr lang="en-US" sz="2400" dirty="0"/>
          </a:p>
          <a:p>
            <a:r>
              <a:rPr lang="en-US" sz="2400" dirty="0"/>
              <a:t>	(1) Names and contact information for the following: </a:t>
            </a:r>
          </a:p>
          <a:p>
            <a:r>
              <a:rPr lang="en-US" sz="2400" dirty="0"/>
              <a:t>	(</a:t>
            </a:r>
            <a:r>
              <a:rPr lang="en-US" sz="2400" dirty="0" err="1"/>
              <a:t>i</a:t>
            </a:r>
            <a:r>
              <a:rPr lang="en-US" sz="2400" dirty="0"/>
              <a:t>) Staff. </a:t>
            </a:r>
          </a:p>
          <a:p>
            <a:r>
              <a:rPr lang="en-US" sz="2400" dirty="0"/>
              <a:t>	(ii) Entities providing services under arrangement. </a:t>
            </a:r>
          </a:p>
          <a:p>
            <a:r>
              <a:rPr lang="en-US" sz="2400" dirty="0"/>
              <a:t>	(iii) Patients' physicians. </a:t>
            </a:r>
          </a:p>
          <a:p>
            <a:r>
              <a:rPr lang="en-US" sz="2400" dirty="0"/>
              <a:t>	(iv) Other RHCs/FQHCs. </a:t>
            </a:r>
          </a:p>
          <a:p>
            <a:r>
              <a:rPr lang="en-US" sz="2400" dirty="0"/>
              <a:t>	(v) Volunteers. </a:t>
            </a:r>
          </a:p>
          <a:p>
            <a:endParaRPr lang="en-US" dirty="0"/>
          </a:p>
        </p:txBody>
      </p:sp>
    </p:spTree>
    <p:extLst>
      <p:ext uri="{BB962C8B-B14F-4D97-AF65-F5344CB8AC3E}">
        <p14:creationId xmlns:p14="http://schemas.microsoft.com/office/powerpoint/2010/main" val="1495208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25</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34B2F486-2453-3944-9728-289C855458F1}"/>
              </a:ext>
            </a:extLst>
          </p:cNvPr>
          <p:cNvSpPr>
            <a:spLocks noGrp="1"/>
          </p:cNvSpPr>
          <p:nvPr>
            <p:ph type="title"/>
          </p:nvPr>
        </p:nvSpPr>
        <p:spPr>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Communication Plan</a:t>
            </a:r>
          </a:p>
        </p:txBody>
      </p:sp>
      <p:sp>
        <p:nvSpPr>
          <p:cNvPr id="2" name="TextBox 1">
            <a:extLst>
              <a:ext uri="{FF2B5EF4-FFF2-40B4-BE49-F238E27FC236}">
                <a16:creationId xmlns:a16="http://schemas.microsoft.com/office/drawing/2014/main" xmlns="" id="{EE71E204-0164-C349-8293-5EF9A04AC6D4}"/>
              </a:ext>
            </a:extLst>
          </p:cNvPr>
          <p:cNvSpPr txBox="1"/>
          <p:nvPr/>
        </p:nvSpPr>
        <p:spPr>
          <a:xfrm>
            <a:off x="381000" y="1981200"/>
            <a:ext cx="8305800" cy="4431983"/>
          </a:xfrm>
          <a:prstGeom prst="rect">
            <a:avLst/>
          </a:prstGeom>
          <a:noFill/>
        </p:spPr>
        <p:txBody>
          <a:bodyPr wrap="square" rtlCol="0">
            <a:spAutoFit/>
          </a:bodyPr>
          <a:lstStyle/>
          <a:p>
            <a:r>
              <a:rPr lang="en-US" sz="2400" dirty="0"/>
              <a:t>Contact information for the following: </a:t>
            </a:r>
          </a:p>
          <a:p>
            <a:endParaRPr lang="en-US" sz="2400" dirty="0"/>
          </a:p>
          <a:p>
            <a:r>
              <a:rPr lang="en-US" sz="2400" dirty="0"/>
              <a:t>	(</a:t>
            </a:r>
            <a:r>
              <a:rPr lang="en-US" sz="2400" dirty="0" err="1"/>
              <a:t>i</a:t>
            </a:r>
            <a:r>
              <a:rPr lang="en-US" sz="2400" dirty="0"/>
              <a:t>) Federal, State, tribal, regional, and local emergency 	preparedness staff. </a:t>
            </a:r>
          </a:p>
          <a:p>
            <a:r>
              <a:rPr lang="en-US" sz="2400" dirty="0"/>
              <a:t>	(ii) Other sources of assistance. </a:t>
            </a:r>
          </a:p>
          <a:p>
            <a:endParaRPr lang="en-US" sz="2400" dirty="0"/>
          </a:p>
          <a:p>
            <a:r>
              <a:rPr lang="en-US" sz="2400" dirty="0"/>
              <a:t>Primary and alternate means for communicating with the following: </a:t>
            </a:r>
          </a:p>
          <a:p>
            <a:r>
              <a:rPr lang="en-US" sz="2400" dirty="0"/>
              <a:t>	(</a:t>
            </a:r>
            <a:r>
              <a:rPr lang="en-US" sz="2400" dirty="0" err="1"/>
              <a:t>i</a:t>
            </a:r>
            <a:r>
              <a:rPr lang="en-US" sz="2400" dirty="0"/>
              <a:t>) RHC/FQHC's staff. </a:t>
            </a:r>
          </a:p>
          <a:p>
            <a:r>
              <a:rPr lang="en-US" sz="2400" dirty="0"/>
              <a:t>	(ii) Federal, State, tribal, regional, and local emergency 	management 	agencies. </a:t>
            </a:r>
          </a:p>
          <a:p>
            <a:endParaRPr lang="en-US" dirty="0"/>
          </a:p>
        </p:txBody>
      </p:sp>
    </p:spTree>
    <p:extLst>
      <p:ext uri="{BB962C8B-B14F-4D97-AF65-F5344CB8AC3E}">
        <p14:creationId xmlns:p14="http://schemas.microsoft.com/office/powerpoint/2010/main" val="1785947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26</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1E3CD83A-4B7F-8B4D-B880-FDD427DA2C2F}"/>
              </a:ext>
            </a:extLst>
          </p:cNvPr>
          <p:cNvSpPr>
            <a:spLocks noGrp="1"/>
          </p:cNvSpPr>
          <p:nvPr>
            <p:ph type="title"/>
          </p:nvPr>
        </p:nvSpPr>
        <p:spPr>
          <a:xfrm>
            <a:off x="457200" y="522972"/>
            <a:ext cx="8229600" cy="646331"/>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3600" b="1">
                <a:solidFill>
                  <a:srgbClr val="0033CC"/>
                </a:solidFill>
              </a:defRPr>
            </a:lvl1pPr>
          </a:lstStyle>
          <a:p>
            <a:r>
              <a:rPr lang="en-US" dirty="0">
                <a:solidFill>
                  <a:schemeClr val="bg1"/>
                </a:solidFill>
              </a:rPr>
              <a:t>Rethinking the Phone Tree</a:t>
            </a:r>
          </a:p>
        </p:txBody>
      </p:sp>
      <p:sp>
        <p:nvSpPr>
          <p:cNvPr id="2" name="TextBox 1">
            <a:extLst>
              <a:ext uri="{FF2B5EF4-FFF2-40B4-BE49-F238E27FC236}">
                <a16:creationId xmlns:a16="http://schemas.microsoft.com/office/drawing/2014/main" xmlns="" id="{37ACD8E8-C439-F64A-BADC-67E3C578AB9B}"/>
              </a:ext>
            </a:extLst>
          </p:cNvPr>
          <p:cNvSpPr txBox="1"/>
          <p:nvPr/>
        </p:nvSpPr>
        <p:spPr>
          <a:xfrm>
            <a:off x="457200" y="1447800"/>
            <a:ext cx="8229600" cy="3816429"/>
          </a:xfrm>
          <a:prstGeom prst="rect">
            <a:avLst/>
          </a:prstGeom>
          <a:noFill/>
        </p:spPr>
        <p:txBody>
          <a:bodyPr wrap="square" rtlCol="0">
            <a:spAutoFit/>
          </a:bodyPr>
          <a:lstStyle/>
          <a:p>
            <a:pPr>
              <a:buSzPts val="2800"/>
            </a:pPr>
            <a:r>
              <a:rPr lang="en-US" sz="2800" dirty="0">
                <a:latin typeface="+mn-ea"/>
              </a:rPr>
              <a:t>Compile “advanced emergency phone trees” which not only requests staff member home phone numbers, but also:</a:t>
            </a:r>
          </a:p>
          <a:p>
            <a:pPr marL="457200" indent="-457200">
              <a:buSzPts val="2800"/>
              <a:buFont typeface="Arial" charset="0"/>
              <a:buChar char="•"/>
            </a:pPr>
            <a:r>
              <a:rPr lang="en-US" sz="2800" dirty="0">
                <a:latin typeface="+mn-ea"/>
              </a:rPr>
              <a:t>Mobile numbers for text messaging</a:t>
            </a:r>
          </a:p>
          <a:p>
            <a:pPr marL="457200" indent="-457200">
              <a:buSzPts val="2800"/>
              <a:buFont typeface="Arial" charset="0"/>
              <a:buChar char="•"/>
            </a:pPr>
            <a:r>
              <a:rPr lang="en-US" sz="2800" dirty="0">
                <a:latin typeface="+mn-ea"/>
              </a:rPr>
              <a:t>Email addresses for mass communication</a:t>
            </a:r>
          </a:p>
          <a:p>
            <a:pPr marL="457200" indent="-457200">
              <a:buSzPts val="2800"/>
              <a:buFont typeface="Arial" charset="0"/>
              <a:buChar char="•"/>
            </a:pPr>
            <a:r>
              <a:rPr lang="en-US" sz="2800" dirty="0">
                <a:latin typeface="+mn-ea"/>
              </a:rPr>
              <a:t>Emergency family contact information</a:t>
            </a:r>
          </a:p>
          <a:p>
            <a:pPr marL="457200" indent="-457200">
              <a:buSzPts val="2800"/>
              <a:buFont typeface="Arial" charset="0"/>
              <a:buChar char="•"/>
            </a:pPr>
            <a:r>
              <a:rPr lang="en-US" sz="2800" dirty="0">
                <a:latin typeface="+mn-ea"/>
              </a:rPr>
              <a:t>Alternate addresses in case of temporary relocation</a:t>
            </a:r>
          </a:p>
          <a:p>
            <a:endParaRPr lang="en-US" dirty="0"/>
          </a:p>
        </p:txBody>
      </p:sp>
    </p:spTree>
    <p:extLst>
      <p:ext uri="{BB962C8B-B14F-4D97-AF65-F5344CB8AC3E}">
        <p14:creationId xmlns:p14="http://schemas.microsoft.com/office/powerpoint/2010/main" val="1235870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27</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537F1336-1ABE-3046-91C2-CEAACA7BE2A7}"/>
              </a:ext>
            </a:extLst>
          </p:cNvPr>
          <p:cNvSpPr>
            <a:spLocks noGrp="1"/>
          </p:cNvSpPr>
          <p:nvPr>
            <p:ph type="title"/>
          </p:nvPr>
        </p:nvSpPr>
        <p:spPr>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Communication Plan</a:t>
            </a:r>
          </a:p>
        </p:txBody>
      </p:sp>
      <p:pic>
        <p:nvPicPr>
          <p:cNvPr id="6" name="Picture 5">
            <a:extLst>
              <a:ext uri="{FF2B5EF4-FFF2-40B4-BE49-F238E27FC236}">
                <a16:creationId xmlns:a16="http://schemas.microsoft.com/office/drawing/2014/main" xmlns="" id="{3CB65120-9CEE-EE42-BD13-25A1809C1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3394"/>
            <a:ext cx="8305800" cy="4461449"/>
          </a:xfrm>
          <a:prstGeom prst="rect">
            <a:avLst/>
          </a:prstGeom>
        </p:spPr>
      </p:pic>
    </p:spTree>
    <p:extLst>
      <p:ext uri="{BB962C8B-B14F-4D97-AF65-F5344CB8AC3E}">
        <p14:creationId xmlns:p14="http://schemas.microsoft.com/office/powerpoint/2010/main" val="1211084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28</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383F172E-A8A2-E64E-B620-388502012242}"/>
              </a:ext>
            </a:extLst>
          </p:cNvPr>
          <p:cNvSpPr>
            <a:spLocks noGrp="1"/>
          </p:cNvSpPr>
          <p:nvPr>
            <p:ph type="title"/>
          </p:nvPr>
        </p:nvSpPr>
        <p:spPr>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Communication Plan</a:t>
            </a:r>
          </a:p>
        </p:txBody>
      </p:sp>
      <p:sp>
        <p:nvSpPr>
          <p:cNvPr id="2" name="TextBox 1">
            <a:extLst>
              <a:ext uri="{FF2B5EF4-FFF2-40B4-BE49-F238E27FC236}">
                <a16:creationId xmlns:a16="http://schemas.microsoft.com/office/drawing/2014/main" xmlns="" id="{18030347-C531-8848-ADF0-ED78934192CF}"/>
              </a:ext>
            </a:extLst>
          </p:cNvPr>
          <p:cNvSpPr txBox="1"/>
          <p:nvPr/>
        </p:nvSpPr>
        <p:spPr>
          <a:xfrm>
            <a:off x="457200" y="2057400"/>
            <a:ext cx="8229600" cy="4062651"/>
          </a:xfrm>
          <a:prstGeom prst="rect">
            <a:avLst/>
          </a:prstGeom>
          <a:noFill/>
        </p:spPr>
        <p:txBody>
          <a:bodyPr wrap="square" rtlCol="0">
            <a:spAutoFit/>
          </a:bodyPr>
          <a:lstStyle/>
          <a:p>
            <a:r>
              <a:rPr lang="en-US" sz="2400" b="1" u="sng" dirty="0"/>
              <a:t>TCT Surveyor Procedures:</a:t>
            </a:r>
          </a:p>
          <a:p>
            <a:endParaRPr lang="en-US" sz="2400" dirty="0"/>
          </a:p>
          <a:p>
            <a:pPr lvl="0"/>
            <a:r>
              <a:rPr lang="en-US" sz="2400" dirty="0"/>
              <a:t>	1. Ask to see the written communication plan.</a:t>
            </a:r>
          </a:p>
          <a:p>
            <a:pPr lvl="0"/>
            <a:endParaRPr lang="en-US" sz="2400" dirty="0"/>
          </a:p>
          <a:p>
            <a:pPr lvl="0"/>
            <a:r>
              <a:rPr lang="en-US" sz="2400" dirty="0"/>
              <a:t>	2. Ask to see evidence that the plan has been reviewed 	(and updated as necessary) on an annual basis.</a:t>
            </a:r>
          </a:p>
          <a:p>
            <a:pPr lvl="0"/>
            <a:endParaRPr lang="en-US" sz="2400" dirty="0"/>
          </a:p>
          <a:p>
            <a:pPr lvl="0"/>
            <a:r>
              <a:rPr lang="en-US" sz="2400" dirty="0"/>
              <a:t>	3. Verify that all required contacts are included in the 	communication plan by asking to see a list of the contacts 	with their contact information.</a:t>
            </a:r>
          </a:p>
          <a:p>
            <a:endParaRPr lang="en-US" dirty="0"/>
          </a:p>
        </p:txBody>
      </p:sp>
    </p:spTree>
    <p:extLst>
      <p:ext uri="{BB962C8B-B14F-4D97-AF65-F5344CB8AC3E}">
        <p14:creationId xmlns:p14="http://schemas.microsoft.com/office/powerpoint/2010/main" val="3217782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29</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BB2BFF55-91FB-0D4D-A7FE-CF8D11D18C8E}"/>
              </a:ext>
            </a:extLst>
          </p:cNvPr>
          <p:cNvSpPr>
            <a:spLocks noGrp="1"/>
          </p:cNvSpPr>
          <p:nvPr>
            <p:ph type="title"/>
          </p:nvPr>
        </p:nvSpPr>
        <p:spPr>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Communication Plan</a:t>
            </a:r>
          </a:p>
        </p:txBody>
      </p:sp>
      <p:sp>
        <p:nvSpPr>
          <p:cNvPr id="2" name="TextBox 1">
            <a:extLst>
              <a:ext uri="{FF2B5EF4-FFF2-40B4-BE49-F238E27FC236}">
                <a16:creationId xmlns:a16="http://schemas.microsoft.com/office/drawing/2014/main" xmlns="" id="{CCAD6AE8-D809-1244-BA0D-F2903A6D6F62}"/>
              </a:ext>
            </a:extLst>
          </p:cNvPr>
          <p:cNvSpPr txBox="1"/>
          <p:nvPr/>
        </p:nvSpPr>
        <p:spPr>
          <a:xfrm>
            <a:off x="381000" y="1905000"/>
            <a:ext cx="8305800" cy="4431983"/>
          </a:xfrm>
          <a:prstGeom prst="rect">
            <a:avLst/>
          </a:prstGeom>
          <a:noFill/>
        </p:spPr>
        <p:txBody>
          <a:bodyPr wrap="square" rtlCol="0">
            <a:spAutoFit/>
          </a:bodyPr>
          <a:lstStyle/>
          <a:p>
            <a:r>
              <a:rPr lang="en-US" sz="2400" b="1" u="sng" dirty="0"/>
              <a:t>TCT Surveyor Procedures </a:t>
            </a:r>
            <a:r>
              <a:rPr lang="en-US" sz="2400" b="1" u="sng" dirty="0" err="1"/>
              <a:t>Con’t</a:t>
            </a:r>
            <a:r>
              <a:rPr lang="en-US" sz="2400" b="1" u="sng" dirty="0"/>
              <a:t>:</a:t>
            </a:r>
          </a:p>
          <a:p>
            <a:endParaRPr lang="en-US" sz="2400" dirty="0"/>
          </a:p>
          <a:p>
            <a:r>
              <a:rPr lang="en-US" sz="2400" dirty="0"/>
              <a:t>	4. Verify the communication plan includes primary and 	alternate means for communicating with clinic staff, 	Federal, State, tribal, regional and local emergency 	management agencies by reviewing the communication 	plan (i.e., pagers, cellular telephones, walkie-talkies, HAM 	radio, etc.)</a:t>
            </a:r>
          </a:p>
          <a:p>
            <a:endParaRPr lang="en-US" sz="2400" dirty="0"/>
          </a:p>
          <a:p>
            <a:pPr lvl="0"/>
            <a:r>
              <a:rPr lang="en-US" sz="2400" dirty="0"/>
              <a:t>	5. Ask to see the communications equipment or 	communication systems listed in the plan.</a:t>
            </a:r>
          </a:p>
          <a:p>
            <a:endParaRPr lang="en-US" dirty="0"/>
          </a:p>
        </p:txBody>
      </p:sp>
    </p:spTree>
    <p:extLst>
      <p:ext uri="{BB962C8B-B14F-4D97-AF65-F5344CB8AC3E}">
        <p14:creationId xmlns:p14="http://schemas.microsoft.com/office/powerpoint/2010/main" val="3463286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12" y="327164"/>
            <a:ext cx="8229600" cy="762000"/>
          </a:xfrm>
        </p:spPr>
        <p:txBody>
          <a:bodyPr anchor="t" anchorCtr="0">
            <a:normAutofit fontScale="90000"/>
          </a:bodyPr>
          <a:lstStyle/>
          <a:p>
            <a:pPr defTabSz="457200" hangingPunct="0">
              <a:spcBef>
                <a:spcPts val="0"/>
              </a:spcBef>
            </a:pPr>
            <a:r>
              <a:rPr lang="en-US" sz="3600" b="1" dirty="0"/>
              <a:t>Lessons Learned in 2005 with Rita in Louisiana</a:t>
            </a:r>
            <a:endParaRPr lang="en-US" sz="3600" b="1" dirty="0">
              <a:solidFill>
                <a:srgbClr val="000000"/>
              </a:solidFill>
              <a:sym typeface="Calibri"/>
            </a:endParaRPr>
          </a:p>
        </p:txBody>
      </p:sp>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3</a:t>
            </a:fld>
            <a:endParaRPr lang="en-US" dirty="0">
              <a:solidFill>
                <a:prstClr val="black">
                  <a:tint val="75000"/>
                </a:prstClr>
              </a:solidFill>
            </a:endParaRPr>
          </a:p>
        </p:txBody>
      </p:sp>
      <p:sp>
        <p:nvSpPr>
          <p:cNvPr id="4" name="TextBox 3"/>
          <p:cNvSpPr txBox="1"/>
          <p:nvPr/>
        </p:nvSpPr>
        <p:spPr>
          <a:xfrm>
            <a:off x="990600" y="1214761"/>
            <a:ext cx="7772400"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xmlns="" id="{C8FA0E26-9DB5-F44A-AE25-DF69BB1E9353}"/>
              </a:ext>
            </a:extLst>
          </p:cNvPr>
          <p:cNvSpPr txBox="1"/>
          <p:nvPr/>
        </p:nvSpPr>
        <p:spPr>
          <a:xfrm>
            <a:off x="489012" y="4648200"/>
            <a:ext cx="8197788" cy="646331"/>
          </a:xfrm>
          <a:prstGeom prst="rect">
            <a:avLst/>
          </a:prstGeom>
          <a:noFill/>
        </p:spPr>
        <p:txBody>
          <a:bodyPr wrap="square" rtlCol="0">
            <a:spAutoFit/>
          </a:bodyPr>
          <a:lstStyle/>
          <a:p>
            <a:r>
              <a:rPr lang="en-US" dirty="0">
                <a:solidFill>
                  <a:srgbClr val="000000"/>
                </a:solidFill>
                <a:sym typeface="Calibri"/>
              </a:rPr>
              <a:t>In 2005, when Rita hit flooding happened so fast with no plan of communication that nursing homes had waist high water with residents stranded</a:t>
            </a:r>
            <a:r>
              <a:rPr lang="en-US" dirty="0"/>
              <a:t>.</a:t>
            </a:r>
          </a:p>
        </p:txBody>
      </p:sp>
      <p:pic>
        <p:nvPicPr>
          <p:cNvPr id="8" name="Picture 7">
            <a:extLst>
              <a:ext uri="{FF2B5EF4-FFF2-40B4-BE49-F238E27FC236}">
                <a16:creationId xmlns:a16="http://schemas.microsoft.com/office/drawing/2014/main" xmlns="" id="{AF18FE35-ABA3-A14E-BFEC-77697DE3C530}"/>
              </a:ext>
            </a:extLst>
          </p:cNvPr>
          <p:cNvPicPr>
            <a:picLocks noChangeAspect="1"/>
          </p:cNvPicPr>
          <p:nvPr/>
        </p:nvPicPr>
        <p:blipFill rotWithShape="1">
          <a:blip r:embed="rId2">
            <a:extLst>
              <a:ext uri="{28A0092B-C50C-407E-A947-70E740481C1C}">
                <a14:useLocalDpi xmlns:a14="http://schemas.microsoft.com/office/drawing/2010/main" val="0"/>
              </a:ext>
            </a:extLst>
          </a:blip>
          <a:srcRect t="4873" b="6805"/>
          <a:stretch/>
        </p:blipFill>
        <p:spPr>
          <a:xfrm>
            <a:off x="1959006" y="1089164"/>
            <a:ext cx="5257800" cy="3482836"/>
          </a:xfrm>
          <a:prstGeom prst="rect">
            <a:avLst/>
          </a:prstGeom>
        </p:spPr>
      </p:pic>
      <p:sp>
        <p:nvSpPr>
          <p:cNvPr id="9" name="Oval 8">
            <a:extLst>
              <a:ext uri="{FF2B5EF4-FFF2-40B4-BE49-F238E27FC236}">
                <a16:creationId xmlns:a16="http://schemas.microsoft.com/office/drawing/2014/main" xmlns="" id="{3A4083B0-CC2D-DE41-8F73-9CC6CC32D0F4}"/>
              </a:ext>
            </a:extLst>
          </p:cNvPr>
          <p:cNvSpPr/>
          <p:nvPr/>
        </p:nvSpPr>
        <p:spPr>
          <a:xfrm>
            <a:off x="3733800" y="2133600"/>
            <a:ext cx="8382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7EC547DE-D728-6046-8C91-226FBB5D547B}"/>
              </a:ext>
            </a:extLst>
          </p:cNvPr>
          <p:cNvSpPr/>
          <p:nvPr/>
        </p:nvSpPr>
        <p:spPr>
          <a:xfrm>
            <a:off x="2667000" y="2133600"/>
            <a:ext cx="3048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907AC442-64EC-DA4D-8A01-C7AA2542C2ED}"/>
              </a:ext>
            </a:extLst>
          </p:cNvPr>
          <p:cNvSpPr/>
          <p:nvPr/>
        </p:nvSpPr>
        <p:spPr>
          <a:xfrm>
            <a:off x="2971800" y="1214761"/>
            <a:ext cx="304800" cy="2330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8FB86449-23E1-1E49-9514-9697386E2EAE}"/>
              </a:ext>
            </a:extLst>
          </p:cNvPr>
          <p:cNvSpPr/>
          <p:nvPr/>
        </p:nvSpPr>
        <p:spPr>
          <a:xfrm>
            <a:off x="5562600" y="1319986"/>
            <a:ext cx="152400" cy="2802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3618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30</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902AFEE4-0E57-F148-A975-4D742F21607A}"/>
              </a:ext>
            </a:extLst>
          </p:cNvPr>
          <p:cNvSpPr>
            <a:spLocks noGrp="1"/>
          </p:cNvSpPr>
          <p:nvPr>
            <p:ph type="title"/>
          </p:nvPr>
        </p:nvSpPr>
        <p:spPr>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Communication Plan</a:t>
            </a:r>
          </a:p>
        </p:txBody>
      </p:sp>
      <p:sp>
        <p:nvSpPr>
          <p:cNvPr id="2" name="TextBox 1">
            <a:extLst>
              <a:ext uri="{FF2B5EF4-FFF2-40B4-BE49-F238E27FC236}">
                <a16:creationId xmlns:a16="http://schemas.microsoft.com/office/drawing/2014/main" xmlns="" id="{EAD3102E-9F1C-6F4D-AE53-7B4FC1A295CC}"/>
              </a:ext>
            </a:extLst>
          </p:cNvPr>
          <p:cNvSpPr txBox="1"/>
          <p:nvPr/>
        </p:nvSpPr>
        <p:spPr>
          <a:xfrm>
            <a:off x="457200" y="1905000"/>
            <a:ext cx="8229600" cy="4062651"/>
          </a:xfrm>
          <a:prstGeom prst="rect">
            <a:avLst/>
          </a:prstGeom>
          <a:noFill/>
        </p:spPr>
        <p:txBody>
          <a:bodyPr wrap="square" rtlCol="0">
            <a:spAutoFit/>
          </a:bodyPr>
          <a:lstStyle/>
          <a:p>
            <a:r>
              <a:rPr lang="en-US" sz="2000" b="1" u="sng" dirty="0"/>
              <a:t>TCT Surveyor Procedures </a:t>
            </a:r>
            <a:r>
              <a:rPr lang="en-US" sz="2000" b="1" u="sng"/>
              <a:t>Con’t:</a:t>
            </a:r>
            <a:endParaRPr lang="en-US" sz="2000" b="1" u="sng" dirty="0"/>
          </a:p>
          <a:p>
            <a:endParaRPr lang="en-US" sz="2000" dirty="0"/>
          </a:p>
          <a:p>
            <a:pPr lvl="0"/>
            <a:r>
              <a:rPr lang="en-US" sz="2000" dirty="0"/>
              <a:t>	6. Verify the clinic has developed policies and procedures that 	address the means the clinic will use to release patient 		information to include the general condition and location of 		patients, by reviewing the communication plan</a:t>
            </a:r>
          </a:p>
          <a:p>
            <a:pPr lvl="0"/>
            <a:endParaRPr lang="en-US" sz="2000" dirty="0"/>
          </a:p>
          <a:p>
            <a:pPr lvl="0"/>
            <a:r>
              <a:rPr lang="en-US" sz="2000" dirty="0"/>
              <a:t>	7. Verify the communication plan includes a means of providing 	information about the clinic’s needs, and its ability to 		provide assistance, to the authority having jurisdiction, the 		Incident Command Center, or designee by reviewing the 		communication plan.</a:t>
            </a:r>
          </a:p>
          <a:p>
            <a:endParaRPr lang="en-US" dirty="0"/>
          </a:p>
        </p:txBody>
      </p:sp>
    </p:spTree>
    <p:extLst>
      <p:ext uri="{BB962C8B-B14F-4D97-AF65-F5344CB8AC3E}">
        <p14:creationId xmlns:p14="http://schemas.microsoft.com/office/powerpoint/2010/main" val="3438789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31</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EF837F4C-6D69-684E-9563-A852E958BFE4}"/>
              </a:ext>
            </a:extLst>
          </p:cNvPr>
          <p:cNvSpPr>
            <a:spLocks noGrp="1"/>
          </p:cNvSpPr>
          <p:nvPr>
            <p:ph type="title"/>
          </p:nvPr>
        </p:nvSpPr>
        <p:spPr>
          <a:xfrm>
            <a:off x="457200" y="522972"/>
            <a:ext cx="8229600" cy="646331"/>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Training and Testing</a:t>
            </a:r>
          </a:p>
        </p:txBody>
      </p:sp>
      <p:sp>
        <p:nvSpPr>
          <p:cNvPr id="2" name="TextBox 1">
            <a:extLst>
              <a:ext uri="{FF2B5EF4-FFF2-40B4-BE49-F238E27FC236}">
                <a16:creationId xmlns:a16="http://schemas.microsoft.com/office/drawing/2014/main" xmlns="" id="{3C785217-F364-F843-AFD1-1AB7B5A93070}"/>
              </a:ext>
            </a:extLst>
          </p:cNvPr>
          <p:cNvSpPr txBox="1"/>
          <p:nvPr/>
        </p:nvSpPr>
        <p:spPr>
          <a:xfrm>
            <a:off x="457200" y="2590800"/>
            <a:ext cx="8229600" cy="2585323"/>
          </a:xfrm>
          <a:prstGeom prst="rect">
            <a:avLst/>
          </a:prstGeom>
          <a:noFill/>
        </p:spPr>
        <p:txBody>
          <a:bodyPr wrap="square" rtlCol="0">
            <a:spAutoFit/>
          </a:bodyPr>
          <a:lstStyle/>
          <a:p>
            <a:pPr marL="342900" lvl="0" indent="-342900">
              <a:buSzPts val="2800"/>
              <a:buFont typeface="Arial" panose="020B0604020202020204" pitchFamily="34" charset="0"/>
              <a:buChar char="•"/>
              <a:defRPr/>
            </a:pPr>
            <a:r>
              <a:rPr lang="en-US" sz="2400" dirty="0"/>
              <a:t>The clinic must develop and maintain an emergency preparedness training and testing program that is based on their emergency plan and risk assessment.</a:t>
            </a:r>
          </a:p>
          <a:p>
            <a:pPr lvl="0">
              <a:buSzPts val="2800"/>
              <a:defRPr/>
            </a:pPr>
            <a:endParaRPr lang="en-US" sz="2400" dirty="0"/>
          </a:p>
          <a:p>
            <a:pPr marL="342900" lvl="0" indent="-342900">
              <a:buSzPts val="2800"/>
              <a:buFont typeface="Arial" panose="020B0604020202020204" pitchFamily="34" charset="0"/>
              <a:buChar char="•"/>
              <a:defRPr/>
            </a:pPr>
            <a:r>
              <a:rPr lang="en-US" sz="2400" dirty="0"/>
              <a:t>The training and testing program must be reviewed and updated at least annually. </a:t>
            </a:r>
            <a:endParaRPr lang="en-US" sz="2400" dirty="0">
              <a:latin typeface="+mn-ea"/>
            </a:endParaRPr>
          </a:p>
          <a:p>
            <a:endParaRPr lang="en-US" dirty="0"/>
          </a:p>
        </p:txBody>
      </p:sp>
    </p:spTree>
    <p:extLst>
      <p:ext uri="{BB962C8B-B14F-4D97-AF65-F5344CB8AC3E}">
        <p14:creationId xmlns:p14="http://schemas.microsoft.com/office/powerpoint/2010/main" val="223990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32</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CE8CAFC3-4C53-1A44-8861-DFEDE898D6C3}"/>
              </a:ext>
            </a:extLst>
          </p:cNvPr>
          <p:cNvSpPr>
            <a:spLocks noGrp="1"/>
          </p:cNvSpPr>
          <p:nvPr>
            <p:ph type="title"/>
          </p:nvPr>
        </p:nvSpPr>
        <p:spPr>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Training and Testing</a:t>
            </a:r>
          </a:p>
        </p:txBody>
      </p:sp>
      <p:sp>
        <p:nvSpPr>
          <p:cNvPr id="6" name="Rectangle 5">
            <a:extLst>
              <a:ext uri="{FF2B5EF4-FFF2-40B4-BE49-F238E27FC236}">
                <a16:creationId xmlns:a16="http://schemas.microsoft.com/office/drawing/2014/main" xmlns="" id="{C1A94CE2-85DF-234B-ACBD-9E021E8EDFCC}"/>
              </a:ext>
            </a:extLst>
          </p:cNvPr>
          <p:cNvSpPr/>
          <p:nvPr/>
        </p:nvSpPr>
        <p:spPr>
          <a:xfrm>
            <a:off x="185095" y="1795647"/>
            <a:ext cx="8937134" cy="4154984"/>
          </a:xfrm>
          <a:prstGeom prst="rect">
            <a:avLst/>
          </a:prstGeom>
        </p:spPr>
        <p:txBody>
          <a:bodyPr wrap="square">
            <a:spAutoFit/>
          </a:bodyPr>
          <a:lstStyle/>
          <a:p>
            <a:pPr lvl="0" defTabSz="914400" hangingPunct="1">
              <a:buSzPts val="2800"/>
              <a:defRPr/>
            </a:pPr>
            <a:endParaRPr lang="en-US" sz="2400" dirty="0"/>
          </a:p>
          <a:p>
            <a:r>
              <a:rPr lang="en-US" sz="2400" dirty="0"/>
              <a:t>Training program. </a:t>
            </a:r>
          </a:p>
          <a:p>
            <a:endParaRPr lang="en-US" sz="2400" dirty="0"/>
          </a:p>
          <a:p>
            <a:r>
              <a:rPr lang="en-US" sz="2400" dirty="0"/>
              <a:t>The clinic must do all of the following: </a:t>
            </a:r>
          </a:p>
          <a:p>
            <a:r>
              <a:rPr lang="en-US" sz="2400" dirty="0"/>
              <a:t>	(</a:t>
            </a:r>
            <a:r>
              <a:rPr lang="en-US" sz="2400" dirty="0" err="1"/>
              <a:t>i</a:t>
            </a:r>
            <a:r>
              <a:rPr lang="en-US" sz="2400" dirty="0"/>
              <a:t>) Initial training in emergency preparedness policies and 	procedures to all new and existing staff, individuals providing 	services under arrangement, and volunteers, consistent with 	their expected roles, </a:t>
            </a:r>
          </a:p>
          <a:p>
            <a:r>
              <a:rPr lang="en-US" sz="2400" dirty="0"/>
              <a:t>	(ii) Provide emergency preparedness training at least annually. </a:t>
            </a:r>
          </a:p>
          <a:p>
            <a:r>
              <a:rPr lang="en-US" sz="2400" dirty="0"/>
              <a:t>	(iii) Maintain documentation of the training. </a:t>
            </a:r>
          </a:p>
          <a:p>
            <a:r>
              <a:rPr lang="en-US" sz="2400" dirty="0"/>
              <a:t>	(iv) Demonstrate staff knowledge of emergency procedures. </a:t>
            </a:r>
          </a:p>
        </p:txBody>
      </p:sp>
    </p:spTree>
    <p:extLst>
      <p:ext uri="{BB962C8B-B14F-4D97-AF65-F5344CB8AC3E}">
        <p14:creationId xmlns:p14="http://schemas.microsoft.com/office/powerpoint/2010/main" val="3696933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33</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CA886FB1-5159-214C-84E0-3BB7B0D2BB5D}"/>
              </a:ext>
            </a:extLst>
          </p:cNvPr>
          <p:cNvSpPr>
            <a:spLocks noGrp="1"/>
          </p:cNvSpPr>
          <p:nvPr>
            <p:ph type="title"/>
          </p:nvPr>
        </p:nvSpPr>
        <p:spPr>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Training and Testing</a:t>
            </a:r>
          </a:p>
        </p:txBody>
      </p:sp>
      <p:sp>
        <p:nvSpPr>
          <p:cNvPr id="6" name="TextBox 5">
            <a:extLst>
              <a:ext uri="{FF2B5EF4-FFF2-40B4-BE49-F238E27FC236}">
                <a16:creationId xmlns:a16="http://schemas.microsoft.com/office/drawing/2014/main" xmlns="" id="{F7C908E2-69CA-D449-BA6D-3E8BC60E448C}"/>
              </a:ext>
            </a:extLst>
          </p:cNvPr>
          <p:cNvSpPr txBox="1"/>
          <p:nvPr/>
        </p:nvSpPr>
        <p:spPr>
          <a:xfrm>
            <a:off x="141826" y="1832037"/>
            <a:ext cx="8546953" cy="4524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dirty="0"/>
              <a:t>The clinic must conduct exercises to test the emergency plan at least annually. The clinic must do the following: </a:t>
            </a:r>
          </a:p>
          <a:p>
            <a:endParaRPr lang="en-US" sz="2400" dirty="0"/>
          </a:p>
          <a:p>
            <a:pPr marL="342900" indent="-342900">
              <a:buFont typeface="Arial" panose="020B0604020202020204" pitchFamily="34" charset="0"/>
              <a:buChar char="•"/>
            </a:pPr>
            <a:r>
              <a:rPr lang="en-US" sz="2400" dirty="0"/>
              <a:t>	Participate in a full-scale exercise that is community-based or      	when a community-based exercise is not accessible, an 	individual, facility-based.</a:t>
            </a:r>
          </a:p>
          <a:p>
            <a:pPr marL="342900" indent="-342900">
              <a:buFont typeface="Arial" panose="020B0604020202020204" pitchFamily="34" charset="0"/>
              <a:buChar char="•"/>
            </a:pPr>
            <a:r>
              <a:rPr lang="en-US" sz="2400" dirty="0"/>
              <a:t> 	If the clinic experiences an actual natural or man-made 	emergency that requires activation of the emergency plan, 	the RHC/FQHC is exempt from engaging in a community-	based or individual, facility-based full-scale exercise for 1 	year following 	the onset of the actual event. </a:t>
            </a:r>
          </a:p>
          <a:p>
            <a:pPr marL="0" marR="0" indent="0" algn="l" defTabSz="457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1280996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34</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A18A8354-9B98-FF49-B7ED-8660DAA01F80}"/>
              </a:ext>
            </a:extLst>
          </p:cNvPr>
          <p:cNvSpPr>
            <a:spLocks noGrp="1"/>
          </p:cNvSpPr>
          <p:nvPr>
            <p:ph type="title"/>
          </p:nvPr>
        </p:nvSpPr>
        <p:spPr>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Training and Testing</a:t>
            </a:r>
          </a:p>
        </p:txBody>
      </p:sp>
      <p:sp>
        <p:nvSpPr>
          <p:cNvPr id="6" name="TextBox 5">
            <a:extLst>
              <a:ext uri="{FF2B5EF4-FFF2-40B4-BE49-F238E27FC236}">
                <a16:creationId xmlns:a16="http://schemas.microsoft.com/office/drawing/2014/main" xmlns="" id="{1442A85D-D50E-4B46-AC42-8DF4F8C9072F}"/>
              </a:ext>
            </a:extLst>
          </p:cNvPr>
          <p:cNvSpPr txBox="1"/>
          <p:nvPr/>
        </p:nvSpPr>
        <p:spPr>
          <a:xfrm>
            <a:off x="298523" y="1595023"/>
            <a:ext cx="8546953" cy="52629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dirty="0"/>
              <a:t>Conduct an additional exercise that may include, but is not limited to following: </a:t>
            </a:r>
          </a:p>
          <a:p>
            <a:endParaRPr lang="en-US" sz="2400" dirty="0"/>
          </a:p>
          <a:p>
            <a:r>
              <a:rPr lang="en-US" sz="2400" dirty="0"/>
              <a:t>	(A) A second full-scale exercise that is community-based or 		individual, facility-based. </a:t>
            </a:r>
          </a:p>
          <a:p>
            <a:endParaRPr lang="en-US" sz="2400" dirty="0"/>
          </a:p>
          <a:p>
            <a:r>
              <a:rPr lang="en-US" sz="2400" dirty="0"/>
              <a:t>	(B) A tabletop exercise that includes a group discussion led 			by a facilitator, using a narrated, clinically-relevant 			emergency scenario, and a set of problem 				statements, directed messages, or prepared 			questions designed to challenge an emergency plan. </a:t>
            </a:r>
          </a:p>
          <a:p>
            <a:endParaRPr lang="en-US" sz="2400" dirty="0"/>
          </a:p>
          <a:p>
            <a:r>
              <a:rPr lang="en-US" sz="2400" dirty="0"/>
              <a:t> </a:t>
            </a:r>
          </a:p>
          <a:p>
            <a:pPr marL="0" marR="0" indent="0" algn="l" defTabSz="457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2991000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35</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AE75A98F-2484-8C45-9F9C-7A16F180AF02}"/>
              </a:ext>
            </a:extLst>
          </p:cNvPr>
          <p:cNvSpPr>
            <a:spLocks noGrp="1"/>
          </p:cNvSpPr>
          <p:nvPr>
            <p:ph type="title"/>
          </p:nvPr>
        </p:nvSpPr>
        <p:spPr>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Training and Testing</a:t>
            </a:r>
          </a:p>
        </p:txBody>
      </p:sp>
      <p:sp>
        <p:nvSpPr>
          <p:cNvPr id="6" name="TextBox 5">
            <a:extLst>
              <a:ext uri="{FF2B5EF4-FFF2-40B4-BE49-F238E27FC236}">
                <a16:creationId xmlns:a16="http://schemas.microsoft.com/office/drawing/2014/main" xmlns="" id="{A0A65220-7912-D84A-9CF1-1F612C515CD9}"/>
              </a:ext>
            </a:extLst>
          </p:cNvPr>
          <p:cNvSpPr txBox="1"/>
          <p:nvPr/>
        </p:nvSpPr>
        <p:spPr>
          <a:xfrm>
            <a:off x="169314" y="2507040"/>
            <a:ext cx="8805371" cy="3139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b="1" u="sng" dirty="0"/>
              <a:t>TCT Surveyor Procedures:</a:t>
            </a:r>
          </a:p>
          <a:p>
            <a:endParaRPr lang="en-US" dirty="0"/>
          </a:p>
          <a:p>
            <a:pPr marL="342900" lvl="0" indent="-342900">
              <a:buFont typeface="Arial" panose="020B0604020202020204" pitchFamily="34" charset="0"/>
              <a:buChar char="•"/>
            </a:pPr>
            <a:r>
              <a:rPr lang="en-US" sz="2400" dirty="0"/>
              <a:t>Interview various staff and ask questions regarding the clinic’s initial and annual training course, to verify staff knowledge of emergency procedures.</a:t>
            </a:r>
          </a:p>
          <a:p>
            <a:pPr lvl="0"/>
            <a:endParaRPr lang="en-US" sz="2400" dirty="0"/>
          </a:p>
          <a:p>
            <a:pPr marL="342900" lvl="0" indent="-342900">
              <a:buFont typeface="Arial" panose="020B0604020202020204" pitchFamily="34" charset="0"/>
              <a:buChar char="•"/>
            </a:pPr>
            <a:r>
              <a:rPr lang="en-US" sz="2400" dirty="0"/>
              <a:t> Review a sample of staff training files to verify staff has received initial and annual emergency preparedness training.</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987406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36</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E87CAA46-A17E-E94C-8413-667EFAF1A2CB}"/>
              </a:ext>
            </a:extLst>
          </p:cNvPr>
          <p:cNvSpPr>
            <a:spLocks noGrp="1"/>
          </p:cNvSpPr>
          <p:nvPr>
            <p:ph type="title"/>
          </p:nvPr>
        </p:nvSpPr>
        <p:spPr>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Training and Testing</a:t>
            </a:r>
          </a:p>
        </p:txBody>
      </p:sp>
      <p:sp>
        <p:nvSpPr>
          <p:cNvPr id="2" name="TextBox 1">
            <a:extLst>
              <a:ext uri="{FF2B5EF4-FFF2-40B4-BE49-F238E27FC236}">
                <a16:creationId xmlns:a16="http://schemas.microsoft.com/office/drawing/2014/main" xmlns="" id="{33C90ED7-46E2-0E40-A524-6564BC8398A5}"/>
              </a:ext>
            </a:extLst>
          </p:cNvPr>
          <p:cNvSpPr txBox="1"/>
          <p:nvPr/>
        </p:nvSpPr>
        <p:spPr>
          <a:xfrm>
            <a:off x="457200" y="1828800"/>
            <a:ext cx="8229600" cy="4524315"/>
          </a:xfrm>
          <a:prstGeom prst="rect">
            <a:avLst/>
          </a:prstGeom>
          <a:noFill/>
        </p:spPr>
        <p:txBody>
          <a:bodyPr wrap="square" rtlCol="0">
            <a:spAutoFit/>
          </a:bodyPr>
          <a:lstStyle/>
          <a:p>
            <a:r>
              <a:rPr lang="en-US" b="1" u="sng" dirty="0"/>
              <a:t>TCT Surveyor Procedures </a:t>
            </a:r>
            <a:r>
              <a:rPr lang="en-US" b="1" u="sng" dirty="0" err="1"/>
              <a:t>Con’t</a:t>
            </a:r>
            <a:r>
              <a:rPr lang="en-US" b="1" u="sng" dirty="0"/>
              <a:t>:</a:t>
            </a:r>
          </a:p>
          <a:p>
            <a:endParaRPr lang="en-US" dirty="0"/>
          </a:p>
          <a:p>
            <a:pPr marL="342900" lvl="0" indent="-342900">
              <a:buAutoNum type="arabicPeriod"/>
            </a:pPr>
            <a:r>
              <a:rPr lang="en-US" dirty="0"/>
              <a:t>Ask to see documentation of the annual tabletop and full-scale exercises (which may include, but is not limited to, the exercise plan, the AAR, and any additional documentation used by the RHC to support the exercise.</a:t>
            </a:r>
          </a:p>
          <a:p>
            <a:pPr marL="342900" lvl="0" indent="-342900">
              <a:buAutoNum type="arabicPeriod"/>
            </a:pPr>
            <a:endParaRPr lang="en-US" dirty="0"/>
          </a:p>
          <a:p>
            <a:pPr marL="342900" lvl="0" indent="-342900">
              <a:buAutoNum type="arabicPeriod" startAt="2"/>
            </a:pPr>
            <a:r>
              <a:rPr lang="en-US" dirty="0"/>
              <a:t>Ask to see the documentation of the clinic’s efforts to identify a full-scale</a:t>
            </a:r>
          </a:p>
          <a:p>
            <a:pPr lvl="0"/>
            <a:r>
              <a:rPr lang="en-US" dirty="0"/>
              <a:t>       community based exercise if they did not participate in one (i.e. date and</a:t>
            </a:r>
          </a:p>
          <a:p>
            <a:pPr lvl="0"/>
            <a:r>
              <a:rPr lang="en-US" dirty="0"/>
              <a:t>       personnel and agencies contacted and the reasons for the inability to participate</a:t>
            </a:r>
          </a:p>
          <a:p>
            <a:pPr lvl="0"/>
            <a:r>
              <a:rPr lang="en-US" dirty="0"/>
              <a:t>       in a community based exercise).</a:t>
            </a:r>
          </a:p>
          <a:p>
            <a:endParaRPr lang="en-US" dirty="0"/>
          </a:p>
          <a:p>
            <a:pPr marL="342900" indent="-342900">
              <a:buAutoNum type="arabicPeriod" startAt="3"/>
            </a:pPr>
            <a:r>
              <a:rPr lang="en-US" dirty="0"/>
              <a:t>Request documentation of the clinic’s analysis and response and how the facility</a:t>
            </a:r>
          </a:p>
          <a:p>
            <a:r>
              <a:rPr lang="en-US" dirty="0"/>
              <a:t>       updated its emergency program based on this analysis.</a:t>
            </a:r>
          </a:p>
          <a:p>
            <a:pPr lvl="0"/>
            <a:endParaRPr lang="en-US" dirty="0"/>
          </a:p>
          <a:p>
            <a:r>
              <a:rPr lang="en-US" dirty="0"/>
              <a:t> </a:t>
            </a:r>
          </a:p>
          <a:p>
            <a:endParaRPr lang="en-US" dirty="0"/>
          </a:p>
        </p:txBody>
      </p:sp>
    </p:spTree>
    <p:extLst>
      <p:ext uri="{BB962C8B-B14F-4D97-AF65-F5344CB8AC3E}">
        <p14:creationId xmlns:p14="http://schemas.microsoft.com/office/powerpoint/2010/main" val="2041610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37</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2ED7AAE6-2299-F949-BBB2-B59AFE67218A}"/>
              </a:ext>
            </a:extLst>
          </p:cNvPr>
          <p:cNvSpPr>
            <a:spLocks noGrp="1"/>
          </p:cNvSpPr>
          <p:nvPr>
            <p:ph type="title"/>
          </p:nvPr>
        </p:nvSpPr>
        <p:spPr>
          <a:xfrm>
            <a:off x="457200" y="522972"/>
            <a:ext cx="8229600" cy="646331"/>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Integrated Healthcare Systems</a:t>
            </a:r>
          </a:p>
        </p:txBody>
      </p:sp>
      <p:sp>
        <p:nvSpPr>
          <p:cNvPr id="2" name="TextBox 1">
            <a:extLst>
              <a:ext uri="{FF2B5EF4-FFF2-40B4-BE49-F238E27FC236}">
                <a16:creationId xmlns:a16="http://schemas.microsoft.com/office/drawing/2014/main" xmlns="" id="{4C84D502-2EFA-614B-B0C6-E768B158F344}"/>
              </a:ext>
            </a:extLst>
          </p:cNvPr>
          <p:cNvSpPr txBox="1"/>
          <p:nvPr/>
        </p:nvSpPr>
        <p:spPr>
          <a:xfrm>
            <a:off x="533400" y="1752600"/>
            <a:ext cx="7924800" cy="2677656"/>
          </a:xfrm>
          <a:prstGeom prst="rect">
            <a:avLst/>
          </a:prstGeom>
          <a:noFill/>
        </p:spPr>
        <p:txBody>
          <a:bodyPr wrap="square" rtlCol="0">
            <a:spAutoFit/>
          </a:bodyPr>
          <a:lstStyle/>
          <a:p>
            <a:r>
              <a:rPr lang="en-US" sz="2400" dirty="0"/>
              <a:t>If a clinic is part of a healthcare system consisting of multiple separately certified healthcare facilities that elects to have a unified and integrated emergency preparedness program, the RHC/FQHC may choose to participate in the healthcare system's coordinated emergency preparedness program. If elected, the unified and integrated emergency preparedness program must do all of the following: </a:t>
            </a:r>
            <a:endParaRPr lang="en-US" sz="2400" dirty="0">
              <a:solidFill>
                <a:srgbClr val="000000"/>
              </a:solidFill>
              <a:sym typeface="Calibri"/>
            </a:endParaRPr>
          </a:p>
        </p:txBody>
      </p:sp>
    </p:spTree>
    <p:extLst>
      <p:ext uri="{BB962C8B-B14F-4D97-AF65-F5344CB8AC3E}">
        <p14:creationId xmlns:p14="http://schemas.microsoft.com/office/powerpoint/2010/main" val="1843650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38</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B6632F81-12B9-874F-B6B4-ABA4FDD30549}"/>
              </a:ext>
            </a:extLst>
          </p:cNvPr>
          <p:cNvSpPr>
            <a:spLocks noGrp="1"/>
          </p:cNvSpPr>
          <p:nvPr>
            <p:ph type="title"/>
          </p:nvPr>
        </p:nvSpPr>
        <p:spPr>
          <a:xfrm>
            <a:off x="457200" y="522972"/>
            <a:ext cx="8229600" cy="646331"/>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Integrated Healthcare Systems</a:t>
            </a:r>
          </a:p>
        </p:txBody>
      </p:sp>
      <p:sp>
        <p:nvSpPr>
          <p:cNvPr id="2" name="TextBox 1">
            <a:extLst>
              <a:ext uri="{FF2B5EF4-FFF2-40B4-BE49-F238E27FC236}">
                <a16:creationId xmlns:a16="http://schemas.microsoft.com/office/drawing/2014/main" xmlns="" id="{A9204978-33CA-1D41-A766-C2CB016B5D3C}"/>
              </a:ext>
            </a:extLst>
          </p:cNvPr>
          <p:cNvSpPr txBox="1"/>
          <p:nvPr/>
        </p:nvSpPr>
        <p:spPr>
          <a:xfrm>
            <a:off x="457200" y="1676400"/>
            <a:ext cx="8229600" cy="4524315"/>
          </a:xfrm>
          <a:prstGeom prst="rect">
            <a:avLst/>
          </a:prstGeom>
          <a:noFill/>
        </p:spPr>
        <p:txBody>
          <a:bodyPr wrap="square" rtlCol="0">
            <a:spAutoFit/>
          </a:bodyPr>
          <a:lstStyle>
            <a:defPPr>
              <a:defRPr lang="en-US"/>
            </a:defPPr>
            <a:lvl1pPr marL="457200" indent="-457200">
              <a:buAutoNum type="arabicParenBoth"/>
            </a:lvl1pPr>
          </a:lstStyle>
          <a:p>
            <a:r>
              <a:rPr lang="en-US" sz="2400" dirty="0"/>
              <a:t>Demonstrate that each separately certified facility within the system actively participated in the development of the unified and integrated emergency preparedness program. </a:t>
            </a:r>
          </a:p>
          <a:p>
            <a:endParaRPr lang="en-US" sz="2400" dirty="0"/>
          </a:p>
          <a:p>
            <a:r>
              <a:rPr lang="en-US" sz="2400" dirty="0"/>
              <a:t>Be developed and maintained in a manner that takes into account each separately certified facility's unique circumstances, patient populations, and services offered. </a:t>
            </a:r>
          </a:p>
          <a:p>
            <a:endParaRPr lang="en-US" sz="2400" dirty="0"/>
          </a:p>
          <a:p>
            <a:r>
              <a:rPr lang="en-US" sz="2400" dirty="0"/>
              <a:t>Demonstrate that each separately certified facility is capable of 	actively using the unified and integrated emergency preparedness program and is in compliance with the program. </a:t>
            </a:r>
          </a:p>
        </p:txBody>
      </p:sp>
    </p:spTree>
    <p:extLst>
      <p:ext uri="{BB962C8B-B14F-4D97-AF65-F5344CB8AC3E}">
        <p14:creationId xmlns:p14="http://schemas.microsoft.com/office/powerpoint/2010/main" val="894732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39</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D3A6A8CE-D2F6-FD4C-9127-A970387ED31B}"/>
              </a:ext>
            </a:extLst>
          </p:cNvPr>
          <p:cNvSpPr>
            <a:spLocks noGrp="1"/>
          </p:cNvSpPr>
          <p:nvPr>
            <p:ph type="title"/>
          </p:nvPr>
        </p:nvSpPr>
        <p:spPr>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Integrated Healthcare Systems</a:t>
            </a:r>
          </a:p>
        </p:txBody>
      </p:sp>
      <p:sp>
        <p:nvSpPr>
          <p:cNvPr id="6" name="TextBox 5">
            <a:extLst>
              <a:ext uri="{FF2B5EF4-FFF2-40B4-BE49-F238E27FC236}">
                <a16:creationId xmlns:a16="http://schemas.microsoft.com/office/drawing/2014/main" xmlns="" id="{1CC78F41-27C5-4C4A-A9BD-22BF9C039D2E}"/>
              </a:ext>
            </a:extLst>
          </p:cNvPr>
          <p:cNvSpPr txBox="1"/>
          <p:nvPr/>
        </p:nvSpPr>
        <p:spPr>
          <a:xfrm>
            <a:off x="206866" y="1749283"/>
            <a:ext cx="8598506"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dirty="0"/>
              <a:t>(4) Include a unified and integrated emergency plan that meets the requirements of paragraphs (a)(2), (3), and (4) of this section. The unified and integrated emergency plan must also be based on and include all of the following: </a:t>
            </a:r>
          </a:p>
          <a:p>
            <a:endParaRPr lang="en-US" sz="2400" dirty="0"/>
          </a:p>
          <a:p>
            <a:r>
              <a:rPr lang="en-US" sz="2400" dirty="0"/>
              <a:t>(</a:t>
            </a:r>
            <a:r>
              <a:rPr lang="en-US" sz="2400" dirty="0" err="1"/>
              <a:t>i</a:t>
            </a:r>
            <a:r>
              <a:rPr lang="en-US" sz="2400" dirty="0"/>
              <a:t>) A documented community-based risk assessment, utilizing 		an all-hazards approach. </a:t>
            </a:r>
          </a:p>
          <a:p>
            <a:r>
              <a:rPr lang="en-US" sz="2400" dirty="0"/>
              <a:t>(ii) A documented individual facility-based risk assessment 			for each separately certified facility within the health 		system, utilizing an all-hazards approach. </a:t>
            </a:r>
          </a:p>
        </p:txBody>
      </p:sp>
      <p:sp>
        <p:nvSpPr>
          <p:cNvPr id="7" name="Rectangle 6">
            <a:extLst>
              <a:ext uri="{FF2B5EF4-FFF2-40B4-BE49-F238E27FC236}">
                <a16:creationId xmlns:a16="http://schemas.microsoft.com/office/drawing/2014/main" xmlns="" id="{2BB6342D-2CB8-F84E-9DA5-A70B84ECAF41}"/>
              </a:ext>
            </a:extLst>
          </p:cNvPr>
          <p:cNvSpPr/>
          <p:nvPr/>
        </p:nvSpPr>
        <p:spPr>
          <a:xfrm>
            <a:off x="206866" y="5534933"/>
            <a:ext cx="8598506" cy="830997"/>
          </a:xfrm>
          <a:prstGeom prst="rect">
            <a:avLst/>
          </a:prstGeom>
        </p:spPr>
        <p:txBody>
          <a:bodyPr wrap="square">
            <a:spAutoFit/>
          </a:bodyPr>
          <a:lstStyle/>
          <a:p>
            <a:r>
              <a:rPr lang="en-US" sz="2400" dirty="0"/>
              <a:t>(5) Include integrated policies and procedures that include: A coordinated communication plan and Training and testing programs</a:t>
            </a:r>
          </a:p>
        </p:txBody>
      </p:sp>
    </p:spTree>
    <p:extLst>
      <p:ext uri="{BB962C8B-B14F-4D97-AF65-F5344CB8AC3E}">
        <p14:creationId xmlns:p14="http://schemas.microsoft.com/office/powerpoint/2010/main" val="3937225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12" y="327164"/>
            <a:ext cx="8229600" cy="762000"/>
          </a:xfrm>
        </p:spPr>
        <p:txBody>
          <a:bodyPr anchor="t" anchorCtr="0">
            <a:normAutofit fontScale="90000"/>
          </a:bodyPr>
          <a:lstStyle/>
          <a:p>
            <a:pPr defTabSz="457200" hangingPunct="0">
              <a:spcBef>
                <a:spcPts val="0"/>
              </a:spcBef>
            </a:pPr>
            <a:r>
              <a:rPr lang="en-US" sz="3600" b="1" dirty="0"/>
              <a:t>Lessons Learned in 2016 with record flooding in Louisiana</a:t>
            </a:r>
            <a:endParaRPr lang="en-US" sz="3600" b="1" dirty="0">
              <a:solidFill>
                <a:srgbClr val="000000"/>
              </a:solidFill>
              <a:sym typeface="Calibri"/>
            </a:endParaRPr>
          </a:p>
        </p:txBody>
      </p:sp>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4</a:t>
            </a:fld>
            <a:endParaRPr lang="en-US" dirty="0">
              <a:solidFill>
                <a:prstClr val="black">
                  <a:tint val="75000"/>
                </a:prstClr>
              </a:solidFill>
            </a:endParaRPr>
          </a:p>
        </p:txBody>
      </p:sp>
      <p:sp>
        <p:nvSpPr>
          <p:cNvPr id="4" name="TextBox 3"/>
          <p:cNvSpPr txBox="1"/>
          <p:nvPr/>
        </p:nvSpPr>
        <p:spPr>
          <a:xfrm>
            <a:off x="990600" y="1214761"/>
            <a:ext cx="7772400"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xmlns="" id="{C8FA0E26-9DB5-F44A-AE25-DF69BB1E9353}"/>
              </a:ext>
            </a:extLst>
          </p:cNvPr>
          <p:cNvSpPr txBox="1"/>
          <p:nvPr/>
        </p:nvSpPr>
        <p:spPr>
          <a:xfrm>
            <a:off x="467241" y="5053875"/>
            <a:ext cx="8197788" cy="923330"/>
          </a:xfrm>
          <a:prstGeom prst="rect">
            <a:avLst/>
          </a:prstGeom>
          <a:noFill/>
        </p:spPr>
        <p:txBody>
          <a:bodyPr wrap="square" rtlCol="0">
            <a:spAutoFit/>
          </a:bodyPr>
          <a:lstStyle/>
          <a:p>
            <a:r>
              <a:rPr lang="en-US" dirty="0">
                <a:solidFill>
                  <a:srgbClr val="000000"/>
                </a:solidFill>
                <a:sym typeface="Calibri"/>
              </a:rPr>
              <a:t>In August 2016</a:t>
            </a:r>
            <a:r>
              <a:rPr lang="en-US" dirty="0"/>
              <a:t>. the Cajun Navy was introduced because no one else was prepared to handle rainfall that was 3 times the amount of Katrina that created a flash flood of record proportions.</a:t>
            </a:r>
          </a:p>
        </p:txBody>
      </p:sp>
      <p:pic>
        <p:nvPicPr>
          <p:cNvPr id="6" name="Picture 5">
            <a:extLst>
              <a:ext uri="{FF2B5EF4-FFF2-40B4-BE49-F238E27FC236}">
                <a16:creationId xmlns:a16="http://schemas.microsoft.com/office/drawing/2014/main" xmlns="" id="{CA845F9E-9EDD-DC48-A3DB-893549150CE4}"/>
              </a:ext>
            </a:extLst>
          </p:cNvPr>
          <p:cNvPicPr>
            <a:picLocks noChangeAspect="1"/>
          </p:cNvPicPr>
          <p:nvPr/>
        </p:nvPicPr>
        <p:blipFill>
          <a:blip r:embed="rId2"/>
          <a:stretch>
            <a:fillRect/>
          </a:stretch>
        </p:blipFill>
        <p:spPr>
          <a:xfrm>
            <a:off x="1371600" y="1330918"/>
            <a:ext cx="5867400" cy="3606800"/>
          </a:xfrm>
          <a:prstGeom prst="rect">
            <a:avLst/>
          </a:prstGeom>
        </p:spPr>
      </p:pic>
    </p:spTree>
    <p:extLst>
      <p:ext uri="{BB962C8B-B14F-4D97-AF65-F5344CB8AC3E}">
        <p14:creationId xmlns:p14="http://schemas.microsoft.com/office/powerpoint/2010/main" val="279742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40</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61DA06E7-8EB6-2546-BDEF-6E4B4FA28EE9}"/>
              </a:ext>
            </a:extLst>
          </p:cNvPr>
          <p:cNvSpPr>
            <a:spLocks noGrp="1"/>
          </p:cNvSpPr>
          <p:nvPr>
            <p:ph type="title"/>
          </p:nvPr>
        </p:nvSpPr>
        <p:spPr>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Integrated Healthcare Systems</a:t>
            </a:r>
          </a:p>
        </p:txBody>
      </p:sp>
      <p:sp>
        <p:nvSpPr>
          <p:cNvPr id="2" name="TextBox 1">
            <a:extLst>
              <a:ext uri="{FF2B5EF4-FFF2-40B4-BE49-F238E27FC236}">
                <a16:creationId xmlns:a16="http://schemas.microsoft.com/office/drawing/2014/main" xmlns="" id="{DB687A9A-7361-9A40-829D-28AB5D68D3FA}"/>
              </a:ext>
            </a:extLst>
          </p:cNvPr>
          <p:cNvSpPr txBox="1"/>
          <p:nvPr/>
        </p:nvSpPr>
        <p:spPr>
          <a:xfrm>
            <a:off x="457200" y="1752600"/>
            <a:ext cx="8229600" cy="3416320"/>
          </a:xfrm>
          <a:prstGeom prst="rect">
            <a:avLst/>
          </a:prstGeom>
          <a:noFill/>
        </p:spPr>
        <p:txBody>
          <a:bodyPr wrap="square" rtlCol="0">
            <a:spAutoFit/>
          </a:bodyPr>
          <a:lstStyle/>
          <a:p>
            <a:r>
              <a:rPr lang="en-US" sz="2400" b="1" u="sng" dirty="0"/>
              <a:t>TCT Surveyor Procedures:</a:t>
            </a:r>
          </a:p>
          <a:p>
            <a:endParaRPr lang="en-US" sz="2400" dirty="0"/>
          </a:p>
          <a:p>
            <a:pPr lvl="0"/>
            <a:r>
              <a:rPr lang="en-US" sz="2400" dirty="0"/>
              <a:t>1. Verify whether or not the facility has opted to be part of its healthcare system’s unified and integrated emergency preparedness 	program. Verify that they are by asking to see documentation of its 	inclusion in the program.</a:t>
            </a:r>
          </a:p>
          <a:p>
            <a:pPr lvl="0"/>
            <a:r>
              <a:rPr lang="en-US" sz="2400" dirty="0"/>
              <a:t>2. Ask to see documentation that verifies the facility within the system was actively involved in the development of the unified emergency preparedness program.</a:t>
            </a:r>
            <a:endParaRPr lang="en-US" sz="2400" dirty="0">
              <a:latin typeface="+mn-ea"/>
            </a:endParaRPr>
          </a:p>
        </p:txBody>
      </p:sp>
    </p:spTree>
    <p:extLst>
      <p:ext uri="{BB962C8B-B14F-4D97-AF65-F5344CB8AC3E}">
        <p14:creationId xmlns:p14="http://schemas.microsoft.com/office/powerpoint/2010/main" val="3137300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41</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6E21CFA7-FD75-B541-8EC6-479EEAE7C0E6}"/>
              </a:ext>
            </a:extLst>
          </p:cNvPr>
          <p:cNvSpPr>
            <a:spLocks noGrp="1"/>
          </p:cNvSpPr>
          <p:nvPr>
            <p:ph type="title"/>
          </p:nvPr>
        </p:nvSpPr>
        <p:spPr>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Integrated Healthcare Systems</a:t>
            </a:r>
          </a:p>
        </p:txBody>
      </p:sp>
      <p:sp>
        <p:nvSpPr>
          <p:cNvPr id="2" name="TextBox 1">
            <a:extLst>
              <a:ext uri="{FF2B5EF4-FFF2-40B4-BE49-F238E27FC236}">
                <a16:creationId xmlns:a16="http://schemas.microsoft.com/office/drawing/2014/main" xmlns="" id="{66CCE241-C946-D041-A404-91CA33A5610D}"/>
              </a:ext>
            </a:extLst>
          </p:cNvPr>
          <p:cNvSpPr txBox="1"/>
          <p:nvPr/>
        </p:nvSpPr>
        <p:spPr>
          <a:xfrm>
            <a:off x="76200" y="1828800"/>
            <a:ext cx="8991600" cy="4093428"/>
          </a:xfrm>
          <a:prstGeom prst="rect">
            <a:avLst/>
          </a:prstGeom>
          <a:noFill/>
        </p:spPr>
        <p:txBody>
          <a:bodyPr wrap="square" rtlCol="0">
            <a:spAutoFit/>
          </a:bodyPr>
          <a:lstStyle/>
          <a:p>
            <a:r>
              <a:rPr lang="en-US" sz="2000" b="1" u="sng" dirty="0"/>
              <a:t>TCT Surveyor Procedures </a:t>
            </a:r>
            <a:r>
              <a:rPr lang="en-US" sz="2000" b="1" u="sng" dirty="0" err="1"/>
              <a:t>Con’t</a:t>
            </a:r>
            <a:r>
              <a:rPr lang="en-US" sz="2000" b="1" u="sng" dirty="0"/>
              <a:t>.:</a:t>
            </a:r>
          </a:p>
          <a:p>
            <a:endParaRPr lang="en-US" sz="2000" dirty="0"/>
          </a:p>
          <a:p>
            <a:pPr lvl="0"/>
            <a:r>
              <a:rPr lang="en-US" sz="2000" dirty="0"/>
              <a:t>3. Ask to see documentation that verifies the facility was actively involved in the annual reviews of the program requirements and any program updates.</a:t>
            </a:r>
          </a:p>
          <a:p>
            <a:pPr lvl="0"/>
            <a:endParaRPr lang="en-US" sz="2000" dirty="0"/>
          </a:p>
          <a:p>
            <a:pPr lvl="0"/>
            <a:r>
              <a:rPr lang="en-US" sz="2000" dirty="0"/>
              <a:t>4. Ask to see a copy of the entire integrated and unified emergency preparedness program and all required components (emergency plan, policies and procedures, communication plan, training and testing program).</a:t>
            </a:r>
          </a:p>
          <a:p>
            <a:pPr lvl="0"/>
            <a:endParaRPr lang="en-US" sz="2000" dirty="0"/>
          </a:p>
          <a:p>
            <a:r>
              <a:rPr lang="en-US" sz="2000" dirty="0"/>
              <a:t>5. Ask facility leadership to describe how the unified and integrated emergency preparedness program is updated based on changes 	within the healthcare system such as when facilities enter or leave the system.</a:t>
            </a:r>
          </a:p>
          <a:p>
            <a:pPr lvl="0"/>
            <a:endParaRPr lang="en-US" sz="2000" dirty="0"/>
          </a:p>
        </p:txBody>
      </p:sp>
    </p:spTree>
    <p:extLst>
      <p:ext uri="{BB962C8B-B14F-4D97-AF65-F5344CB8AC3E}">
        <p14:creationId xmlns:p14="http://schemas.microsoft.com/office/powerpoint/2010/main" val="3132664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42</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269CF668-0D20-1C4A-BE26-66395B4692CD}"/>
              </a:ext>
            </a:extLst>
          </p:cNvPr>
          <p:cNvSpPr>
            <a:spLocks noGrp="1"/>
          </p:cNvSpPr>
          <p:nvPr>
            <p:ph type="title"/>
          </p:nvPr>
        </p:nvSpPr>
        <p:spPr>
          <a:xfrm>
            <a:off x="457200" y="522972"/>
            <a:ext cx="8229600" cy="646331"/>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RHC Specifics</a:t>
            </a:r>
          </a:p>
        </p:txBody>
      </p:sp>
      <p:sp>
        <p:nvSpPr>
          <p:cNvPr id="6" name="TextBox 5">
            <a:extLst>
              <a:ext uri="{FF2B5EF4-FFF2-40B4-BE49-F238E27FC236}">
                <a16:creationId xmlns:a16="http://schemas.microsoft.com/office/drawing/2014/main" xmlns="" id="{B69BC075-0AE4-644E-921B-C242CD205D0A}"/>
              </a:ext>
            </a:extLst>
          </p:cNvPr>
          <p:cNvSpPr txBox="1"/>
          <p:nvPr/>
        </p:nvSpPr>
        <p:spPr>
          <a:xfrm>
            <a:off x="152400" y="1676400"/>
            <a:ext cx="9144000" cy="4953000"/>
          </a:xfrm>
          <a:prstGeom prst="rect">
            <a:avLst/>
          </a:prstGeom>
          <a:noFill/>
        </p:spPr>
        <p:txBody>
          <a:bodyPr wrap="square" rtlCol="0">
            <a:spAutoFit/>
          </a:bodyPr>
          <a:lstStyle/>
          <a:p>
            <a:endParaRPr lang="en-US"/>
          </a:p>
        </p:txBody>
      </p:sp>
      <p:sp>
        <p:nvSpPr>
          <p:cNvPr id="7" name="TextBox 6">
            <a:extLst>
              <a:ext uri="{FF2B5EF4-FFF2-40B4-BE49-F238E27FC236}">
                <a16:creationId xmlns:a16="http://schemas.microsoft.com/office/drawing/2014/main" xmlns="" id="{B5B7CB45-54A3-1643-862C-DC515D5E7553}"/>
              </a:ext>
            </a:extLst>
          </p:cNvPr>
          <p:cNvSpPr txBox="1"/>
          <p:nvPr/>
        </p:nvSpPr>
        <p:spPr>
          <a:xfrm>
            <a:off x="646246" y="1194913"/>
            <a:ext cx="7792278" cy="56630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buFont typeface="Arial" charset="0"/>
              <a:buChar char="•"/>
            </a:pPr>
            <a:r>
              <a:rPr lang="en-US" sz="2800" dirty="0"/>
              <a:t>Outpatient providers are not required to have P&amp;Ps for the provision of subsistence needs. </a:t>
            </a:r>
          </a:p>
          <a:p>
            <a:pPr marL="285750" indent="-285750">
              <a:buFont typeface="Arial" charset="0"/>
              <a:buChar char="•"/>
            </a:pPr>
            <a:endParaRPr lang="en-US" sz="2800" dirty="0"/>
          </a:p>
          <a:p>
            <a:pPr marL="285750" indent="-285750">
              <a:buFont typeface="Arial" charset="0"/>
              <a:buChar char="•"/>
            </a:pPr>
            <a:r>
              <a:rPr lang="en-US" sz="2800" dirty="0"/>
              <a:t>RHCS must still have a P&amp;P detailing how refrigerated medications will be handled during/after disasters that disrupt electrical power.</a:t>
            </a:r>
          </a:p>
          <a:p>
            <a:pPr marL="285750" indent="-285750">
              <a:buFont typeface="Arial" charset="0"/>
              <a:buChar char="•"/>
            </a:pPr>
            <a:endParaRPr lang="en-US" sz="2800" dirty="0"/>
          </a:p>
          <a:p>
            <a:pPr marL="285750" indent="-285750">
              <a:buFont typeface="Arial" charset="0"/>
              <a:buChar char="•"/>
            </a:pPr>
            <a:r>
              <a:rPr lang="en-US" sz="2800" dirty="0"/>
              <a:t>RHC procedure may be to evacuate staff/patients when safe to do so, close/secure the clinic, and notify staff/patients that the clinic is closed until further notice. </a:t>
            </a:r>
          </a:p>
          <a:p>
            <a:endParaRPr lang="en-US" dirty="0"/>
          </a:p>
          <a:p>
            <a:endParaRPr lang="en-US" dirty="0"/>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193000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43</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3B11755E-63DB-4948-A96D-7B2345F8861C}"/>
              </a:ext>
            </a:extLst>
          </p:cNvPr>
          <p:cNvSpPr>
            <a:spLocks noGrp="1"/>
          </p:cNvSpPr>
          <p:nvPr>
            <p:ph type="title"/>
          </p:nvPr>
        </p:nvSpPr>
        <p:spPr>
          <a:xfrm>
            <a:off x="457200" y="522972"/>
            <a:ext cx="8229600" cy="646331"/>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bg1"/>
                </a:solidFill>
              </a:rPr>
              <a:t>CAH Differences</a:t>
            </a:r>
          </a:p>
        </p:txBody>
      </p:sp>
      <p:sp>
        <p:nvSpPr>
          <p:cNvPr id="2" name="TextBox 1">
            <a:extLst>
              <a:ext uri="{FF2B5EF4-FFF2-40B4-BE49-F238E27FC236}">
                <a16:creationId xmlns:a16="http://schemas.microsoft.com/office/drawing/2014/main" xmlns="" id="{82A45C36-DD90-054C-95FB-DA2E916493AF}"/>
              </a:ext>
            </a:extLst>
          </p:cNvPr>
          <p:cNvSpPr txBox="1"/>
          <p:nvPr/>
        </p:nvSpPr>
        <p:spPr>
          <a:xfrm>
            <a:off x="0" y="1524000"/>
            <a:ext cx="9144000" cy="4401205"/>
          </a:xfrm>
          <a:prstGeom prst="rect">
            <a:avLst/>
          </a:prstGeom>
          <a:noFill/>
        </p:spPr>
        <p:txBody>
          <a:bodyPr wrap="square" rtlCol="0">
            <a:spAutoFit/>
          </a:bodyPr>
          <a:lstStyle/>
          <a:p>
            <a:r>
              <a:rPr lang="en-US" sz="2000" dirty="0"/>
              <a:t>CFR 485.625 addresses Critical Access Hospitals in the same way as CFR 491.12 addresses RHCs. There are some additions to the CAH requirements:</a:t>
            </a:r>
          </a:p>
          <a:p>
            <a:r>
              <a:rPr lang="en-US" sz="2000" dirty="0"/>
              <a:t>	</a:t>
            </a:r>
            <a:r>
              <a:rPr lang="en-US" sz="2000" b="1" dirty="0"/>
              <a:t>1. The CAH must implement emergency and standby power systems based 		on their emergency plan.</a:t>
            </a:r>
          </a:p>
          <a:p>
            <a:r>
              <a:rPr lang="en-US" sz="2000" b="1" dirty="0"/>
              <a:t>	2. The provision of subsistence needs for staff and patients, whether they</a:t>
            </a:r>
          </a:p>
          <a:p>
            <a:r>
              <a:rPr lang="en-US" sz="2000" b="1" dirty="0"/>
              <a:t>		 evacuate or shelter in place include, but are not limited to:</a:t>
            </a:r>
          </a:p>
          <a:p>
            <a:r>
              <a:rPr lang="en-US" sz="2000" b="1" dirty="0"/>
              <a:t>		</a:t>
            </a:r>
          </a:p>
          <a:p>
            <a:r>
              <a:rPr lang="en-US" sz="2000" b="1" dirty="0"/>
              <a:t>		A. Food, water, medical, and pharmaceutical supplies;</a:t>
            </a:r>
          </a:p>
          <a:p>
            <a:r>
              <a:rPr lang="en-US" sz="2000" b="1" dirty="0"/>
              <a:t>		B. Alternate sources of energy to maintain:</a:t>
            </a:r>
          </a:p>
          <a:p>
            <a:r>
              <a:rPr lang="en-US" sz="2000" b="1" dirty="0"/>
              <a:t>			(a) Temperatures to protect patient health and safety and</a:t>
            </a:r>
          </a:p>
          <a:p>
            <a:r>
              <a:rPr lang="en-US" sz="2000" b="1" dirty="0"/>
              <a:t>				 for the safe and sanitary storage of provisions;</a:t>
            </a:r>
          </a:p>
          <a:p>
            <a:r>
              <a:rPr lang="en-US" sz="2000" b="1" dirty="0"/>
              <a:t>			(b) Emergency lighting;</a:t>
            </a:r>
          </a:p>
          <a:p>
            <a:r>
              <a:rPr lang="en-US" sz="2000" b="1" dirty="0"/>
              <a:t>			(c) Fire detection, extinguishing, and alarm systems; and</a:t>
            </a:r>
          </a:p>
          <a:p>
            <a:r>
              <a:rPr lang="en-US" sz="2000" b="1" dirty="0"/>
              <a:t>			(d) Sewage and waste disposal.</a:t>
            </a:r>
          </a:p>
        </p:txBody>
      </p:sp>
    </p:spTree>
    <p:extLst>
      <p:ext uri="{BB962C8B-B14F-4D97-AF65-F5344CB8AC3E}">
        <p14:creationId xmlns:p14="http://schemas.microsoft.com/office/powerpoint/2010/main" val="2359078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CC2E7F2-3774-4F64-B7AA-15CFF567C902}" type="slidenum">
              <a:rPr lang="en-US" smtClean="0">
                <a:solidFill>
                  <a:srgbClr val="EEECE1">
                    <a:shade val="50000"/>
                    <a:satMod val="200000"/>
                  </a:srgbClr>
                </a:solidFill>
              </a:rPr>
              <a:pPr/>
              <a:t>44</a:t>
            </a:fld>
            <a:endParaRPr lang="en-US" dirty="0">
              <a:solidFill>
                <a:srgbClr val="EEECE1">
                  <a:shade val="50000"/>
                  <a:satMod val="200000"/>
                </a:srgbClr>
              </a:solidFill>
            </a:endParaRPr>
          </a:p>
        </p:txBody>
      </p:sp>
      <p:sp>
        <p:nvSpPr>
          <p:cNvPr id="3" name="TextBox 2"/>
          <p:cNvSpPr txBox="1"/>
          <p:nvPr/>
        </p:nvSpPr>
        <p:spPr>
          <a:xfrm>
            <a:off x="1447800" y="2514600"/>
            <a:ext cx="6705600" cy="954107"/>
          </a:xfrm>
          <a:prstGeom prst="rect">
            <a:avLst/>
          </a:prstGeom>
          <a:noFill/>
        </p:spPr>
        <p:txBody>
          <a:bodyPr wrap="square" rtlCol="0">
            <a:spAutoFit/>
          </a:bodyPr>
          <a:lstStyle/>
          <a:p>
            <a:pPr algn="ctr"/>
            <a:r>
              <a:rPr lang="en-US" sz="3200" b="1" dirty="0"/>
              <a:t>Thank You</a:t>
            </a:r>
          </a:p>
          <a:p>
            <a:pPr algn="ctr"/>
            <a:endParaRPr lang="en-US" sz="2400" dirty="0">
              <a:latin typeface="American Typewriter" charset="0"/>
              <a:ea typeface="American Typewriter" charset="0"/>
              <a:cs typeface="American Typewriter" charset="0"/>
            </a:endParaRPr>
          </a:p>
        </p:txBody>
      </p:sp>
      <p:sp>
        <p:nvSpPr>
          <p:cNvPr id="2" name="TextBox 1">
            <a:extLst>
              <a:ext uri="{FF2B5EF4-FFF2-40B4-BE49-F238E27FC236}">
                <a16:creationId xmlns:a16="http://schemas.microsoft.com/office/drawing/2014/main" xmlns="" id="{307F7C27-4796-5143-AD75-00D942B68023}"/>
              </a:ext>
            </a:extLst>
          </p:cNvPr>
          <p:cNvSpPr txBox="1"/>
          <p:nvPr/>
        </p:nvSpPr>
        <p:spPr>
          <a:xfrm>
            <a:off x="3200400" y="4800600"/>
            <a:ext cx="3429000" cy="1200329"/>
          </a:xfrm>
          <a:prstGeom prst="rect">
            <a:avLst/>
          </a:prstGeom>
          <a:noFill/>
        </p:spPr>
        <p:txBody>
          <a:bodyPr wrap="square" rtlCol="0">
            <a:spAutoFit/>
          </a:bodyPr>
          <a:lstStyle/>
          <a:p>
            <a:pPr algn="ctr"/>
            <a:r>
              <a:rPr lang="en-US" dirty="0"/>
              <a:t> Jeff Harper</a:t>
            </a:r>
          </a:p>
          <a:p>
            <a:pPr algn="ctr"/>
            <a:r>
              <a:rPr lang="en-US" dirty="0"/>
              <a:t> InQuiseek</a:t>
            </a:r>
          </a:p>
          <a:p>
            <a:pPr algn="ctr"/>
            <a:r>
              <a:rPr lang="en-US" dirty="0" err="1"/>
              <a:t>jharper@inQuiseek.com</a:t>
            </a:r>
            <a:endParaRPr lang="en-US" dirty="0"/>
          </a:p>
          <a:p>
            <a:pPr algn="ctr"/>
            <a:r>
              <a:rPr lang="en-US" dirty="0"/>
              <a:t>(318)243-5974</a:t>
            </a:r>
          </a:p>
        </p:txBody>
      </p:sp>
    </p:spTree>
    <p:extLst>
      <p:ext uri="{BB962C8B-B14F-4D97-AF65-F5344CB8AC3E}">
        <p14:creationId xmlns:p14="http://schemas.microsoft.com/office/powerpoint/2010/main" val="380118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12" y="327164"/>
            <a:ext cx="8229600" cy="762000"/>
          </a:xfrm>
        </p:spPr>
        <p:txBody>
          <a:bodyPr anchor="t" anchorCtr="0">
            <a:normAutofit/>
          </a:bodyPr>
          <a:lstStyle/>
          <a:p>
            <a:pPr defTabSz="457200" hangingPunct="0">
              <a:spcBef>
                <a:spcPts val="0"/>
              </a:spcBef>
            </a:pPr>
            <a:r>
              <a:rPr lang="en-US" sz="3600" b="1" dirty="0"/>
              <a:t>Last Week on Thursday </a:t>
            </a:r>
            <a:r>
              <a:rPr lang="en-US" sz="3600" b="1" dirty="0" err="1"/>
              <a:t>nite</a:t>
            </a:r>
            <a:r>
              <a:rPr lang="en-US" sz="3600" b="1" dirty="0"/>
              <a:t> in Louisiana</a:t>
            </a:r>
            <a:endParaRPr lang="en-US" sz="3600" b="1" dirty="0">
              <a:solidFill>
                <a:srgbClr val="000000"/>
              </a:solidFill>
              <a:sym typeface="Calibri"/>
            </a:endParaRPr>
          </a:p>
        </p:txBody>
      </p:sp>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5</a:t>
            </a:fld>
            <a:endParaRPr lang="en-US" dirty="0">
              <a:solidFill>
                <a:prstClr val="black">
                  <a:tint val="75000"/>
                </a:prstClr>
              </a:solidFill>
            </a:endParaRPr>
          </a:p>
        </p:txBody>
      </p:sp>
      <p:sp>
        <p:nvSpPr>
          <p:cNvPr id="4" name="TextBox 3"/>
          <p:cNvSpPr txBox="1"/>
          <p:nvPr/>
        </p:nvSpPr>
        <p:spPr>
          <a:xfrm>
            <a:off x="990600" y="1214761"/>
            <a:ext cx="7772400"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Rectangle 6">
            <a:extLst>
              <a:ext uri="{FF2B5EF4-FFF2-40B4-BE49-F238E27FC236}">
                <a16:creationId xmlns:a16="http://schemas.microsoft.com/office/drawing/2014/main" xmlns="" id="{62659E7F-F8DD-6148-AF4C-2FE2B5FC6F73}"/>
              </a:ext>
            </a:extLst>
          </p:cNvPr>
          <p:cNvSpPr/>
          <p:nvPr/>
        </p:nvSpPr>
        <p:spPr>
          <a:xfrm>
            <a:off x="3048000" y="1089164"/>
            <a:ext cx="5508594" cy="4801314"/>
          </a:xfrm>
          <a:prstGeom prst="rect">
            <a:avLst/>
          </a:prstGeom>
        </p:spPr>
        <p:txBody>
          <a:bodyPr wrap="square">
            <a:spAutoFit/>
          </a:bodyPr>
          <a:lstStyle/>
          <a:p>
            <a:pPr fontAlgn="base"/>
            <a:r>
              <a:rPr lang="en-US" dirty="0">
                <a:solidFill>
                  <a:srgbClr val="111111"/>
                </a:solidFill>
                <a:latin typeface="Georgia" panose="02040502050405020303" pitchFamily="18" charset="0"/>
              </a:rPr>
              <a:t>Birmingham 5:45 11/1/2018 --</a:t>
            </a:r>
          </a:p>
          <a:p>
            <a:pPr fontAlgn="base"/>
            <a:r>
              <a:rPr lang="en-US" dirty="0">
                <a:solidFill>
                  <a:srgbClr val="111111"/>
                </a:solidFill>
                <a:latin typeface="Georgia" panose="02040502050405020303" pitchFamily="18" charset="0"/>
              </a:rPr>
              <a:t>	At least 11 tornadoes have been confirmed by National Weather Service surveyors so far in Louisiana and Mississippi as part of a storm system that moved across the region Wednesday night and Thursday.</a:t>
            </a:r>
          </a:p>
          <a:p>
            <a:pPr fontAlgn="base"/>
            <a:r>
              <a:rPr lang="en-US" dirty="0">
                <a:solidFill>
                  <a:srgbClr val="111111"/>
                </a:solidFill>
                <a:latin typeface="Georgia" panose="02040502050405020303" pitchFamily="18" charset="0"/>
              </a:rPr>
              <a:t>Damage surveys are planned to continue Friday in both states.</a:t>
            </a:r>
          </a:p>
          <a:p>
            <a:pPr fontAlgn="base"/>
            <a:r>
              <a:rPr lang="en-US" dirty="0">
                <a:solidFill>
                  <a:srgbClr val="111111"/>
                </a:solidFill>
                <a:latin typeface="Georgia" panose="02040502050405020303" pitchFamily="18" charset="0"/>
              </a:rPr>
              <a:t>In Louisiana, the strongest storms were a pair of twisters with top winds of 115 mph (185 </a:t>
            </a:r>
            <a:r>
              <a:rPr lang="en-US" dirty="0" err="1">
                <a:solidFill>
                  <a:srgbClr val="111111"/>
                </a:solidFill>
                <a:latin typeface="Georgia" panose="02040502050405020303" pitchFamily="18" charset="0"/>
              </a:rPr>
              <a:t>kph</a:t>
            </a:r>
            <a:r>
              <a:rPr lang="en-US" dirty="0">
                <a:solidFill>
                  <a:srgbClr val="111111"/>
                </a:solidFill>
                <a:latin typeface="Georgia" panose="02040502050405020303" pitchFamily="18" charset="0"/>
              </a:rPr>
              <a:t>) that hit Washington Parish, north of New Orleans. Near Bogalusa, a mobile home rolled over, injuring two occupants. Both were rated EF-2 on the Enhanced Fujita scale. Two weaker tornadoes were also confirmed in and around Lake Charles, including one that damaged a vacant shopping center near McNeese State University.</a:t>
            </a:r>
            <a:endParaRPr lang="en-US" b="0" i="0" u="none" strike="noStrike" dirty="0">
              <a:solidFill>
                <a:srgbClr val="111111"/>
              </a:solidFill>
              <a:effectLst/>
              <a:latin typeface="Georgia" panose="02040502050405020303" pitchFamily="18" charset="0"/>
            </a:endParaRPr>
          </a:p>
        </p:txBody>
      </p:sp>
      <p:pic>
        <p:nvPicPr>
          <p:cNvPr id="8" name="Picture 7">
            <a:extLst>
              <a:ext uri="{FF2B5EF4-FFF2-40B4-BE49-F238E27FC236}">
                <a16:creationId xmlns:a16="http://schemas.microsoft.com/office/drawing/2014/main" xmlns="" id="{7C711702-573D-E146-87C2-7EA6260967CD}"/>
              </a:ext>
            </a:extLst>
          </p:cNvPr>
          <p:cNvPicPr>
            <a:picLocks noChangeAspect="1"/>
          </p:cNvPicPr>
          <p:nvPr/>
        </p:nvPicPr>
        <p:blipFill>
          <a:blip r:embed="rId2"/>
          <a:stretch>
            <a:fillRect/>
          </a:stretch>
        </p:blipFill>
        <p:spPr>
          <a:xfrm>
            <a:off x="50800" y="1170905"/>
            <a:ext cx="2997200" cy="4495800"/>
          </a:xfrm>
          <a:prstGeom prst="rect">
            <a:avLst/>
          </a:prstGeom>
        </p:spPr>
      </p:pic>
    </p:spTree>
    <p:extLst>
      <p:ext uri="{BB962C8B-B14F-4D97-AF65-F5344CB8AC3E}">
        <p14:creationId xmlns:p14="http://schemas.microsoft.com/office/powerpoint/2010/main" val="416774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457200" hangingPunct="0">
              <a:spcBef>
                <a:spcPts val="0"/>
              </a:spcBef>
            </a:pPr>
            <a:r>
              <a:rPr lang="en-US" sz="3200" b="1" dirty="0"/>
              <a:t>RHC Emergency Preparedness (EP) </a:t>
            </a:r>
            <a:endParaRPr lang="en-US" sz="3200" b="1" dirty="0">
              <a:solidFill>
                <a:srgbClr val="000000"/>
              </a:solidFill>
              <a:sym typeface="Calibri"/>
            </a:endParaRPr>
          </a:p>
        </p:txBody>
      </p:sp>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6</a:t>
            </a:fld>
            <a:endParaRPr lang="en-US" dirty="0">
              <a:solidFill>
                <a:prstClr val="black">
                  <a:tint val="75000"/>
                </a:prstClr>
              </a:solidFill>
            </a:endParaRPr>
          </a:p>
        </p:txBody>
      </p:sp>
      <p:sp>
        <p:nvSpPr>
          <p:cNvPr id="5" name="TextBox 4"/>
          <p:cNvSpPr txBox="1"/>
          <p:nvPr/>
        </p:nvSpPr>
        <p:spPr>
          <a:xfrm>
            <a:off x="457200" y="2362200"/>
            <a:ext cx="8077200" cy="2954655"/>
          </a:xfrm>
          <a:prstGeom prst="rect">
            <a:avLst/>
          </a:prstGeom>
          <a:noFill/>
        </p:spPr>
        <p:txBody>
          <a:bodyPr wrap="square" rtlCol="0">
            <a:spAutoFit/>
          </a:bodyPr>
          <a:lstStyle/>
          <a:p>
            <a:pPr algn="ctr"/>
            <a:r>
              <a:rPr lang="en-US" sz="2800" dirty="0"/>
              <a:t>Proposed by CMS in 2013, new regulations would provide consistent EP requirements, enhance patient safety during emergencies for persons served by Medicare- and Medicaid-participating facilities, and establish a more coordinated and defined response to natural and man-made disasters.</a:t>
            </a:r>
            <a:endParaRPr lang="en-US" sz="2800" dirty="0">
              <a:solidFill>
                <a:srgbClr val="000000"/>
              </a:solidFill>
              <a:sym typeface="Calibri"/>
            </a:endParaRPr>
          </a:p>
          <a:p>
            <a:endParaRPr lang="en-US" dirty="0"/>
          </a:p>
        </p:txBody>
      </p:sp>
    </p:spTree>
    <p:extLst>
      <p:ext uri="{BB962C8B-B14F-4D97-AF65-F5344CB8AC3E}">
        <p14:creationId xmlns:p14="http://schemas.microsoft.com/office/powerpoint/2010/main" val="2189644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457200" hangingPunct="0">
              <a:spcBef>
                <a:spcPts val="0"/>
              </a:spcBef>
            </a:pPr>
            <a:r>
              <a:rPr lang="en-US" sz="3200" b="1" dirty="0"/>
              <a:t>Understanding the EP Rule</a:t>
            </a:r>
            <a:endParaRPr lang="en-US" sz="3200" b="1" dirty="0">
              <a:solidFill>
                <a:srgbClr val="000000"/>
              </a:solidFill>
              <a:sym typeface="Calibri"/>
            </a:endParaRPr>
          </a:p>
        </p:txBody>
      </p:sp>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7</a:t>
            </a:fld>
            <a:endParaRPr lang="en-US" dirty="0">
              <a:solidFill>
                <a:prstClr val="black">
                  <a:tint val="75000"/>
                </a:prstClr>
              </a:solidFill>
            </a:endParaRPr>
          </a:p>
        </p:txBody>
      </p:sp>
      <p:sp>
        <p:nvSpPr>
          <p:cNvPr id="5" name="TextBox 4"/>
          <p:cNvSpPr txBox="1"/>
          <p:nvPr/>
        </p:nvSpPr>
        <p:spPr>
          <a:xfrm>
            <a:off x="457200" y="2362200"/>
            <a:ext cx="8077200" cy="2523768"/>
          </a:xfrm>
          <a:prstGeom prst="rect">
            <a:avLst/>
          </a:prstGeom>
          <a:noFill/>
        </p:spPr>
        <p:txBody>
          <a:bodyPr wrap="square" rtlCol="0">
            <a:spAutoFit/>
          </a:bodyPr>
          <a:lstStyle/>
          <a:p>
            <a:r>
              <a:rPr lang="en-US" sz="2800" b="1" i="1" dirty="0"/>
              <a:t>EP Requirements for Medicare and Medicaid Participating Providers/Suppliers</a:t>
            </a:r>
          </a:p>
          <a:p>
            <a:pPr marL="457200" indent="-457200">
              <a:buFont typeface="Arial" charset="0"/>
              <a:buChar char="•"/>
            </a:pPr>
            <a:r>
              <a:rPr lang="en-US" sz="2800" dirty="0"/>
              <a:t>Published September 16, 2016</a:t>
            </a:r>
          </a:p>
          <a:p>
            <a:pPr marL="457200" indent="-457200">
              <a:buFont typeface="Arial" charset="0"/>
              <a:buChar char="•"/>
            </a:pPr>
            <a:r>
              <a:rPr lang="en-US" sz="2800" dirty="0"/>
              <a:t>Applies to all 17 provider/supplier types</a:t>
            </a:r>
          </a:p>
          <a:p>
            <a:pPr marL="457200" indent="-457200">
              <a:buFont typeface="Arial" charset="0"/>
              <a:buChar char="•"/>
            </a:pPr>
            <a:r>
              <a:rPr lang="en-US" sz="2800" dirty="0"/>
              <a:t>Compliance required for participation in Medicare</a:t>
            </a:r>
          </a:p>
          <a:p>
            <a:endParaRPr lang="en-US" dirty="0"/>
          </a:p>
        </p:txBody>
      </p:sp>
      <p:sp>
        <p:nvSpPr>
          <p:cNvPr id="6" name="Vertical Scroll 5">
            <a:extLst>
              <a:ext uri="{FF2B5EF4-FFF2-40B4-BE49-F238E27FC236}">
                <a16:creationId xmlns:a16="http://schemas.microsoft.com/office/drawing/2014/main" xmlns="" id="{31D98993-3394-5C45-A699-120AE0847C2F}"/>
              </a:ext>
            </a:extLst>
          </p:cNvPr>
          <p:cNvSpPr/>
          <p:nvPr/>
        </p:nvSpPr>
        <p:spPr>
          <a:xfrm>
            <a:off x="685800" y="5002603"/>
            <a:ext cx="7772400" cy="639601"/>
          </a:xfrm>
          <a:prstGeom prst="verticalScroll">
            <a:avLst/>
          </a:prstGeom>
          <a:solidFill>
            <a:srgbClr val="FFC0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mn-lt"/>
                <a:ea typeface="+mn-ea"/>
                <a:cs typeface="+mn-cs"/>
                <a:sym typeface="Calibri"/>
              </a:rPr>
              <a:t>Implementation Date November 16, 2017</a:t>
            </a:r>
          </a:p>
        </p:txBody>
      </p:sp>
    </p:spTree>
    <p:extLst>
      <p:ext uri="{BB962C8B-B14F-4D97-AF65-F5344CB8AC3E}">
        <p14:creationId xmlns:p14="http://schemas.microsoft.com/office/powerpoint/2010/main" val="2181970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457200" hangingPunct="0">
              <a:spcBef>
                <a:spcPts val="0"/>
              </a:spcBef>
            </a:pPr>
            <a:r>
              <a:rPr lang="en-US" sz="3200" dirty="0"/>
              <a:t>EP Interpretive Guidelines???</a:t>
            </a:r>
            <a:endParaRPr lang="en-US" sz="3200" b="1" dirty="0">
              <a:solidFill>
                <a:srgbClr val="000000"/>
              </a:solidFill>
              <a:sym typeface="Calibri"/>
            </a:endParaRPr>
          </a:p>
        </p:txBody>
      </p:sp>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8</a:t>
            </a:fld>
            <a:endParaRPr lang="en-US" dirty="0">
              <a:solidFill>
                <a:prstClr val="black">
                  <a:tint val="75000"/>
                </a:prstClr>
              </a:solidFill>
            </a:endParaRPr>
          </a:p>
        </p:txBody>
      </p:sp>
      <p:sp>
        <p:nvSpPr>
          <p:cNvPr id="8" name="Text Placeholder 5">
            <a:extLst>
              <a:ext uri="{FF2B5EF4-FFF2-40B4-BE49-F238E27FC236}">
                <a16:creationId xmlns:a16="http://schemas.microsoft.com/office/drawing/2014/main" xmlns="" id="{AF3713F9-34C2-184C-A061-D69E6549E77D}"/>
              </a:ext>
            </a:extLst>
          </p:cNvPr>
          <p:cNvSpPr txBox="1">
            <a:spLocks/>
          </p:cNvSpPr>
          <p:nvPr/>
        </p:nvSpPr>
        <p:spPr>
          <a:xfrm>
            <a:off x="178905" y="1633206"/>
            <a:ext cx="8786190" cy="4534337"/>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“The Interpretive Guidelines are sub regulatory guidelines, not laws, which establish our expectations for the function states perform in enforcing the regulatory requirements. Facilities do not require the IGs in order to implement the regulatory requirements.  </a:t>
            </a:r>
          </a:p>
          <a:p>
            <a:r>
              <a:rPr lang="en-US"/>
              <a:t>This EP rule is accompanied by extensive resources that providers and suppliers can use to establish their emergency preparedness programs.”</a:t>
            </a:r>
          </a:p>
          <a:p>
            <a:endParaRPr lang="en-US"/>
          </a:p>
          <a:p>
            <a:r>
              <a:rPr lang="en-US" sz="2300"/>
              <a:t>Federal Register /Vol. 81, No. 180 / Friday, September 16, 2016 /Rules and Regulations 63873</a:t>
            </a:r>
          </a:p>
          <a:p>
            <a:endParaRPr lang="en-US" dirty="0"/>
          </a:p>
        </p:txBody>
      </p:sp>
    </p:spTree>
    <p:extLst>
      <p:ext uri="{BB962C8B-B14F-4D97-AF65-F5344CB8AC3E}">
        <p14:creationId xmlns:p14="http://schemas.microsoft.com/office/powerpoint/2010/main" val="223795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12E438-734B-4E57-9C45-B33BECFA5F65}" type="slidenum">
              <a:rPr lang="en-US" smtClean="0">
                <a:solidFill>
                  <a:prstClr val="black">
                    <a:tint val="75000"/>
                  </a:prstClr>
                </a:solidFill>
              </a:rPr>
              <a:pPr/>
              <a:t>9</a:t>
            </a:fld>
            <a:endParaRPr lang="en-US" dirty="0">
              <a:solidFill>
                <a:prstClr val="black">
                  <a:tint val="75000"/>
                </a:prstClr>
              </a:solidFill>
            </a:endParaRPr>
          </a:p>
        </p:txBody>
      </p:sp>
      <p:sp>
        <p:nvSpPr>
          <p:cNvPr id="4" name="Shape 284">
            <a:extLst>
              <a:ext uri="{FF2B5EF4-FFF2-40B4-BE49-F238E27FC236}">
                <a16:creationId xmlns:a16="http://schemas.microsoft.com/office/drawing/2014/main" xmlns="" id="{A4E8B147-C60F-BF4D-B3C1-70677E33C8AD}"/>
              </a:ext>
            </a:extLst>
          </p:cNvPr>
          <p:cNvSpPr>
            <a:spLocks noGrp="1"/>
          </p:cNvSpPr>
          <p:nvPr>
            <p:ph type="title"/>
          </p:nvPr>
        </p:nvSpPr>
        <p:spPr>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0033CC"/>
                </a:solidFill>
              </a:defRPr>
            </a:lvl1pPr>
          </a:lstStyle>
          <a:p>
            <a:r>
              <a:rPr lang="en-US" dirty="0">
                <a:solidFill>
                  <a:schemeClr val="tx1"/>
                </a:solidFill>
              </a:rPr>
              <a:t>Emergency Preparedness</a:t>
            </a:r>
          </a:p>
        </p:txBody>
      </p:sp>
      <p:sp>
        <p:nvSpPr>
          <p:cNvPr id="5" name="TextBox 4">
            <a:extLst>
              <a:ext uri="{FF2B5EF4-FFF2-40B4-BE49-F238E27FC236}">
                <a16:creationId xmlns:a16="http://schemas.microsoft.com/office/drawing/2014/main" xmlns="" id="{26475C79-03F6-F946-8CDA-2C5F0DBBEF1C}"/>
              </a:ext>
            </a:extLst>
          </p:cNvPr>
          <p:cNvSpPr txBox="1"/>
          <p:nvPr/>
        </p:nvSpPr>
        <p:spPr>
          <a:xfrm>
            <a:off x="213792" y="1388939"/>
            <a:ext cx="8937135" cy="55091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b="1" dirty="0"/>
              <a:t>Emergency preparedness</a:t>
            </a:r>
            <a:r>
              <a:rPr lang="en-US" sz="2400" dirty="0"/>
              <a:t>. 491.12</a:t>
            </a:r>
          </a:p>
          <a:p>
            <a:endParaRPr lang="en-US" sz="2400" dirty="0"/>
          </a:p>
          <a:p>
            <a:r>
              <a:rPr lang="en-US" sz="3200" dirty="0"/>
              <a:t>The Rural Health Clinic/Federally Qualified Health Center (RHC/FQHC) must comply with all applicable Federal, State, and local emergency preparedness requirements. The RHC/FQHC must establish and maintain an emergency preparedness program that meets the requirements of this section. The emergency preparedness program must include, but not be limited to, the following elements: </a:t>
            </a:r>
          </a:p>
          <a:p>
            <a:r>
              <a:rPr lang="en-US" sz="2400" dirty="0"/>
              <a:t>	</a:t>
            </a:r>
          </a:p>
          <a:p>
            <a:pPr lvl="0"/>
            <a:r>
              <a:rPr lang="en-US" sz="2400" dirty="0"/>
              <a:t>		</a:t>
            </a:r>
            <a:endParaRPr kumimoji="0" lang="en-US" sz="2400" b="0"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1571719895"/>
      </p:ext>
    </p:extLst>
  </p:cSld>
  <p:clrMapOvr>
    <a:masterClrMapping/>
  </p:clrMapOvr>
</p:sld>
</file>

<file path=ppt/theme/theme1.xml><?xml version="1.0" encoding="utf-8"?>
<a:theme xmlns:a="http://schemas.openxmlformats.org/drawingml/2006/main" name="InQuiseek">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tside eyes" id="{21517759-66F0-2B47-A2AA-195EF4CFD8F5}" vid="{E52DD84C-361E-2744-B33E-AE77C023766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tside eyes" id="{21517759-66F0-2B47-A2AA-195EF4CFD8F5}" vid="{54474D31-0640-C146-9654-188DD3AF9157}"/>
    </a:ext>
  </a:extLst>
</a:theme>
</file>

<file path=ppt/theme/theme3.xml><?xml version="1.0" encoding="utf-8"?>
<a:theme xmlns:a="http://schemas.openxmlformats.org/drawingml/2006/main" name="1_InQuiseek">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tside eyes" id="{21517759-66F0-2B47-A2AA-195EF4CFD8F5}" vid="{64807A94-8B79-A84A-964D-33587A12C145}"/>
    </a:ext>
  </a:extLst>
</a:theme>
</file>

<file path=ppt/theme/theme4.xml><?xml version="1.0" encoding="utf-8"?>
<a:theme xmlns:a="http://schemas.openxmlformats.org/drawingml/2006/main" name="6_InQuiseek">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tside eyes" id="{21517759-66F0-2B47-A2AA-195EF4CFD8F5}" vid="{3A1DBCDE-8EBF-3343-BD18-60266A8C8843}"/>
    </a:ext>
  </a:extLst>
</a:theme>
</file>

<file path=ppt/theme/theme5.xml><?xml version="1.0" encoding="utf-8"?>
<a:theme xmlns:a="http://schemas.openxmlformats.org/drawingml/2006/main" name="2_InQuiseek">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tside eyes" id="{21517759-66F0-2B47-A2AA-195EF4CFD8F5}" vid="{717A5D8B-4790-1B45-81B0-1D94804CB66A}"/>
    </a:ext>
  </a:extLst>
</a:theme>
</file>

<file path=ppt/theme/theme6.xml><?xml version="1.0" encoding="utf-8"?>
<a:theme xmlns:a="http://schemas.openxmlformats.org/drawingml/2006/main" name="4_InQuiseek">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tside eyes" id="{21517759-66F0-2B47-A2AA-195EF4CFD8F5}" vid="{043DF825-4436-A541-9B1C-ACC84E28B74C}"/>
    </a:ext>
  </a:extLst>
</a:theme>
</file>

<file path=ppt/theme/theme7.xml><?xml version="1.0" encoding="utf-8"?>
<a:theme xmlns:a="http://schemas.openxmlformats.org/drawingml/2006/main" name="2_Custom Design">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tside eyes" id="{21517759-66F0-2B47-A2AA-195EF4CFD8F5}" vid="{976DBB32-D652-5047-99BB-3C67C18C78DA}"/>
    </a:ext>
  </a:extLst>
</a:theme>
</file>

<file path=ppt/theme/theme8.xml><?xml version="1.0" encoding="utf-8"?>
<a:theme xmlns:a="http://schemas.openxmlformats.org/drawingml/2006/main" name="8_InQuiseek">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tside eyes" id="{21517759-66F0-2B47-A2AA-195EF4CFD8F5}" vid="{A491C5CD-C59E-C647-8F9B-1E145DAC5269}"/>
    </a:ext>
  </a:ext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tside eyes" id="{21517759-66F0-2B47-A2AA-195EF4CFD8F5}" vid="{906E01E9-AF02-6A4D-B332-1F19640D6194}"/>
    </a:ext>
  </a:extLst>
</a:theme>
</file>

<file path=docProps/app.xml><?xml version="1.0" encoding="utf-8"?>
<Properties xmlns="http://schemas.openxmlformats.org/officeDocument/2006/extended-properties" xmlns:vt="http://schemas.openxmlformats.org/officeDocument/2006/docPropsVTypes">
  <Template>InQuiseek</Template>
  <TotalTime>4648</TotalTime>
  <Words>1706</Words>
  <Application>Microsoft Office PowerPoint</Application>
  <PresentationFormat>On-screen Show (4:3)</PresentationFormat>
  <Paragraphs>309</Paragraphs>
  <Slides>44</Slides>
  <Notes>2</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44</vt:i4>
      </vt:variant>
    </vt:vector>
  </HeadingPairs>
  <TitlesOfParts>
    <vt:vector size="59" baseType="lpstr">
      <vt:lpstr>American Typewriter</vt:lpstr>
      <vt:lpstr>Arial</vt:lpstr>
      <vt:lpstr>Calibri</vt:lpstr>
      <vt:lpstr>Calibri Bold</vt:lpstr>
      <vt:lpstr>Georgia</vt:lpstr>
      <vt:lpstr>Times New Roman</vt:lpstr>
      <vt:lpstr>InQuiseek</vt:lpstr>
      <vt:lpstr>Custom Design</vt:lpstr>
      <vt:lpstr>1_InQuiseek</vt:lpstr>
      <vt:lpstr>6_InQuiseek</vt:lpstr>
      <vt:lpstr>2_InQuiseek</vt:lpstr>
      <vt:lpstr>4_InQuiseek</vt:lpstr>
      <vt:lpstr>2_Custom Design</vt:lpstr>
      <vt:lpstr>8_InQuiseek</vt:lpstr>
      <vt:lpstr>3_Custom Design</vt:lpstr>
      <vt:lpstr>PowerPoint Presentation</vt:lpstr>
      <vt:lpstr>Lessons Learned in 2005 in Louisiana</vt:lpstr>
      <vt:lpstr>Lessons Learned in 2005 with Rita in Louisiana</vt:lpstr>
      <vt:lpstr>Lessons Learned in 2016 with record flooding in Louisiana</vt:lpstr>
      <vt:lpstr>Last Week on Thursday nite in Louisiana</vt:lpstr>
      <vt:lpstr>RHC Emergency Preparedness (EP) </vt:lpstr>
      <vt:lpstr>Understanding the EP Rule</vt:lpstr>
      <vt:lpstr>EP Interpretive Guidelines???</vt:lpstr>
      <vt:lpstr>Emergency Preparedness</vt:lpstr>
      <vt:lpstr>Emergency Preparedness</vt:lpstr>
      <vt:lpstr>Risk Assessment and Planning</vt:lpstr>
      <vt:lpstr>Risk Assessment and Planning</vt:lpstr>
      <vt:lpstr>Risk Assessment and Planning</vt:lpstr>
      <vt:lpstr>PowerPoint Presentation</vt:lpstr>
      <vt:lpstr>Or a simplistic one</vt:lpstr>
      <vt:lpstr>Risk Assessment and Planning</vt:lpstr>
      <vt:lpstr>Risk Assessment and Planning</vt:lpstr>
      <vt:lpstr>Risk Assessment and Planning</vt:lpstr>
      <vt:lpstr>PowerPoint Presentation</vt:lpstr>
      <vt:lpstr>Risk Assessment and Planning</vt:lpstr>
      <vt:lpstr>Risk Assessment and Planning</vt:lpstr>
      <vt:lpstr>Risk Assessment and Planning</vt:lpstr>
      <vt:lpstr>Policies and Procedures</vt:lpstr>
      <vt:lpstr>Communication Plan</vt:lpstr>
      <vt:lpstr>Communication Plan</vt:lpstr>
      <vt:lpstr>Rethinking the Phone Tree</vt:lpstr>
      <vt:lpstr>Communication Plan</vt:lpstr>
      <vt:lpstr>Communication Plan</vt:lpstr>
      <vt:lpstr>Communication Plan</vt:lpstr>
      <vt:lpstr>Communication Plan</vt:lpstr>
      <vt:lpstr>Training and Testing</vt:lpstr>
      <vt:lpstr>Training and Testing</vt:lpstr>
      <vt:lpstr>Training and Testing</vt:lpstr>
      <vt:lpstr>Training and Testing</vt:lpstr>
      <vt:lpstr>Training and Testing</vt:lpstr>
      <vt:lpstr>Training and Testing</vt:lpstr>
      <vt:lpstr>Integrated Healthcare Systems</vt:lpstr>
      <vt:lpstr>Integrated Healthcare Systems</vt:lpstr>
      <vt:lpstr>Integrated Healthcare Systems</vt:lpstr>
      <vt:lpstr>Integrated Healthcare Systems</vt:lpstr>
      <vt:lpstr>Integrated Healthcare Systems</vt:lpstr>
      <vt:lpstr>RHC Specifics</vt:lpstr>
      <vt:lpstr>CAH Differences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Harper</dc:creator>
  <cp:lastModifiedBy>Charles Owens</cp:lastModifiedBy>
  <cp:revision>26</cp:revision>
  <cp:lastPrinted>2016-06-21T11:21:48Z</cp:lastPrinted>
  <dcterms:created xsi:type="dcterms:W3CDTF">2018-11-03T00:59:16Z</dcterms:created>
  <dcterms:modified xsi:type="dcterms:W3CDTF">2018-11-06T22:35:50Z</dcterms:modified>
</cp:coreProperties>
</file>