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notesMasterIdLst>
    <p:notesMasterId r:id="rId23"/>
  </p:notesMasterIdLst>
  <p:sldIdLst>
    <p:sldId id="256" r:id="rId2"/>
    <p:sldId id="270" r:id="rId3"/>
    <p:sldId id="258" r:id="rId4"/>
    <p:sldId id="283" r:id="rId5"/>
    <p:sldId id="323" r:id="rId6"/>
    <p:sldId id="346" r:id="rId7"/>
    <p:sldId id="347" r:id="rId8"/>
    <p:sldId id="321" r:id="rId9"/>
    <p:sldId id="349" r:id="rId10"/>
    <p:sldId id="371" r:id="rId11"/>
    <p:sldId id="374" r:id="rId12"/>
    <p:sldId id="375" r:id="rId13"/>
    <p:sldId id="376" r:id="rId14"/>
    <p:sldId id="336" r:id="rId15"/>
    <p:sldId id="368" r:id="rId16"/>
    <p:sldId id="333" r:id="rId17"/>
    <p:sldId id="372" r:id="rId18"/>
    <p:sldId id="344" r:id="rId19"/>
    <p:sldId id="377" r:id="rId20"/>
    <p:sldId id="345" r:id="rId21"/>
    <p:sldId id="373" r:id="rId2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idawfsprd01.nida.nih.gov\Home\cottoj\2017%20Requests\Data\Drug%20Overdose%20Deaths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/>
              <a:t>Drugs Involved in U.S. Overdose Deaths, 1999 to 2017</a:t>
            </a:r>
          </a:p>
        </c:rich>
      </c:tx>
      <c:layout>
        <c:manualLayout>
          <c:xMode val="edge"/>
          <c:yMode val="edge"/>
          <c:x val="4.8683171360336702E-2"/>
          <c:y val="2.2218576844561101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417088227100101"/>
          <c:y val="0.16560914260717399"/>
          <c:w val="0.58953524390532297"/>
          <c:h val="0.72121318168562198"/>
        </c:manualLayout>
      </c:layout>
      <c:lineChart>
        <c:grouping val="standard"/>
        <c:varyColors val="0"/>
        <c:ser>
          <c:idx val="0"/>
          <c:order val="0"/>
          <c:tx>
            <c:strRef>
              <c:f>Data!$A$6</c:f>
              <c:strCache>
                <c:ptCount val="1"/>
                <c:pt idx="0">
                  <c:v>Heroin</c:v>
                </c:pt>
              </c:strCache>
            </c:strRef>
          </c:tx>
          <c:spPr>
            <a:ln w="25400" cap="rnd">
              <a:solidFill>
                <a:schemeClr val="accent3">
                  <a:shade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8"/>
              <c:layout>
                <c:manualLayout>
                  <c:x val="-1.1044903170887401E-3"/>
                  <c:y val="-4.026702391367750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0A0-40F3-9CF9-198BE5204DA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Data!$B$4:$T$4</c:f>
              <c:numCache>
                <c:formatCode>General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Data!$B$6:$T$6</c:f>
              <c:numCache>
                <c:formatCode>#,##0</c:formatCode>
                <c:ptCount val="19"/>
                <c:pt idx="0">
                  <c:v>1960</c:v>
                </c:pt>
                <c:pt idx="1">
                  <c:v>1842</c:v>
                </c:pt>
                <c:pt idx="2">
                  <c:v>1779</c:v>
                </c:pt>
                <c:pt idx="3">
                  <c:v>2089</c:v>
                </c:pt>
                <c:pt idx="4">
                  <c:v>2080</c:v>
                </c:pt>
                <c:pt idx="5">
                  <c:v>1878</c:v>
                </c:pt>
                <c:pt idx="6">
                  <c:v>2009</c:v>
                </c:pt>
                <c:pt idx="7">
                  <c:v>2088</c:v>
                </c:pt>
                <c:pt idx="8">
                  <c:v>2399</c:v>
                </c:pt>
                <c:pt idx="9">
                  <c:v>3041</c:v>
                </c:pt>
                <c:pt idx="10">
                  <c:v>3278</c:v>
                </c:pt>
                <c:pt idx="11">
                  <c:v>3036</c:v>
                </c:pt>
                <c:pt idx="12">
                  <c:v>4397</c:v>
                </c:pt>
                <c:pt idx="13">
                  <c:v>5925</c:v>
                </c:pt>
                <c:pt idx="14">
                  <c:v>8257</c:v>
                </c:pt>
                <c:pt idx="15">
                  <c:v>10574</c:v>
                </c:pt>
                <c:pt idx="16">
                  <c:v>13219</c:v>
                </c:pt>
                <c:pt idx="17">
                  <c:v>15469</c:v>
                </c:pt>
                <c:pt idx="18">
                  <c:v>15958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0A0-40F3-9CF9-198BE5204DA9}"/>
            </c:ext>
          </c:extLst>
        </c:ser>
        <c:ser>
          <c:idx val="1"/>
          <c:order val="1"/>
          <c:tx>
            <c:strRef>
              <c:f>Data!$A$7</c:f>
              <c:strCache>
                <c:ptCount val="1"/>
                <c:pt idx="0">
                  <c:v>Synthetic Opioids other than Methadone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18"/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0A0-40F3-9CF9-198BE5204DA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l"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Data!$B$4:$T$4</c:f>
              <c:numCache>
                <c:formatCode>General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Data!$B$7:$T$7</c:f>
              <c:numCache>
                <c:formatCode>#,##0</c:formatCode>
                <c:ptCount val="19"/>
                <c:pt idx="0">
                  <c:v>730</c:v>
                </c:pt>
                <c:pt idx="1">
                  <c:v>782</c:v>
                </c:pt>
                <c:pt idx="2">
                  <c:v>957</c:v>
                </c:pt>
                <c:pt idx="3">
                  <c:v>1295</c:v>
                </c:pt>
                <c:pt idx="4">
                  <c:v>1400</c:v>
                </c:pt>
                <c:pt idx="5">
                  <c:v>1664</c:v>
                </c:pt>
                <c:pt idx="6">
                  <c:v>1742</c:v>
                </c:pt>
                <c:pt idx="7">
                  <c:v>2707</c:v>
                </c:pt>
                <c:pt idx="8">
                  <c:v>2213</c:v>
                </c:pt>
                <c:pt idx="9">
                  <c:v>2306</c:v>
                </c:pt>
                <c:pt idx="10">
                  <c:v>2946</c:v>
                </c:pt>
                <c:pt idx="11">
                  <c:v>3007</c:v>
                </c:pt>
                <c:pt idx="12">
                  <c:v>2666</c:v>
                </c:pt>
                <c:pt idx="13">
                  <c:v>2628</c:v>
                </c:pt>
                <c:pt idx="14">
                  <c:v>3105</c:v>
                </c:pt>
                <c:pt idx="15">
                  <c:v>5544</c:v>
                </c:pt>
                <c:pt idx="16">
                  <c:v>9580</c:v>
                </c:pt>
                <c:pt idx="17">
                  <c:v>19413</c:v>
                </c:pt>
                <c:pt idx="18">
                  <c:v>29406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0A0-40F3-9CF9-198BE5204DA9}"/>
            </c:ext>
          </c:extLst>
        </c:ser>
        <c:ser>
          <c:idx val="2"/>
          <c:order val="2"/>
          <c:tx>
            <c:strRef>
              <c:f>Data!$A$8</c:f>
              <c:strCache>
                <c:ptCount val="1"/>
                <c:pt idx="0">
                  <c:v>Natural and semi-synthetic opioids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18"/>
              <c:layout>
                <c:manualLayout>
                  <c:x val="-1.5014423872691601E-3"/>
                  <c:y val="-1.85185185185185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0A0-40F3-9CF9-198BE5204DA9}"/>
                </c:ext>
                <c:ext xmlns:c15="http://schemas.microsoft.com/office/drawing/2012/chart" uri="{CE6537A1-D6FC-4f65-9D91-7224C49458BB}">
                  <c15:layout>
                    <c:manualLayout>
                      <c:w val="0.31354969142370714"/>
                      <c:h val="6.018518518518518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l"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Data!$B$4:$T$4</c:f>
              <c:numCache>
                <c:formatCode>General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Data!$B$8:$T$8</c:f>
              <c:numCache>
                <c:formatCode>#,##0</c:formatCode>
                <c:ptCount val="19"/>
                <c:pt idx="0">
                  <c:v>2749</c:v>
                </c:pt>
                <c:pt idx="1">
                  <c:v>2917</c:v>
                </c:pt>
                <c:pt idx="2">
                  <c:v>3479</c:v>
                </c:pt>
                <c:pt idx="3">
                  <c:v>4416</c:v>
                </c:pt>
                <c:pt idx="4">
                  <c:v>4867</c:v>
                </c:pt>
                <c:pt idx="5">
                  <c:v>5231</c:v>
                </c:pt>
                <c:pt idx="6">
                  <c:v>5774</c:v>
                </c:pt>
                <c:pt idx="7">
                  <c:v>7017</c:v>
                </c:pt>
                <c:pt idx="8">
                  <c:v>8158</c:v>
                </c:pt>
                <c:pt idx="9">
                  <c:v>9119</c:v>
                </c:pt>
                <c:pt idx="10">
                  <c:v>9735</c:v>
                </c:pt>
                <c:pt idx="11">
                  <c:v>10943</c:v>
                </c:pt>
                <c:pt idx="12">
                  <c:v>11693</c:v>
                </c:pt>
                <c:pt idx="13">
                  <c:v>11140</c:v>
                </c:pt>
                <c:pt idx="14">
                  <c:v>11346</c:v>
                </c:pt>
                <c:pt idx="15">
                  <c:v>12159</c:v>
                </c:pt>
                <c:pt idx="16">
                  <c:v>12726</c:v>
                </c:pt>
                <c:pt idx="17">
                  <c:v>14427</c:v>
                </c:pt>
                <c:pt idx="18">
                  <c:v>14958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C0A0-40F3-9CF9-198BE5204DA9}"/>
            </c:ext>
          </c:extLst>
        </c:ser>
        <c:ser>
          <c:idx val="3"/>
          <c:order val="3"/>
          <c:tx>
            <c:strRef>
              <c:f>Data!$A$9</c:f>
              <c:strCache>
                <c:ptCount val="1"/>
                <c:pt idx="0">
                  <c:v>Cocaine</c:v>
                </c:pt>
              </c:strCache>
            </c:strRef>
          </c:tx>
          <c:spPr>
            <a:ln w="25400" cap="rnd">
              <a:solidFill>
                <a:schemeClr val="accent3">
                  <a:tint val="9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8"/>
              <c:layout>
                <c:manualLayout>
                  <c:x val="-1.5015015015015E-3"/>
                  <c:y val="1.1574074074074099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0A0-40F3-9CF9-198BE5204DA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Data!$B$4:$T$4</c:f>
              <c:numCache>
                <c:formatCode>General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Data!$B$9:$T$9</c:f>
              <c:numCache>
                <c:formatCode>#,##0</c:formatCode>
                <c:ptCount val="19"/>
                <c:pt idx="0">
                  <c:v>3822</c:v>
                </c:pt>
                <c:pt idx="1">
                  <c:v>3544</c:v>
                </c:pt>
                <c:pt idx="2">
                  <c:v>3833</c:v>
                </c:pt>
                <c:pt idx="3">
                  <c:v>4599</c:v>
                </c:pt>
                <c:pt idx="4">
                  <c:v>5199</c:v>
                </c:pt>
                <c:pt idx="5">
                  <c:v>5443</c:v>
                </c:pt>
                <c:pt idx="6">
                  <c:v>6208</c:v>
                </c:pt>
                <c:pt idx="7">
                  <c:v>7448</c:v>
                </c:pt>
                <c:pt idx="8">
                  <c:v>6512</c:v>
                </c:pt>
                <c:pt idx="9">
                  <c:v>5129</c:v>
                </c:pt>
                <c:pt idx="10">
                  <c:v>4350</c:v>
                </c:pt>
                <c:pt idx="11">
                  <c:v>4183</c:v>
                </c:pt>
                <c:pt idx="12">
                  <c:v>4681</c:v>
                </c:pt>
                <c:pt idx="13">
                  <c:v>4404</c:v>
                </c:pt>
                <c:pt idx="14">
                  <c:v>4944</c:v>
                </c:pt>
                <c:pt idx="15">
                  <c:v>5415</c:v>
                </c:pt>
                <c:pt idx="16">
                  <c:v>6784</c:v>
                </c:pt>
                <c:pt idx="17">
                  <c:v>10375</c:v>
                </c:pt>
                <c:pt idx="18">
                  <c:v>14556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C0A0-40F3-9CF9-198BE5204DA9}"/>
            </c:ext>
          </c:extLst>
        </c:ser>
        <c:ser>
          <c:idx val="4"/>
          <c:order val="4"/>
          <c:tx>
            <c:strRef>
              <c:f>Data!$A$10</c:f>
              <c:strCache>
                <c:ptCount val="1"/>
                <c:pt idx="0">
                  <c:v>Methamphetamine</c:v>
                </c:pt>
              </c:strCache>
            </c:strRef>
          </c:tx>
          <c:spPr>
            <a:ln w="28575" cap="rnd">
              <a:solidFill>
                <a:schemeClr val="accent3">
                  <a:tint val="7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8"/>
              <c:layout>
                <c:manualLayout>
                  <c:x val="-1.5014423872691601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l"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0A0-40F3-9CF9-198BE5204DA9}"/>
                </c:ext>
                <c:ext xmlns:c15="http://schemas.microsoft.com/office/drawing/2012/chart" uri="{CE6537A1-D6FC-4f65-9D91-7224C49458BB}">
                  <c15:layout>
                    <c:manualLayout>
                      <c:w val="0.24007716049382713"/>
                      <c:h val="3.472222222222222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Data!$B$4:$T$4</c:f>
              <c:numCache>
                <c:formatCode>General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Data!$B$10:$T$10</c:f>
              <c:numCache>
                <c:formatCode>#,##0</c:formatCode>
                <c:ptCount val="19"/>
                <c:pt idx="0">
                  <c:v>547</c:v>
                </c:pt>
                <c:pt idx="1">
                  <c:v>578</c:v>
                </c:pt>
                <c:pt idx="2">
                  <c:v>563</c:v>
                </c:pt>
                <c:pt idx="3">
                  <c:v>941</c:v>
                </c:pt>
                <c:pt idx="4">
                  <c:v>1179</c:v>
                </c:pt>
                <c:pt idx="5">
                  <c:v>1305</c:v>
                </c:pt>
                <c:pt idx="6">
                  <c:v>1608</c:v>
                </c:pt>
                <c:pt idx="7">
                  <c:v>1462</c:v>
                </c:pt>
                <c:pt idx="8">
                  <c:v>1378</c:v>
                </c:pt>
                <c:pt idx="9">
                  <c:v>1302</c:v>
                </c:pt>
                <c:pt idx="10">
                  <c:v>1632</c:v>
                </c:pt>
                <c:pt idx="11">
                  <c:v>1854</c:v>
                </c:pt>
                <c:pt idx="12">
                  <c:v>2266</c:v>
                </c:pt>
                <c:pt idx="13">
                  <c:v>2635</c:v>
                </c:pt>
                <c:pt idx="14">
                  <c:v>3627</c:v>
                </c:pt>
                <c:pt idx="15">
                  <c:v>4298</c:v>
                </c:pt>
                <c:pt idx="16">
                  <c:v>5716</c:v>
                </c:pt>
                <c:pt idx="17">
                  <c:v>7542</c:v>
                </c:pt>
                <c:pt idx="18">
                  <c:v>10721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C0A0-40F3-9CF9-198BE5204DA9}"/>
            </c:ext>
          </c:extLst>
        </c:ser>
        <c:ser>
          <c:idx val="5"/>
          <c:order val="5"/>
          <c:tx>
            <c:strRef>
              <c:f>Data!$A$11</c:f>
              <c:strCache>
                <c:ptCount val="1"/>
                <c:pt idx="0">
                  <c:v>Methadone</c:v>
                </c:pt>
              </c:strCache>
            </c:strRef>
          </c:tx>
          <c:spPr>
            <a:ln w="28575" cap="rnd">
              <a:solidFill>
                <a:schemeClr val="accent3">
                  <a:tint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8"/>
              <c:showLegendKey val="0"/>
              <c:showVal val="1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C0A0-40F3-9CF9-198BE5204DA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Data!$B$4:$T$4</c:f>
              <c:numCache>
                <c:formatCode>General</c:formatCode>
                <c:ptCount val="1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</c:numCache>
            </c:numRef>
          </c:cat>
          <c:val>
            <c:numRef>
              <c:f>Data!$B$11:$T$11</c:f>
              <c:numCache>
                <c:formatCode>#,##0</c:formatCode>
                <c:ptCount val="19"/>
                <c:pt idx="0">
                  <c:v>784</c:v>
                </c:pt>
                <c:pt idx="1">
                  <c:v>986</c:v>
                </c:pt>
                <c:pt idx="2">
                  <c:v>1456</c:v>
                </c:pt>
                <c:pt idx="3">
                  <c:v>2358</c:v>
                </c:pt>
                <c:pt idx="4">
                  <c:v>2972</c:v>
                </c:pt>
                <c:pt idx="5">
                  <c:v>3845</c:v>
                </c:pt>
                <c:pt idx="6">
                  <c:v>4460</c:v>
                </c:pt>
                <c:pt idx="7">
                  <c:v>5406</c:v>
                </c:pt>
                <c:pt idx="8">
                  <c:v>5518</c:v>
                </c:pt>
                <c:pt idx="9">
                  <c:v>4924</c:v>
                </c:pt>
                <c:pt idx="10">
                  <c:v>4696</c:v>
                </c:pt>
                <c:pt idx="11">
                  <c:v>4577</c:v>
                </c:pt>
                <c:pt idx="12">
                  <c:v>4418</c:v>
                </c:pt>
                <c:pt idx="13">
                  <c:v>3932</c:v>
                </c:pt>
                <c:pt idx="14">
                  <c:v>3591</c:v>
                </c:pt>
                <c:pt idx="15">
                  <c:v>3400</c:v>
                </c:pt>
                <c:pt idx="16">
                  <c:v>3276</c:v>
                </c:pt>
                <c:pt idx="17">
                  <c:v>3314</c:v>
                </c:pt>
                <c:pt idx="18">
                  <c:v>3295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C0A0-40F3-9CF9-198BE5204D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152656"/>
        <c:axId val="403650168"/>
      </c:lineChart>
      <c:catAx>
        <c:axId val="40715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3650168"/>
        <c:crosses val="autoZero"/>
        <c:auto val="1"/>
        <c:lblAlgn val="ctr"/>
        <c:lblOffset val="100"/>
        <c:noMultiLvlLbl val="0"/>
      </c:catAx>
      <c:valAx>
        <c:axId val="403650168"/>
        <c:scaling>
          <c:orientation val="minMax"/>
          <c:max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715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317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98F70-A969-AA4B-BD0B-2170AA17F43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5C8EC-97BB-FA4B-ADB6-C420F5440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54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5C75-A276-4FF7-90B1-8B917D6C6B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8BF-6CFA-4C0A-8A11-80C4DF6ACA6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28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5C75-A276-4FF7-90B1-8B917D6C6B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8BF-6CFA-4C0A-8A11-80C4DF6A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8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5C75-A276-4FF7-90B1-8B917D6C6B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8BF-6CFA-4C0A-8A11-80C4DF6A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3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5C75-A276-4FF7-90B1-8B917D6C6B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8BF-6CFA-4C0A-8A11-80C4DF6A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0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5C75-A276-4FF7-90B1-8B917D6C6B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8BF-6CFA-4C0A-8A11-80C4DF6ACA6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54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5C75-A276-4FF7-90B1-8B917D6C6B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8BF-6CFA-4C0A-8A11-80C4DF6A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2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5C75-A276-4FF7-90B1-8B917D6C6B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8BF-6CFA-4C0A-8A11-80C4DF6A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5C75-A276-4FF7-90B1-8B917D6C6B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8BF-6CFA-4C0A-8A11-80C4DF6A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7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5C75-A276-4FF7-90B1-8B917D6C6B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8BF-6CFA-4C0A-8A11-80C4DF6A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6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7DC5C75-A276-4FF7-90B1-8B917D6C6B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AAA8BF-6CFA-4C0A-8A11-80C4DF6A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5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5C75-A276-4FF7-90B1-8B917D6C6B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A8BF-6CFA-4C0A-8A11-80C4DF6AC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2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3989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7DC5C75-A276-4FF7-90B1-8B917D6C6B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BAAA8BF-6CFA-4C0A-8A11-80C4DF6ACA6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01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"/><Relationship Id="rId3" Type="http://schemas.openxmlformats.org/officeDocument/2006/relationships/hyperlink" Target="http://www.pdmpassist.org/pdf/Prescription_Monitoring_Goals.pdf" TargetMode="External"/><Relationship Id="rId7" Type="http://schemas.openxmlformats.org/officeDocument/2006/relationships/hyperlink" Target="mailto:jlangford@georgiapreventionproject.org" TargetMode="External"/><Relationship Id="rId2" Type="http://schemas.openxmlformats.org/officeDocument/2006/relationships/hyperlink" Target="https://www.cdc.gov/drugoverdose/pdf/guidelines_factsheet-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eorgiapreventionproject.org" TargetMode="External"/><Relationship Id="rId5" Type="http://schemas.openxmlformats.org/officeDocument/2006/relationships/hyperlink" Target="https://store.samhsa.gov/product/Opioid-Overdose-Prevention-Toolkit/SMA18-4742" TargetMode="External"/><Relationship Id="rId4" Type="http://schemas.openxmlformats.org/officeDocument/2006/relationships/hyperlink" Target="https://www.drugabuse.gov/drugs-abuse/opioids/opioid-summaries-by-stat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328" y="5054680"/>
            <a:ext cx="7757160" cy="6069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latin typeface="Bell MT"/>
                <a:cs typeface="Bell MT"/>
              </a:rPr>
              <a:t>  </a:t>
            </a:r>
            <a:br>
              <a:rPr lang="en-US" sz="3200" b="1" dirty="0" smtClean="0">
                <a:latin typeface="Bell MT"/>
                <a:cs typeface="Bell MT"/>
              </a:rPr>
            </a:br>
            <a:r>
              <a:rPr lang="en-US" sz="3200" b="1" dirty="0">
                <a:latin typeface="Bell MT"/>
                <a:cs typeface="Bell MT"/>
              </a:rPr>
              <a:t/>
            </a:r>
            <a:br>
              <a:rPr lang="en-US" sz="3200" b="1" dirty="0">
                <a:latin typeface="Bell MT"/>
                <a:cs typeface="Bell MT"/>
              </a:rPr>
            </a:br>
            <a:r>
              <a:rPr lang="en-US" sz="3200" b="1" dirty="0" smtClean="0">
                <a:latin typeface="Bell MT"/>
                <a:cs typeface="Bell MT"/>
              </a:rPr>
              <a:t/>
            </a:r>
            <a:br>
              <a:rPr lang="en-US" sz="3200" b="1" dirty="0" smtClean="0">
                <a:latin typeface="Bell MT"/>
                <a:cs typeface="Bell MT"/>
              </a:rPr>
            </a:br>
            <a:r>
              <a:rPr lang="en-US" sz="3200" b="1" dirty="0" smtClean="0">
                <a:latin typeface="Bell MT"/>
                <a:cs typeface="Bell MT"/>
              </a:rPr>
              <a:t>Jim Langford </a:t>
            </a:r>
            <a:r>
              <a:rPr lang="mr-IN" sz="3200" b="1" dirty="0" smtClean="0">
                <a:latin typeface="Bell MT"/>
                <a:cs typeface="Bell MT"/>
              </a:rPr>
              <a:t>–</a:t>
            </a:r>
            <a:r>
              <a:rPr lang="en-US" sz="3200" b="1" dirty="0" smtClean="0">
                <a:latin typeface="Bell MT"/>
                <a:cs typeface="Bell MT"/>
              </a:rPr>
              <a:t> Georgia Prevention Project</a:t>
            </a:r>
            <a:br>
              <a:rPr lang="en-US" sz="3200" b="1" dirty="0" smtClean="0">
                <a:latin typeface="Bell MT"/>
                <a:cs typeface="Bell MT"/>
              </a:rPr>
            </a:br>
            <a:r>
              <a:rPr lang="en-US" sz="3200" b="1" dirty="0" smtClean="0">
                <a:latin typeface="Bell MT"/>
                <a:cs typeface="Bell MT"/>
              </a:rPr>
              <a:t>November 5, 2018</a:t>
            </a:r>
            <a:endParaRPr lang="en-US" sz="3200" b="1" dirty="0">
              <a:latin typeface="Bell MT"/>
              <a:cs typeface="Bell M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038" y="2034153"/>
            <a:ext cx="7898501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0000"/>
                </a:solidFill>
                <a:latin typeface="Bell MT"/>
                <a:cs typeface="Bell MT"/>
              </a:rPr>
              <a:t>Opioid Misuse prevention and strategies for good outcomes </a:t>
            </a:r>
          </a:p>
          <a:p>
            <a:pPr algn="ctr"/>
            <a:endParaRPr lang="en-US" sz="3600" b="1" dirty="0">
              <a:solidFill>
                <a:srgbClr val="000000"/>
              </a:solidFill>
              <a:latin typeface="Bell MT"/>
              <a:cs typeface="Bell MT"/>
            </a:endParaRPr>
          </a:p>
        </p:txBody>
      </p:sp>
      <p:pic>
        <p:nvPicPr>
          <p:cNvPr id="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87" y="197477"/>
            <a:ext cx="2989508" cy="1347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01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107" y="384366"/>
            <a:ext cx="7543800" cy="8690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Bell MT" panose="02020503060305020303" pitchFamily="18" charset="0"/>
              </a:rPr>
              <a:t>         </a:t>
            </a:r>
            <a:r>
              <a:rPr lang="en-US" sz="3200" b="1" dirty="0" smtClean="0">
                <a:solidFill>
                  <a:schemeClr val="tx1"/>
                </a:solidFill>
                <a:latin typeface="Bell MT" panose="02020503060305020303" pitchFamily="18" charset="0"/>
              </a:rPr>
              <a:t>Georgia Overdose Deaths on the Rise</a:t>
            </a:r>
            <a:endParaRPr lang="en-US" sz="3200" b="1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0" y="229326"/>
            <a:ext cx="2135981" cy="942975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3"/>
          <a:srcRect t="14137" b="14137"/>
          <a:stretch>
            <a:fillRect/>
          </a:stretch>
        </p:blipFill>
        <p:spPr>
          <a:xfrm>
            <a:off x="810428" y="1879157"/>
            <a:ext cx="7543800" cy="4023360"/>
          </a:xfrm>
        </p:spPr>
      </p:pic>
      <p:sp>
        <p:nvSpPr>
          <p:cNvPr id="14" name="Rectangle 13"/>
          <p:cNvSpPr/>
          <p:nvPr/>
        </p:nvSpPr>
        <p:spPr>
          <a:xfrm>
            <a:off x="1203793" y="3334090"/>
            <a:ext cx="2566916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All Overdose Deaths</a:t>
            </a:r>
            <a:endParaRPr lang="en-US" sz="2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32857" y="4495406"/>
            <a:ext cx="2056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All Opioid Deaths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511015" y="4840953"/>
            <a:ext cx="2644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Heroin and Fentanyl 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Deaths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68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7274" y="497671"/>
            <a:ext cx="7543800" cy="78147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ell MT" panose="02020503060305020303" pitchFamily="18" charset="0"/>
              </a:rPr>
              <a:t>    </a:t>
            </a:r>
            <a:r>
              <a:rPr lang="en-US" sz="3600" b="1" dirty="0" smtClean="0">
                <a:solidFill>
                  <a:schemeClr val="tx1"/>
                </a:solidFill>
                <a:latin typeface="Bell MT" panose="02020503060305020303" pitchFamily="18" charset="0"/>
              </a:rPr>
              <a:t>How do we turn the tide? </a:t>
            </a:r>
            <a:endParaRPr lang="en-US" sz="3600" b="1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905" y="1832659"/>
            <a:ext cx="8209898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30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Comprehensive, coordinated and urgent responses.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Bell MT" panose="02020503060305020303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Non-traditional approaches across the board.</a:t>
            </a:r>
            <a:endParaRPr lang="en-US" sz="2800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Bell MT" panose="02020503060305020303" pitchFamily="18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Using advice and models from other states. </a:t>
            </a:r>
            <a:endParaRPr lang="en-US" sz="2600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Bell MT" panose="02020503060305020303" pitchFamily="18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New funding at all levels.</a:t>
            </a:r>
            <a:endParaRPr lang="en-US" sz="2200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lvl="1"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Federal, state, local.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Non-profit and for-profit.</a:t>
            </a:r>
            <a:endParaRPr lang="en-US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0" y="229326"/>
            <a:ext cx="2135981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17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7274" y="669282"/>
            <a:ext cx="7543800" cy="7814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Bell MT" panose="02020503060305020303" pitchFamily="18" charset="0"/>
              </a:rPr>
              <a:t>    </a:t>
            </a:r>
            <a:r>
              <a:rPr lang="en-US" sz="4000" b="1" dirty="0" smtClean="0">
                <a:solidFill>
                  <a:schemeClr val="tx1"/>
                </a:solidFill>
                <a:latin typeface="Bell MT" panose="02020503060305020303" pitchFamily="18" charset="0"/>
              </a:rPr>
              <a:t>Why haven’t traditional</a:t>
            </a:r>
            <a:br>
              <a:rPr lang="en-US" sz="4000" b="1" dirty="0" smtClean="0">
                <a:solidFill>
                  <a:schemeClr val="tx1"/>
                </a:solidFill>
                <a:latin typeface="Bell MT" panose="02020503060305020303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Bell MT" panose="02020503060305020303" pitchFamily="18" charset="0"/>
              </a:rPr>
              <a:t> methods worked? </a:t>
            </a:r>
            <a:endParaRPr lang="en-US" sz="4000" b="1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370" y="1832659"/>
            <a:ext cx="7637878" cy="402336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0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Traditional substance use disorder programs: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Poorly funded.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Little sense of urgency.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Relatively stable substance use trends.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Death rates low relative to substance use.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Prevention work not focused well enough on 	target populations with relevant programs.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0" y="229326"/>
            <a:ext cx="2135981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70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7274" y="669282"/>
            <a:ext cx="7543800" cy="7814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Bell MT" panose="02020503060305020303" pitchFamily="18" charset="0"/>
              </a:rPr>
              <a:t>    </a:t>
            </a:r>
            <a:r>
              <a:rPr lang="en-US" sz="4000" b="1" dirty="0" smtClean="0">
                <a:solidFill>
                  <a:schemeClr val="tx1"/>
                </a:solidFill>
                <a:latin typeface="Bell MT" panose="02020503060305020303" pitchFamily="18" charset="0"/>
              </a:rPr>
              <a:t>Why are the characteristics of</a:t>
            </a:r>
            <a:br>
              <a:rPr lang="en-US" sz="4000" b="1" dirty="0" smtClean="0">
                <a:solidFill>
                  <a:schemeClr val="tx1"/>
                </a:solidFill>
                <a:latin typeface="Bell MT" panose="02020503060305020303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Bell MT" panose="02020503060305020303" pitchFamily="18" charset="0"/>
              </a:rPr>
              <a:t> new methods? </a:t>
            </a:r>
            <a:endParaRPr lang="en-US" sz="4000" b="1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41" y="1832659"/>
            <a:ext cx="8118464" cy="341863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  <a:defRPr/>
            </a:pPr>
            <a:r>
              <a:rPr lang="en-US" sz="3000" dirty="0">
                <a:solidFill>
                  <a:srgbClr val="000000"/>
                </a:solidFill>
                <a:latin typeface="Bell MT" panose="02020503060305020303" pitchFamily="18" charset="0"/>
              </a:rPr>
              <a:t> </a:t>
            </a:r>
            <a:r>
              <a:rPr lang="en-US" sz="30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Better planning, coordination and sense of urgency.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More funding at every level.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More nimble.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More reliant on timely data.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Use of cutting-edge marketing techniques that  	target specific demographics.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0" y="229326"/>
            <a:ext cx="2135981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3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1" y="1761067"/>
            <a:ext cx="3835400" cy="4301066"/>
          </a:xfrm>
        </p:spPr>
        <p:txBody>
          <a:bodyPr/>
          <a:lstStyle/>
          <a:p>
            <a:pPr algn="ctr"/>
            <a:r>
              <a:rPr lang="en-US" dirty="0" smtClean="0"/>
              <a:t>		  </a:t>
            </a:r>
            <a:r>
              <a:rPr lang="en-US" dirty="0" smtClean="0">
                <a:latin typeface="Bell MT" panose="02020503060305020303" pitchFamily="18" charset="0"/>
              </a:rPr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16668"/>
            <a:ext cx="4013201" cy="402336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   </a:t>
            </a:r>
            <a:endParaRPr lang="en-US" sz="3200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59" y="229328"/>
            <a:ext cx="2050006" cy="9429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1" y="170211"/>
            <a:ext cx="3467101" cy="59080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2619" y="1963038"/>
            <a:ext cx="434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Bell MT"/>
                <a:cs typeface="Bell MT"/>
              </a:rPr>
              <a:t>SARA White Paper: 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Bell MT"/>
                <a:cs typeface="Bell MT"/>
              </a:rPr>
              <a:t>Opioids and Heroin Epidemic in Georgia</a:t>
            </a:r>
          </a:p>
          <a:p>
            <a:endParaRPr lang="en-US" sz="2800" dirty="0">
              <a:solidFill>
                <a:schemeClr val="tx1"/>
              </a:solidFill>
              <a:latin typeface="Bell MT"/>
              <a:cs typeface="Bell MT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Bell MT"/>
                <a:cs typeface="Bell MT"/>
              </a:rPr>
              <a:t>V 1 - January, 2017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Bell MT"/>
                <a:cs typeface="Bell MT"/>
              </a:rPr>
              <a:t>V 2 - December, 2017</a:t>
            </a:r>
          </a:p>
          <a:p>
            <a:endParaRPr lang="en-US" sz="2800" b="1" dirty="0">
              <a:latin typeface="Bell MT"/>
              <a:cs typeface="Bell MT"/>
            </a:endParaRPr>
          </a:p>
          <a:p>
            <a:r>
              <a:rPr lang="en-US" sz="2800" b="1" dirty="0" smtClean="0">
                <a:latin typeface="Bell MT"/>
                <a:cs typeface="Bell MT"/>
              </a:rPr>
              <a:t>Can download at: </a:t>
            </a:r>
            <a:r>
              <a:rPr lang="en-US" sz="2800" b="1" dirty="0" err="1" smtClean="0">
                <a:latin typeface="Bell MT"/>
                <a:cs typeface="Bell MT"/>
              </a:rPr>
              <a:t>www.sara-ga.org</a:t>
            </a:r>
            <a:endParaRPr lang="en-US" sz="2800" b="1" dirty="0">
              <a:solidFill>
                <a:schemeClr val="tx1"/>
              </a:solidFill>
              <a:latin typeface="Bell MT"/>
              <a:cs typeface="Bell MT"/>
            </a:endParaRPr>
          </a:p>
        </p:txBody>
      </p:sp>
    </p:spTree>
    <p:extLst>
      <p:ext uri="{BB962C8B-B14F-4D97-AF65-F5344CB8AC3E}">
        <p14:creationId xmlns:p14="http://schemas.microsoft.com/office/powerpoint/2010/main" val="422491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195" y="460114"/>
            <a:ext cx="8293429" cy="8907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          </a:t>
            </a:r>
            <a:r>
              <a:rPr lang="en-US" sz="36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Increasing Activity in Georgia:    			2016-17</a:t>
            </a:r>
            <a:endParaRPr lang="en-US" sz="3600" b="1" dirty="0">
              <a:solidFill>
                <a:srgbClr val="00000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915" y="1390876"/>
            <a:ext cx="8318134" cy="447821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en-US" sz="2600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2016: GA </a:t>
            </a:r>
            <a:r>
              <a:rPr lang="en-US" sz="2800" dirty="0">
                <a:solidFill>
                  <a:srgbClr val="000000"/>
                </a:solidFill>
                <a:latin typeface="Bell MT" panose="02020503060305020303" pitchFamily="18" charset="0"/>
              </a:rPr>
              <a:t>State Senate creates Opioid Study 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Committee.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2016 - 2017:  SARA publishes White Paper V1.0 and V2.0.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2016: SARA recommends legislation and statewide plan.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2016: Lt</a:t>
            </a:r>
            <a:r>
              <a:rPr lang="en-US" sz="2800" dirty="0">
                <a:solidFill>
                  <a:srgbClr val="000000"/>
                </a:solidFill>
                <a:latin typeface="Bell MT" panose="02020503060305020303" pitchFamily="18" charset="0"/>
              </a:rPr>
              <a:t>. Governor convenes Health Reform Task 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Force.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Bell MT" panose="02020503060305020303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2017: GA Legislature passes two SARA recommendations.</a:t>
            </a:r>
            <a:endParaRPr lang="en-US" sz="2800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2017: GA Department of Public Health begins planning.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2017: GA Attorney General convenes Statewide Task 	Force.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2" y="229330"/>
            <a:ext cx="2050006" cy="94297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22961" y="6459791"/>
            <a:ext cx="1854203" cy="365125"/>
          </a:xfrm>
          <a:prstGeom prst="rect">
            <a:avLst/>
          </a:prstGeom>
        </p:spPr>
        <p:txBody>
          <a:bodyPr lIns="85890" tIns="42945" rIns="85890" bIns="42945"/>
          <a:lstStyle/>
          <a:p>
            <a:fld id="{13688D11-4A96-684D-9A1C-025E2437EE66}" type="datetime1">
              <a:rPr lang="en-US" smtClean="0"/>
              <a:t>10/29/2018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425347" y="6459791"/>
            <a:ext cx="984019" cy="365125"/>
          </a:xfrm>
          <a:prstGeom prst="rect">
            <a:avLst/>
          </a:prstGeom>
        </p:spPr>
        <p:txBody>
          <a:bodyPr lIns="85890" tIns="42945" rIns="85890" bIns="42945"/>
          <a:lstStyle/>
          <a:p>
            <a:fld id="{ABAAA8BF-6CFA-4C0A-8A11-80C4DF6ACA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2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571" y="460114"/>
            <a:ext cx="8293429" cy="89075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</a:t>
            </a:r>
            <a:r>
              <a:rPr lang="en-US" sz="3600" b="1" dirty="0" smtClean="0">
                <a:solidFill>
                  <a:srgbClr val="000000"/>
                </a:solidFill>
                <a:latin typeface="Bell MT"/>
                <a:cs typeface="Bell MT"/>
              </a:rPr>
              <a:t>Additional Gains: 2018</a:t>
            </a:r>
            <a:endParaRPr lang="en-US" sz="3600" b="1" dirty="0">
              <a:solidFill>
                <a:srgbClr val="00000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915" y="1996916"/>
            <a:ext cx="8318134" cy="402336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2018: Georgia Legislature passes multiple bills.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2018: Georgia Department of Public Health releases 	statewide plan. Implementation begins. 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2018: Elected leaders fully engaged.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2" y="229330"/>
            <a:ext cx="2050006" cy="94297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22961" y="6459791"/>
            <a:ext cx="1854203" cy="365125"/>
          </a:xfrm>
          <a:prstGeom prst="rect">
            <a:avLst/>
          </a:prstGeom>
        </p:spPr>
        <p:txBody>
          <a:bodyPr lIns="85890" tIns="42945" rIns="85890" bIns="42945"/>
          <a:lstStyle/>
          <a:p>
            <a:fld id="{13688D11-4A96-684D-9A1C-025E2437EE66}" type="datetime1">
              <a:rPr lang="en-US" smtClean="0"/>
              <a:t>10/29/2018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425347" y="6459791"/>
            <a:ext cx="984019" cy="365125"/>
          </a:xfrm>
          <a:prstGeom prst="rect">
            <a:avLst/>
          </a:prstGeom>
        </p:spPr>
        <p:txBody>
          <a:bodyPr lIns="85890" tIns="42945" rIns="85890" bIns="42945"/>
          <a:lstStyle/>
          <a:p>
            <a:fld id="{ABAAA8BF-6CFA-4C0A-8A11-80C4DF6ACA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4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571" y="460114"/>
            <a:ext cx="8293429" cy="89075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Bell MT"/>
                <a:cs typeface="Bell MT"/>
              </a:rPr>
              <a:t>Additional Recent Gains</a:t>
            </a:r>
            <a:endParaRPr lang="en-US" sz="3600" b="1" dirty="0">
              <a:solidFill>
                <a:srgbClr val="00000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915" y="1996916"/>
            <a:ext cx="8318134" cy="4023360"/>
          </a:xfrm>
        </p:spPr>
        <p:txBody>
          <a:bodyPr>
            <a:normAutofit fontScale="92500"/>
          </a:bodyPr>
          <a:lstStyle/>
          <a:p>
            <a:pPr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New Federal funds - $6 billion </a:t>
            </a:r>
            <a:r>
              <a:rPr lang="mr-IN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–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across many agencies.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Bell MT" panose="02020503060305020303" pitchFamily="18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Many states are creating and implementing comprehensive plans. 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Overdose death rates starting to turn down in some states.  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Number of opioid prescriptions and doses starting to decline as prescriber guidelines, individual state efforts and lawsuits start to have an effect.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Bell MT" panose="02020503060305020303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Stigmas are beginning to dissipate as the epidemic reaches more households across all demographics.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2" y="229330"/>
            <a:ext cx="2050006" cy="94297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22961" y="6459791"/>
            <a:ext cx="1854203" cy="365125"/>
          </a:xfrm>
          <a:prstGeom prst="rect">
            <a:avLst/>
          </a:prstGeom>
        </p:spPr>
        <p:txBody>
          <a:bodyPr lIns="85890" tIns="42945" rIns="85890" bIns="42945"/>
          <a:lstStyle/>
          <a:p>
            <a:fld id="{13688D11-4A96-684D-9A1C-025E2437EE66}" type="datetime1">
              <a:rPr lang="en-US" smtClean="0"/>
              <a:t>10/29/2018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425347" y="6459791"/>
            <a:ext cx="984019" cy="365125"/>
          </a:xfrm>
          <a:prstGeom prst="rect">
            <a:avLst/>
          </a:prstGeom>
        </p:spPr>
        <p:txBody>
          <a:bodyPr lIns="85890" tIns="42945" rIns="85890" bIns="42945"/>
          <a:lstStyle/>
          <a:p>
            <a:fld id="{ABAAA8BF-6CFA-4C0A-8A11-80C4DF6ACA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749540" cy="2371930"/>
          </a:xfrm>
        </p:spPr>
        <p:txBody>
          <a:bodyPr/>
          <a:lstStyle/>
          <a:p>
            <a:pPr algn="ctr"/>
            <a:r>
              <a:rPr lang="en-US" dirty="0" smtClean="0"/>
              <a:t>		  </a:t>
            </a:r>
            <a:r>
              <a:rPr lang="en-US" dirty="0" smtClean="0">
                <a:latin typeface="Bell MT" panose="02020503060305020303" pitchFamily="18" charset="0"/>
              </a:rPr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10600" cy="44958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Good coordinated plans and implementation.</a:t>
            </a:r>
            <a:endParaRPr lang="en-US" sz="2800" u="sng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Better control of opioid sources. 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Education of parents and kids about opioid pills.</a:t>
            </a:r>
            <a:endParaRPr lang="en-US" sz="2800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Better and more treatment and recovery options. 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More creative approaches to teen education.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Implementing stronger “infrastructure” for prevention, 	treatment and recovery.</a:t>
            </a:r>
          </a:p>
          <a:p>
            <a:pPr marL="0" indent="0">
              <a:buNone/>
              <a:defRPr/>
            </a:pPr>
            <a:endParaRPr lang="en-US" sz="2800" dirty="0" smtClean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 marL="0" indent="0">
              <a:buNone/>
              <a:defRPr/>
            </a:pPr>
            <a:endParaRPr lang="en-US" sz="2800" u="sng" dirty="0" smtClean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59" y="229328"/>
            <a:ext cx="2050006" cy="942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62200" y="381000"/>
            <a:ext cx="655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Bell MT"/>
                <a:cs typeface="Bell MT"/>
              </a:rPr>
              <a:t>How Do We Win the Battle 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Bell MT"/>
                <a:cs typeface="Bell MT"/>
              </a:rPr>
              <a:t>Against Opioids and Heroin?</a:t>
            </a:r>
            <a:endParaRPr lang="en-US" sz="3200" b="1" dirty="0">
              <a:solidFill>
                <a:schemeClr val="tx1"/>
              </a:solidFill>
              <a:latin typeface="Bell MT"/>
              <a:cs typeface="Bell MT"/>
            </a:endParaRPr>
          </a:p>
        </p:txBody>
      </p:sp>
    </p:spTree>
    <p:extLst>
      <p:ext uri="{BB962C8B-B14F-4D97-AF65-F5344CB8AC3E}">
        <p14:creationId xmlns:p14="http://schemas.microsoft.com/office/powerpoint/2010/main" val="406369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7274" y="473920"/>
            <a:ext cx="7543800" cy="78147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ell MT" panose="02020503060305020303" pitchFamily="18" charset="0"/>
              </a:rPr>
              <a:t>   </a:t>
            </a:r>
            <a:r>
              <a:rPr lang="en-US" sz="4000" b="1" dirty="0" smtClean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Bell MT" panose="02020503060305020303" pitchFamily="18" charset="0"/>
              </a:rPr>
              <a:t>How can you help? </a:t>
            </a:r>
            <a:endParaRPr lang="en-US" sz="3600" b="1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400" y="1832659"/>
            <a:ext cx="7102981" cy="341863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§"/>
              <a:defRPr/>
            </a:pPr>
            <a:r>
              <a:rPr lang="en-US" sz="3000" dirty="0">
                <a:solidFill>
                  <a:srgbClr val="000000"/>
                </a:solidFill>
                <a:latin typeface="Bell MT" panose="02020503060305020303" pitchFamily="18" charset="0"/>
              </a:rPr>
              <a:t> </a:t>
            </a:r>
            <a:r>
              <a:rPr lang="en-US" sz="30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Get familiar with the DPH strategic plan. 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Volunteer to participate in implementing the plan.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Find ways to plug your organization’s efforts into      	the plan.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Follow the data on the DPH website.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Help educate parents about what they should do.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Help teachers get trained in how to teach students 	about substance use disorder.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0" y="229326"/>
            <a:ext cx="2135981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1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284" y="478118"/>
            <a:ext cx="7543800" cy="8857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   </a:t>
            </a:r>
            <a:r>
              <a:rPr lang="en-US" sz="44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The Georgia Prevention Project</a:t>
            </a:r>
            <a:endParaRPr lang="en-US" sz="4400" b="1" dirty="0">
              <a:solidFill>
                <a:srgbClr val="00000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Bell MT" panose="02020503060305020303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3200" dirty="0" smtClean="0">
                <a:latin typeface="Bell MT" panose="02020503060305020303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The </a:t>
            </a:r>
            <a:r>
              <a:rPr lang="en-US" sz="3200" dirty="0">
                <a:solidFill>
                  <a:srgbClr val="000000"/>
                </a:solidFill>
                <a:latin typeface="Bell MT" panose="02020503060305020303" pitchFamily="18" charset="0"/>
              </a:rPr>
              <a:t>Georgia Prevention Project is a statewide </a:t>
            </a:r>
            <a:r>
              <a:rPr lang="en-US" sz="3200" u="sng" dirty="0">
                <a:solidFill>
                  <a:srgbClr val="000000"/>
                </a:solidFill>
                <a:latin typeface="Bell MT" panose="02020503060305020303" pitchFamily="18" charset="0"/>
              </a:rPr>
              <a:t>prevention</a:t>
            </a:r>
            <a:r>
              <a:rPr lang="en-US" sz="3200" dirty="0">
                <a:solidFill>
                  <a:srgbClr val="000000"/>
                </a:solidFill>
                <a:latin typeface="Bell MT" panose="02020503060305020303" pitchFamily="18" charset="0"/>
              </a:rPr>
              <a:t> program aimed at </a:t>
            </a:r>
            <a:r>
              <a:rPr lang="en-US" sz="32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reducing </a:t>
            </a:r>
            <a:r>
              <a:rPr lang="en-US" sz="3200" dirty="0">
                <a:solidFill>
                  <a:srgbClr val="000000"/>
                </a:solidFill>
                <a:latin typeface="Bell MT" panose="02020503060305020303" pitchFamily="18" charset="0"/>
              </a:rPr>
              <a:t>the use of dangerous </a:t>
            </a:r>
            <a:r>
              <a:rPr lang="en-US" sz="32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substances </a:t>
            </a:r>
            <a:r>
              <a:rPr lang="en-US" sz="3200" dirty="0">
                <a:solidFill>
                  <a:srgbClr val="000000"/>
                </a:solidFill>
                <a:latin typeface="Bell MT" panose="02020503060305020303" pitchFamily="18" charset="0"/>
              </a:rPr>
              <a:t>among teens and young adults.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32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We </a:t>
            </a:r>
            <a:r>
              <a:rPr lang="en-US" sz="3200" dirty="0">
                <a:solidFill>
                  <a:srgbClr val="000000"/>
                </a:solidFill>
                <a:latin typeface="Bell MT" panose="02020503060305020303" pitchFamily="18" charset="0"/>
              </a:rPr>
              <a:t>accomplish our work through awareness campaigns, educational programming and strategic partnerships with national and community based organizations.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59" y="229326"/>
            <a:ext cx="2050006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7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749540" cy="2371930"/>
          </a:xfrm>
        </p:spPr>
        <p:txBody>
          <a:bodyPr/>
          <a:lstStyle/>
          <a:p>
            <a:pPr algn="ctr"/>
            <a:r>
              <a:rPr lang="en-US" dirty="0" smtClean="0"/>
              <a:t>		  </a:t>
            </a:r>
            <a:r>
              <a:rPr lang="en-US" dirty="0" smtClean="0">
                <a:latin typeface="Bell MT" panose="02020503060305020303" pitchFamily="18" charset="0"/>
              </a:rPr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40" y="1839653"/>
            <a:ext cx="8205788" cy="29703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endParaRPr lang="en-US" sz="1000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It’s going to take a long time to turn this around.</a:t>
            </a:r>
            <a:endParaRPr lang="en-US" sz="1000" dirty="0" smtClean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But we must take fast action to curb new addictions and 	stop the death rates.</a:t>
            </a:r>
            <a:endParaRPr lang="en-US" sz="1000" dirty="0" smtClean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Shutting off the pills isn’t going to solve everything.</a:t>
            </a:r>
            <a:endParaRPr lang="en-US" sz="1000" dirty="0" smtClean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We must take a long view about how to avoid future 	epidemics.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59" y="229328"/>
            <a:ext cx="2050006" cy="942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8635" y="690323"/>
            <a:ext cx="6553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Bell MT"/>
                <a:cs typeface="Bell MT"/>
              </a:rPr>
              <a:t>Final Thoughts</a:t>
            </a:r>
            <a:endParaRPr lang="en-US" sz="3200" b="1" dirty="0">
              <a:solidFill>
                <a:schemeClr val="tx1"/>
              </a:solidFill>
              <a:latin typeface="Bell MT"/>
              <a:cs typeface="Bell MT"/>
            </a:endParaRPr>
          </a:p>
        </p:txBody>
      </p:sp>
    </p:spTree>
    <p:extLst>
      <p:ext uri="{BB962C8B-B14F-4D97-AF65-F5344CB8AC3E}">
        <p14:creationId xmlns:p14="http://schemas.microsoft.com/office/powerpoint/2010/main" val="247043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749540" cy="2371930"/>
          </a:xfrm>
        </p:spPr>
        <p:txBody>
          <a:bodyPr/>
          <a:lstStyle/>
          <a:p>
            <a:pPr algn="ctr"/>
            <a:r>
              <a:rPr lang="en-US" dirty="0" smtClean="0"/>
              <a:t>		  </a:t>
            </a:r>
            <a:r>
              <a:rPr lang="en-US" dirty="0" smtClean="0">
                <a:latin typeface="Bell MT" panose="02020503060305020303" pitchFamily="18" charset="0"/>
              </a:rPr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18292"/>
            <a:ext cx="8610600" cy="349402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endParaRPr lang="en-US" sz="1000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latin typeface="Bell MT" panose="02020503060305020303" pitchFamily="18" charset="0"/>
              </a:rPr>
              <a:t>CDC </a:t>
            </a:r>
            <a:r>
              <a:rPr lang="en-US" sz="2400" dirty="0">
                <a:solidFill>
                  <a:schemeClr val="tx1"/>
                </a:solidFill>
                <a:latin typeface="Bell MT" panose="02020503060305020303" pitchFamily="18" charset="0"/>
              </a:rPr>
              <a:t>prescriber </a:t>
            </a:r>
            <a:r>
              <a:rPr lang="en-US" sz="2400" dirty="0" smtClean="0">
                <a:solidFill>
                  <a:schemeClr val="tx1"/>
                </a:solidFill>
                <a:latin typeface="Bell MT" panose="02020503060305020303" pitchFamily="18" charset="0"/>
              </a:rPr>
              <a:t>guidelines: </a:t>
            </a:r>
            <a:r>
              <a:rPr lang="en-US" sz="2400" dirty="0" smtClean="0">
                <a:solidFill>
                  <a:schemeClr val="tx1"/>
                </a:solidFill>
                <a:latin typeface="Bell MT" panose="02020503060305020303" pitchFamily="18" charset="0"/>
                <a:hlinkClick r:id="rId2"/>
              </a:rPr>
              <a:t>https</a:t>
            </a:r>
            <a:r>
              <a:rPr lang="en-US" sz="2400" dirty="0">
                <a:solidFill>
                  <a:schemeClr val="tx1"/>
                </a:solidFill>
                <a:latin typeface="Bell MT" panose="02020503060305020303" pitchFamily="18" charset="0"/>
                <a:hlinkClick r:id="rId2"/>
              </a:rPr>
              <a:t>://www.cdc.gov/drugoverdose/pdf/guidelines_factsheet-a.pdf</a:t>
            </a:r>
            <a:endParaRPr lang="en-US" sz="2400" dirty="0" smtClean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PDMP </a:t>
            </a:r>
            <a:r>
              <a:rPr lang="en-US" sz="2400" dirty="0">
                <a:solidFill>
                  <a:schemeClr val="tx1"/>
                </a:solidFill>
                <a:latin typeface="Bell MT" panose="02020503060305020303" pitchFamily="18" charset="0"/>
              </a:rPr>
              <a:t>monitoring: </a:t>
            </a:r>
            <a:r>
              <a:rPr lang="en-US" sz="2400" dirty="0">
                <a:solidFill>
                  <a:schemeClr val="tx1"/>
                </a:solidFill>
                <a:latin typeface="Bell MT" panose="02020503060305020303" pitchFamily="18" charset="0"/>
                <a:hlinkClick r:id="rId3"/>
              </a:rPr>
              <a:t>http://www.pdmpassist.org/pdf/</a:t>
            </a:r>
            <a:r>
              <a:rPr lang="en-US" sz="2400" dirty="0" smtClean="0">
                <a:solidFill>
                  <a:schemeClr val="tx1"/>
                </a:solidFill>
                <a:latin typeface="Bell MT" panose="02020503060305020303" pitchFamily="18" charset="0"/>
                <a:hlinkClick r:id="rId3"/>
              </a:rPr>
              <a:t>Prescription_Monitoring_Goals.pdf</a:t>
            </a:r>
            <a:endParaRPr lang="en-US" sz="2400" dirty="0" smtClean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NIDA </a:t>
            </a:r>
            <a:r>
              <a:rPr lang="en-US" sz="2400" dirty="0">
                <a:solidFill>
                  <a:schemeClr val="tx1"/>
                </a:solidFill>
                <a:latin typeface="Bell MT" panose="02020503060305020303" pitchFamily="18" charset="0"/>
              </a:rPr>
              <a:t>state information: </a:t>
            </a:r>
            <a:r>
              <a:rPr lang="en-US" sz="2400" dirty="0">
                <a:solidFill>
                  <a:schemeClr val="tx1"/>
                </a:solidFill>
                <a:latin typeface="Bell MT" panose="02020503060305020303" pitchFamily="18" charset="0"/>
                <a:hlinkClick r:id="rId4"/>
              </a:rPr>
              <a:t>https://www.drugabuse.gov/drugs-abuse/opioids/opioid-summaries-by-</a:t>
            </a:r>
            <a:r>
              <a:rPr lang="en-US" sz="2400" dirty="0" smtClean="0">
                <a:solidFill>
                  <a:schemeClr val="tx1"/>
                </a:solidFill>
                <a:latin typeface="Bell MT" panose="02020503060305020303" pitchFamily="18" charset="0"/>
                <a:hlinkClick r:id="rId4"/>
              </a:rPr>
              <a:t>state/</a:t>
            </a:r>
            <a:endParaRPr lang="en-US" sz="2400" dirty="0" smtClean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SAMSHA Overdose </a:t>
            </a:r>
            <a:r>
              <a:rPr lang="en-US" sz="2400" dirty="0">
                <a:solidFill>
                  <a:schemeClr val="tx1"/>
                </a:solidFill>
                <a:latin typeface="Bell MT" panose="02020503060305020303" pitchFamily="18" charset="0"/>
              </a:rPr>
              <a:t>Prevention Toolkit: </a:t>
            </a:r>
            <a:r>
              <a:rPr lang="en-US" sz="2400" dirty="0">
                <a:solidFill>
                  <a:schemeClr val="tx1"/>
                </a:solidFill>
                <a:latin typeface="Bell MT" panose="02020503060305020303" pitchFamily="18" charset="0"/>
                <a:hlinkClick r:id="rId5"/>
              </a:rPr>
              <a:t>https://store.samhsa.gov/product/Opioid-Overdose-Prevention-Toolkit/SMA18-</a:t>
            </a:r>
            <a:r>
              <a:rPr lang="en-US" sz="2400" dirty="0" smtClean="0">
                <a:solidFill>
                  <a:schemeClr val="tx1"/>
                </a:solidFill>
                <a:latin typeface="Bell MT" panose="02020503060305020303" pitchFamily="18" charset="0"/>
                <a:hlinkClick r:id="rId5"/>
              </a:rPr>
              <a:t>4742</a:t>
            </a:r>
            <a:endParaRPr lang="en-US" sz="2400" dirty="0" smtClean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Georgia Prevention Project: </a:t>
            </a:r>
            <a:r>
              <a:rPr lang="en-US" sz="2400" dirty="0" smtClean="0">
                <a:solidFill>
                  <a:schemeClr val="tx1"/>
                </a:solidFill>
                <a:latin typeface="Bell MT" panose="02020503060305020303" pitchFamily="18" charset="0"/>
                <a:hlinkClick r:id="rId6"/>
              </a:rPr>
              <a:t>www.georgiapreventionproject.org</a:t>
            </a:r>
            <a:endParaRPr lang="en-US" sz="2400" dirty="0" smtClean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             Jim Langford, Executive Director; email </a:t>
            </a:r>
            <a:r>
              <a:rPr lang="mr-IN" sz="2400" dirty="0" smtClean="0">
                <a:solidFill>
                  <a:schemeClr val="tx1"/>
                </a:solidFill>
                <a:latin typeface="Bell MT" panose="02020503060305020303" pitchFamily="18" charset="0"/>
              </a:rPr>
              <a:t>–</a:t>
            </a:r>
            <a:r>
              <a:rPr lang="en-US" sz="24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Bell MT" panose="02020503060305020303" pitchFamily="18" charset="0"/>
                <a:hlinkClick r:id="rId7"/>
              </a:rPr>
              <a:t>jlangford@georgiapreventionproject.org</a:t>
            </a:r>
            <a:endParaRPr lang="en-US" sz="2400" dirty="0" smtClean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 marL="749808" lvl="4" indent="0">
              <a:buNone/>
              <a:defRPr/>
            </a:pPr>
            <a:r>
              <a:rPr lang="en-US" sz="2400" dirty="0">
                <a:solidFill>
                  <a:schemeClr val="tx1"/>
                </a:solidFill>
                <a:latin typeface="Bell MT" panose="02020503060305020303" pitchFamily="18" charset="0"/>
              </a:rPr>
              <a:t>		t</a:t>
            </a:r>
            <a:r>
              <a:rPr lang="en-US" sz="2400" dirty="0" smtClean="0">
                <a:solidFill>
                  <a:schemeClr val="tx1"/>
                </a:solidFill>
                <a:latin typeface="Bell MT" panose="02020503060305020303" pitchFamily="18" charset="0"/>
              </a:rPr>
              <a:t>el. </a:t>
            </a:r>
            <a:r>
              <a:rPr lang="mr-IN" sz="2400" dirty="0" smtClean="0">
                <a:solidFill>
                  <a:schemeClr val="tx1"/>
                </a:solidFill>
                <a:latin typeface="Bell MT" panose="02020503060305020303" pitchFamily="18" charset="0"/>
              </a:rPr>
              <a:t>–</a:t>
            </a:r>
            <a:r>
              <a:rPr lang="en-US" sz="24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404-831-1959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59" y="229328"/>
            <a:ext cx="2050006" cy="942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4665" y="543801"/>
            <a:ext cx="6553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Bell MT"/>
                <a:cs typeface="Bell MT"/>
              </a:rPr>
              <a:t>Resources</a:t>
            </a:r>
            <a:endParaRPr lang="en-US" sz="3200" b="1" dirty="0">
              <a:solidFill>
                <a:schemeClr val="tx1"/>
              </a:solidFill>
              <a:latin typeface="Bell MT"/>
              <a:cs typeface="Bell MT"/>
            </a:endParaRPr>
          </a:p>
        </p:txBody>
      </p:sp>
    </p:spTree>
    <p:extLst>
      <p:ext uri="{BB962C8B-B14F-4D97-AF65-F5344CB8AC3E}">
        <p14:creationId xmlns:p14="http://schemas.microsoft.com/office/powerpoint/2010/main" val="21973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901" y="373530"/>
            <a:ext cx="7543800" cy="9305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           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          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     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sz="44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Original Program </a:t>
            </a:r>
            <a:r>
              <a:rPr lang="mr-IN" sz="44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–</a:t>
            </a:r>
            <a:r>
              <a:rPr lang="en-US" sz="44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 2009-2014 </a:t>
            </a:r>
            <a:r>
              <a:rPr lang="en-US" b="1" dirty="0" smtClean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  <a:defRPr/>
            </a:pPr>
            <a:endParaRPr lang="en-US" sz="4400" dirty="0" smtClean="0">
              <a:solidFill>
                <a:srgbClr val="FF0000"/>
              </a:solidFill>
              <a:latin typeface="Bell MT" panose="02020503060305020303" pitchFamily="18" charset="0"/>
            </a:endParaRPr>
          </a:p>
          <a:p>
            <a:pPr marL="0" indent="0" algn="ctr">
              <a:buNone/>
              <a:defRPr/>
            </a:pPr>
            <a:endParaRPr lang="en-US" sz="4400" dirty="0">
              <a:solidFill>
                <a:srgbClr val="FF0000"/>
              </a:solidFill>
              <a:latin typeface="Bell MT" panose="02020503060305020303" pitchFamily="18" charset="0"/>
            </a:endParaRPr>
          </a:p>
          <a:p>
            <a:pPr marL="0" indent="0" algn="ctr">
              <a:buNone/>
              <a:defRPr/>
            </a:pPr>
            <a:endParaRPr lang="en-US" sz="4400" dirty="0" smtClean="0">
              <a:solidFill>
                <a:srgbClr val="FF0000"/>
              </a:solidFill>
              <a:latin typeface="Bell MT" panose="02020503060305020303" pitchFamily="18" charset="0"/>
            </a:endParaRPr>
          </a:p>
          <a:p>
            <a:pPr marL="0" indent="0" algn="ctr">
              <a:buNone/>
              <a:defRPr/>
            </a:pPr>
            <a:endParaRPr lang="en-US" sz="4400" dirty="0" smtClean="0">
              <a:solidFill>
                <a:srgbClr val="FF0000"/>
              </a:solidFill>
              <a:latin typeface="Bell MT" panose="02020503060305020303" pitchFamily="18" charset="0"/>
            </a:endParaRPr>
          </a:p>
          <a:p>
            <a:pPr marL="0" indent="0" algn="ctr">
              <a:buNone/>
              <a:defRPr/>
            </a:pPr>
            <a:endParaRPr lang="en-US" sz="4400" dirty="0">
              <a:solidFill>
                <a:srgbClr val="FF0000"/>
              </a:solidFill>
              <a:latin typeface="Bell MT" panose="02020503060305020303" pitchFamily="18" charset="0"/>
            </a:endParaRPr>
          </a:p>
          <a:p>
            <a:pPr marL="0" indent="0" algn="ctr">
              <a:buNone/>
              <a:defRPr/>
            </a:pPr>
            <a:r>
              <a:rPr lang="en-US" sz="4400" b="1" dirty="0" smtClean="0">
                <a:solidFill>
                  <a:schemeClr val="tx1"/>
                </a:solidFill>
                <a:latin typeface="Bell MT" panose="02020503060305020303" pitchFamily="18" charset="0"/>
              </a:rPr>
              <a:t>Georgia </a:t>
            </a:r>
            <a:r>
              <a:rPr lang="en-US" sz="4400" b="1" dirty="0">
                <a:solidFill>
                  <a:schemeClr val="tx1"/>
                </a:solidFill>
                <a:latin typeface="Bell MT" panose="02020503060305020303" pitchFamily="18" charset="0"/>
              </a:rPr>
              <a:t>Meth Project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374" y="2434108"/>
            <a:ext cx="1935956" cy="23053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419" y="2434109"/>
            <a:ext cx="2303253" cy="23053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0" y="229326"/>
            <a:ext cx="2135981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2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33294"/>
            <a:ext cx="7543800" cy="82594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ell MT" panose="02020503060305020303" pitchFamily="18" charset="0"/>
              </a:rPr>
              <a:t>        </a:t>
            </a:r>
            <a:r>
              <a:rPr lang="en-US" sz="40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Georgia Meth Project</a:t>
            </a:r>
            <a:endParaRPr lang="en-US" sz="4000" b="1" dirty="0">
              <a:solidFill>
                <a:srgbClr val="00000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814" y="1711263"/>
            <a:ext cx="6998746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endParaRPr lang="en-US" sz="1400" dirty="0" smtClean="0">
              <a:latin typeface="Bell MT" panose="020205030603050203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Bell MT" panose="02020503060305020303" pitchFamily="18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Mass media campaign </a:t>
            </a:r>
            <a:r>
              <a:rPr lang="mr-IN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–</a:t>
            </a:r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heavy saturation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26,000 radio spots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23,000 television spots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588 billboards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33 million Georgia views of on-line ads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Bell MT" panose="02020503060305020303" pitchFamily="18" charset="0"/>
              </a:rPr>
              <a:t>  80,000 </a:t>
            </a:r>
            <a:r>
              <a:rPr lang="en-US" sz="2800" dirty="0">
                <a:solidFill>
                  <a:schemeClr val="tx1"/>
                </a:solidFill>
                <a:latin typeface="Bell MT" panose="02020503060305020303" pitchFamily="18" charset="0"/>
              </a:rPr>
              <a:t>students reached in classrooms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0" y="229326"/>
            <a:ext cx="2135981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16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5" y="552140"/>
            <a:ext cx="7543800" cy="78032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ell MT" panose="02020503060305020303" pitchFamily="18" charset="0"/>
              </a:rPr>
              <a:t>               </a:t>
            </a:r>
            <a:r>
              <a:rPr lang="en-US" sz="40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Georgia Meth Project</a:t>
            </a:r>
            <a:endParaRPr lang="en-US" sz="4000" b="1" dirty="0">
              <a:solidFill>
                <a:srgbClr val="00000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206" y="1632859"/>
            <a:ext cx="7689370" cy="321534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3000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114300" indent="0">
              <a:buNone/>
            </a:pPr>
            <a:r>
              <a:rPr lang="en-US" sz="26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Achieved significant and measurable results:  </a:t>
            </a:r>
          </a:p>
          <a:p>
            <a:pPr marL="571500" indent="-457200">
              <a:buFont typeface="Wingdings" charset="2"/>
              <a:buChar char="§"/>
            </a:pPr>
            <a:r>
              <a:rPr lang="en-US" sz="26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Changed meth risk perception by teens.</a:t>
            </a:r>
          </a:p>
          <a:p>
            <a:pPr marL="571500" indent="-457200">
              <a:buFont typeface="Wingdings" charset="2"/>
              <a:buChar char="§"/>
            </a:pPr>
            <a:r>
              <a:rPr lang="en-US" sz="26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Made meth use “uncool” and meth lifestyle “undesirable”.</a:t>
            </a:r>
          </a:p>
          <a:p>
            <a:pPr marL="571500" indent="-457200">
              <a:buFont typeface="Wingdings" charset="2"/>
              <a:buChar char="§"/>
            </a:pPr>
            <a:r>
              <a:rPr lang="en-US" sz="26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Changed risk perceptions for other substances.</a:t>
            </a:r>
          </a:p>
          <a:p>
            <a:pPr marL="114300" indent="0">
              <a:buNone/>
            </a:pPr>
            <a:endParaRPr lang="en-US" sz="2800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0" y="229328"/>
            <a:ext cx="2135981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07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5" y="552140"/>
            <a:ext cx="7543800" cy="78032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Bell MT" panose="02020503060305020303" pitchFamily="18" charset="0"/>
              </a:rPr>
              <a:t>               </a:t>
            </a:r>
            <a:r>
              <a:rPr lang="en-US" sz="40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Georgia Prevention Project</a:t>
            </a:r>
            <a:endParaRPr lang="en-US" sz="4000" b="1" dirty="0">
              <a:solidFill>
                <a:srgbClr val="00000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732" y="1942352"/>
            <a:ext cx="8187120" cy="3122706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30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Expanded mission since 2014:</a:t>
            </a:r>
          </a:p>
          <a:p>
            <a:pPr marL="571500" indent="-457200"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Opioids and heroin education.</a:t>
            </a:r>
          </a:p>
          <a:p>
            <a:pPr marL="571500" indent="-457200"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Substance use disorder training course for educators.</a:t>
            </a:r>
          </a:p>
          <a:p>
            <a:pPr marL="571500" indent="-457200"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Teen Advisory Council (TAC): peer-to-peer education.</a:t>
            </a:r>
          </a:p>
          <a:p>
            <a:pPr marL="571500" indent="-457200"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College Prevention Program (CPP).</a:t>
            </a:r>
          </a:p>
          <a:p>
            <a:pPr marL="571500" indent="-457200"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Substance Abuse Research Alliance (SARA).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0" y="229328"/>
            <a:ext cx="2135981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0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5" y="552140"/>
            <a:ext cx="7543800" cy="78032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Bell MT" panose="02020503060305020303" pitchFamily="18" charset="0"/>
              </a:rPr>
              <a:t>               </a:t>
            </a:r>
            <a:r>
              <a:rPr lang="en-US" sz="4000" b="1" dirty="0" smtClean="0">
                <a:solidFill>
                  <a:srgbClr val="000000"/>
                </a:solidFill>
                <a:latin typeface="Bell MT" panose="02020503060305020303" pitchFamily="18" charset="0"/>
              </a:rPr>
              <a:t>Georgia Prevention Project</a:t>
            </a:r>
            <a:endParaRPr lang="en-US" sz="4000" b="1" dirty="0">
              <a:solidFill>
                <a:srgbClr val="00000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119" y="1942352"/>
            <a:ext cx="7235328" cy="3122706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Our Discussion Today:</a:t>
            </a:r>
          </a:p>
          <a:p>
            <a:pPr marL="571500" indent="-457200"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Why focus on opioids and heroin?</a:t>
            </a:r>
          </a:p>
          <a:p>
            <a:pPr marL="571500" indent="-457200"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How do we turn the tide of this epidemic? </a:t>
            </a:r>
          </a:p>
          <a:p>
            <a:pPr marL="571500" indent="-457200"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Why haven’t traditional approaches worked</a:t>
            </a:r>
            <a:r>
              <a:rPr lang="en-US" sz="2800" dirty="0">
                <a:solidFill>
                  <a:srgbClr val="000000"/>
                </a:solidFill>
                <a:latin typeface="Bell MT" panose="02020503060305020303" pitchFamily="18" charset="0"/>
              </a:rPr>
              <a:t>?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</a:t>
            </a:r>
          </a:p>
          <a:p>
            <a:pPr marL="571500" indent="-457200"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What are the characteristics of new methods? </a:t>
            </a:r>
          </a:p>
          <a:p>
            <a:pPr marL="571500" indent="-457200"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What should you be doing to help?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0" y="229328"/>
            <a:ext cx="2135981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70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783" y="1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Bell MT" panose="02020503060305020303" pitchFamily="18" charset="0"/>
              </a:rPr>
              <a:t>Why focus on </a:t>
            </a:r>
            <a:br>
              <a:rPr lang="en-US" sz="3600" b="1" dirty="0" smtClean="0">
                <a:solidFill>
                  <a:schemeClr val="tx1"/>
                </a:solidFill>
                <a:latin typeface="Bell MT" panose="02020503060305020303" pitchFamily="18" charset="0"/>
              </a:rPr>
            </a:br>
            <a:r>
              <a:rPr lang="en-US" sz="3600" b="1" dirty="0">
                <a:solidFill>
                  <a:schemeClr val="tx1"/>
                </a:solidFill>
                <a:latin typeface="Bell MT" panose="02020503060305020303" pitchFamily="18" charset="0"/>
              </a:rPr>
              <a:t>o</a:t>
            </a:r>
            <a:r>
              <a:rPr lang="en-US" sz="3600" b="1" dirty="0" smtClean="0">
                <a:solidFill>
                  <a:schemeClr val="tx1"/>
                </a:solidFill>
                <a:latin typeface="Bell MT" panose="02020503060305020303" pitchFamily="18" charset="0"/>
              </a:rPr>
              <a:t>pioids and </a:t>
            </a:r>
            <a:r>
              <a:rPr lang="en-US" sz="3600" b="1" dirty="0">
                <a:solidFill>
                  <a:schemeClr val="tx1"/>
                </a:solidFill>
                <a:latin typeface="Bell MT" panose="02020503060305020303" pitchFamily="18" charset="0"/>
              </a:rPr>
              <a:t>h</a:t>
            </a:r>
            <a:r>
              <a:rPr lang="en-US" sz="3600" b="1" dirty="0" smtClean="0">
                <a:solidFill>
                  <a:schemeClr val="tx1"/>
                </a:solidFill>
                <a:latin typeface="Bell MT" panose="02020503060305020303" pitchFamily="18" charset="0"/>
              </a:rPr>
              <a:t>eroin?</a:t>
            </a:r>
            <a:endParaRPr lang="en-US" sz="3600" b="1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905" y="1832659"/>
            <a:ext cx="8209898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30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A growing national epidemic over the past 10 years.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Bell MT" panose="02020503060305020303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Bell MT" panose="02020503060305020303" pitchFamily="18" charset="0"/>
              </a:rPr>
              <a:t>Opioid and heroin use in Georgia is on the rise </a:t>
            </a:r>
            <a:r>
              <a:rPr lang="mr-IN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–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following 	national trends: </a:t>
            </a:r>
            <a:endParaRPr lang="en-US" sz="2800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Bell MT" panose="02020503060305020303" pitchFamily="18" charset="0"/>
              </a:rPr>
              <a:t> 1,619 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Georgia overdose </a:t>
            </a:r>
            <a:r>
              <a:rPr lang="en-US" sz="2800" dirty="0">
                <a:solidFill>
                  <a:srgbClr val="000000"/>
                </a:solidFill>
                <a:latin typeface="Bell MT" panose="02020503060305020303" pitchFamily="18" charset="0"/>
              </a:rPr>
              <a:t>deaths in 2017 </a:t>
            </a:r>
          </a:p>
          <a:p>
            <a:pPr marL="201168" lvl="1" indent="0">
              <a:buNone/>
              <a:defRPr/>
            </a:pPr>
            <a:r>
              <a:rPr lang="en-US" sz="2600" dirty="0">
                <a:solidFill>
                  <a:srgbClr val="000000"/>
                </a:solidFill>
                <a:latin typeface="Bell MT" panose="02020503060305020303" pitchFamily="18" charset="0"/>
              </a:rPr>
              <a:t>	</a:t>
            </a:r>
            <a:r>
              <a:rPr lang="mr-IN" sz="2600" dirty="0">
                <a:solidFill>
                  <a:srgbClr val="000000"/>
                </a:solidFill>
                <a:latin typeface="Bell MT" panose="02020503060305020303" pitchFamily="18" charset="0"/>
              </a:rPr>
              <a:t>–</a:t>
            </a:r>
            <a:r>
              <a:rPr lang="en-US" sz="2600" dirty="0">
                <a:solidFill>
                  <a:srgbClr val="000000"/>
                </a:solidFill>
                <a:latin typeface="Bell MT" panose="02020503060305020303" pitchFamily="18" charset="0"/>
              </a:rPr>
              <a:t> a 29% increase since 2014</a:t>
            </a:r>
          </a:p>
          <a:p>
            <a:pPr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Bell MT" panose="02020503060305020303" pitchFamily="18" charset="0"/>
              </a:rPr>
              <a:t> 1,043 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Georgia overdose </a:t>
            </a:r>
            <a:r>
              <a:rPr lang="en-US" sz="2800" dirty="0">
                <a:solidFill>
                  <a:srgbClr val="000000"/>
                </a:solidFill>
                <a:latin typeface="Bell MT" panose="02020503060305020303" pitchFamily="18" charset="0"/>
              </a:rPr>
              <a:t>deaths from </a:t>
            </a: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opioids in 2017 </a:t>
            </a:r>
            <a:endParaRPr lang="en-US" sz="2800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201168" lvl="1" indent="0">
              <a:buNone/>
              <a:defRPr/>
            </a:pPr>
            <a:r>
              <a:rPr lang="en-US" sz="2600" dirty="0">
                <a:solidFill>
                  <a:srgbClr val="000000"/>
                </a:solidFill>
                <a:latin typeface="Bell MT" panose="02020503060305020303" pitchFamily="18" charset="0"/>
              </a:rPr>
              <a:t>	</a:t>
            </a:r>
            <a:r>
              <a:rPr lang="mr-IN" sz="2600" dirty="0">
                <a:solidFill>
                  <a:srgbClr val="000000"/>
                </a:solidFill>
                <a:latin typeface="Bell MT" panose="02020503060305020303" pitchFamily="18" charset="0"/>
              </a:rPr>
              <a:t>–</a:t>
            </a:r>
            <a:r>
              <a:rPr lang="en-US" sz="2600" dirty="0">
                <a:solidFill>
                  <a:srgbClr val="000000"/>
                </a:solidFill>
                <a:latin typeface="Bell MT" panose="02020503060305020303" pitchFamily="18" charset="0"/>
              </a:rPr>
              <a:t> a 41% increase since </a:t>
            </a:r>
            <a:r>
              <a:rPr lang="en-US" sz="26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2014</a:t>
            </a:r>
            <a:endParaRPr lang="en-US" sz="2800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  Heroin and synthetic opioids (fentanyl) overdoses on a 	dramatic rise.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0" y="229326"/>
            <a:ext cx="2135981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23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960" y="1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ell MT" panose="02020503060305020303" pitchFamily="18" charset="0"/>
              </a:rPr>
              <a:t>      Opioids and Heroin on the Rise</a:t>
            </a:r>
            <a:endParaRPr lang="en-US" sz="4000" b="1" dirty="0">
              <a:solidFill>
                <a:srgbClr val="000000"/>
              </a:solidFill>
              <a:latin typeface="Bell MT" panose="0202050306030502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0" y="229326"/>
            <a:ext cx="2135981" cy="942975"/>
          </a:xfrm>
          <a:prstGeom prst="rect">
            <a:avLst/>
          </a:prstGeom>
        </p:spPr>
      </p:pic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1889387D-885D-4F94-B2E2-652EEBE9B5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5746390"/>
              </p:ext>
            </p:extLst>
          </p:nvPr>
        </p:nvGraphicFramePr>
        <p:xfrm>
          <a:off x="124736" y="181420"/>
          <a:ext cx="8856257" cy="6183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260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15378</TotalTime>
  <Words>815</Words>
  <Application>Microsoft Office PowerPoint</Application>
  <PresentationFormat>Letter Paper (8.5x11 in)</PresentationFormat>
  <Paragraphs>143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Bell MT</vt:lpstr>
      <vt:lpstr>Calibri</vt:lpstr>
      <vt:lpstr>Calibri Light</vt:lpstr>
      <vt:lpstr>Mangal</vt:lpstr>
      <vt:lpstr>Wingdings</vt:lpstr>
      <vt:lpstr>Retrospect</vt:lpstr>
      <vt:lpstr>     Jim Langford – Georgia Prevention Project November 5, 2018</vt:lpstr>
      <vt:lpstr>        The Georgia Prevention Project</vt:lpstr>
      <vt:lpstr>                                                         Original Program – 2009-2014    </vt:lpstr>
      <vt:lpstr>        Georgia Meth Project</vt:lpstr>
      <vt:lpstr>               Georgia Meth Project</vt:lpstr>
      <vt:lpstr>               Georgia Prevention Project</vt:lpstr>
      <vt:lpstr>               Georgia Prevention Project</vt:lpstr>
      <vt:lpstr>Why focus on  opioids and heroin?</vt:lpstr>
      <vt:lpstr>      Opioids and Heroin on the Rise</vt:lpstr>
      <vt:lpstr>         Georgia Overdose Deaths on the Rise</vt:lpstr>
      <vt:lpstr>    How do we turn the tide? </vt:lpstr>
      <vt:lpstr>    Why haven’t traditional  methods worked? </vt:lpstr>
      <vt:lpstr>    Why are the characteristics of  new methods? </vt:lpstr>
      <vt:lpstr>      </vt:lpstr>
      <vt:lpstr>               Increasing Activity in Georgia:       2016-17</vt:lpstr>
      <vt:lpstr>               Additional Gains: 2018</vt:lpstr>
      <vt:lpstr>                Additional Recent Gains</vt:lpstr>
      <vt:lpstr>      </vt:lpstr>
      <vt:lpstr>    How can you help? </vt:lpstr>
      <vt:lpstr>      </vt:lpstr>
      <vt:lpstr>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Opioid Crisis</dc:title>
  <dc:creator>Latrina Patrick</dc:creator>
  <cp:lastModifiedBy>Charles Owens</cp:lastModifiedBy>
  <cp:revision>126</cp:revision>
  <cp:lastPrinted>2018-08-20T14:19:25Z</cp:lastPrinted>
  <dcterms:created xsi:type="dcterms:W3CDTF">2016-05-03T13:06:44Z</dcterms:created>
  <dcterms:modified xsi:type="dcterms:W3CDTF">2018-10-29T17:53:47Z</dcterms:modified>
</cp:coreProperties>
</file>