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2"/>
  </p:sldMasterIdLst>
  <p:notesMasterIdLst>
    <p:notesMasterId r:id="rId31"/>
  </p:notesMasterIdLst>
  <p:handoutMasterIdLst>
    <p:handoutMasterId r:id="rId32"/>
  </p:handoutMasterIdLst>
  <p:sldIdLst>
    <p:sldId id="261" r:id="rId3"/>
    <p:sldId id="313" r:id="rId4"/>
    <p:sldId id="312" r:id="rId5"/>
    <p:sldId id="314" r:id="rId6"/>
    <p:sldId id="315" r:id="rId7"/>
    <p:sldId id="316" r:id="rId8"/>
    <p:sldId id="324" r:id="rId9"/>
    <p:sldId id="301" r:id="rId10"/>
    <p:sldId id="302" r:id="rId11"/>
    <p:sldId id="317" r:id="rId12"/>
    <p:sldId id="278" r:id="rId13"/>
    <p:sldId id="293" r:id="rId14"/>
    <p:sldId id="295" r:id="rId15"/>
    <p:sldId id="300" r:id="rId16"/>
    <p:sldId id="296" r:id="rId17"/>
    <p:sldId id="298" r:id="rId18"/>
    <p:sldId id="311" r:id="rId19"/>
    <p:sldId id="285" r:id="rId20"/>
    <p:sldId id="305" r:id="rId21"/>
    <p:sldId id="283" r:id="rId22"/>
    <p:sldId id="280" r:id="rId23"/>
    <p:sldId id="282" r:id="rId24"/>
    <p:sldId id="318" r:id="rId25"/>
    <p:sldId id="319" r:id="rId26"/>
    <p:sldId id="322" r:id="rId27"/>
    <p:sldId id="320" r:id="rId28"/>
    <p:sldId id="323" r:id="rId29"/>
    <p:sldId id="321" r:id="rId3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9999"/>
    <a:srgbClr val="00CC99"/>
    <a:srgbClr val="304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1468" autoAdjust="0"/>
  </p:normalViewPr>
  <p:slideViewPr>
    <p:cSldViewPr>
      <p:cViewPr varScale="1">
        <p:scale>
          <a:sx n="84" d="100"/>
          <a:sy n="84" d="100"/>
        </p:scale>
        <p:origin x="16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ather.Combs\AppData\Local\Microsoft\Windows\Temporary%20Internet%20Files\Content.Outlook\20ZLGDNF\Health%20Care%20Georgia%20Foundation%20Grant%20Report%20April%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ather.Combs\AppData\Local\Microsoft\Windows\Temporary%20Internet%20Files\Content.Outlook\20ZLGDNF\Health%20Care%20Georgia%20Foundation%20Grant%20Report%20April%20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eather.Combs\AppData\Local\Microsoft\Windows\Temporary%20Internet%20Files\Content.Outlook\20ZLGDNF\Health%20Care%20Georgia%20Foundation%20Grant%20Report%20April%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eather.Combs\Desktop\Health%20Care%20Georgia%20Foundation%20Grant%20Report%20April%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74965519975912E-2"/>
          <c:y val="3.0363604709771196E-2"/>
          <c:w val="0.76911080040228663"/>
          <c:h val="0.8171200305679126"/>
        </c:manualLayout>
      </c:layout>
      <c:barChart>
        <c:barDir val="col"/>
        <c:grouping val="clustered"/>
        <c:varyColors val="0"/>
        <c:ser>
          <c:idx val="0"/>
          <c:order val="0"/>
          <c:tx>
            <c:strRef>
              <c:f>'Enrollment &amp; Utilization'!$C$4</c:f>
              <c:strCache>
                <c:ptCount val="1"/>
                <c:pt idx="0">
                  <c:v>Total number of Patients/Individual Users</c:v>
                </c:pt>
              </c:strCache>
            </c:strRef>
          </c:tx>
          <c:spPr>
            <a:solidFill>
              <a:srgbClr val="009999"/>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'Enrollment &amp; Utilization'!$A$5:$B$13</c:f>
              <c:strCache>
                <c:ptCount val="9"/>
                <c:pt idx="0">
                  <c:v>August</c:v>
                </c:pt>
                <c:pt idx="1">
                  <c:v>September</c:v>
                </c:pt>
                <c:pt idx="2">
                  <c:v>October</c:v>
                </c:pt>
                <c:pt idx="3">
                  <c:v>November</c:v>
                </c:pt>
                <c:pt idx="4">
                  <c:v>December</c:v>
                </c:pt>
                <c:pt idx="5">
                  <c:v>January</c:v>
                </c:pt>
                <c:pt idx="6">
                  <c:v>February</c:v>
                </c:pt>
                <c:pt idx="7">
                  <c:v>March</c:v>
                </c:pt>
                <c:pt idx="8">
                  <c:v>April</c:v>
                </c:pt>
              </c:strCache>
            </c:strRef>
          </c:cat>
          <c:val>
            <c:numRef>
              <c:f>'Enrollment &amp; Utilization'!$C$5:$C$13</c:f>
              <c:numCache>
                <c:formatCode>General</c:formatCode>
                <c:ptCount val="9"/>
                <c:pt idx="0">
                  <c:v>233</c:v>
                </c:pt>
                <c:pt idx="1">
                  <c:v>197</c:v>
                </c:pt>
                <c:pt idx="2">
                  <c:v>284</c:v>
                </c:pt>
                <c:pt idx="3">
                  <c:v>199</c:v>
                </c:pt>
                <c:pt idx="4">
                  <c:v>157</c:v>
                </c:pt>
                <c:pt idx="5">
                  <c:v>188</c:v>
                </c:pt>
                <c:pt idx="6">
                  <c:v>182</c:v>
                </c:pt>
                <c:pt idx="7">
                  <c:v>179</c:v>
                </c:pt>
                <c:pt idx="8">
                  <c:v>212</c:v>
                </c:pt>
              </c:numCache>
            </c:numRef>
          </c:val>
        </c:ser>
        <c:ser>
          <c:idx val="1"/>
          <c:order val="1"/>
          <c:tx>
            <c:strRef>
              <c:f>'Enrollment &amp; Utilization'!$D$4</c:f>
              <c:strCache>
                <c:ptCount val="1"/>
                <c:pt idx="0">
                  <c:v>Total Number of Encounters</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'Enrollment &amp; Utilization'!$A$5:$B$13</c:f>
              <c:strCache>
                <c:ptCount val="9"/>
                <c:pt idx="0">
                  <c:v>August</c:v>
                </c:pt>
                <c:pt idx="1">
                  <c:v>September</c:v>
                </c:pt>
                <c:pt idx="2">
                  <c:v>October</c:v>
                </c:pt>
                <c:pt idx="3">
                  <c:v>November</c:v>
                </c:pt>
                <c:pt idx="4">
                  <c:v>December</c:v>
                </c:pt>
                <c:pt idx="5">
                  <c:v>January</c:v>
                </c:pt>
                <c:pt idx="6">
                  <c:v>February</c:v>
                </c:pt>
                <c:pt idx="7">
                  <c:v>March</c:v>
                </c:pt>
                <c:pt idx="8">
                  <c:v>April</c:v>
                </c:pt>
              </c:strCache>
            </c:strRef>
          </c:cat>
          <c:val>
            <c:numRef>
              <c:f>'Enrollment &amp; Utilization'!$D$5:$D$13</c:f>
              <c:numCache>
                <c:formatCode>General</c:formatCode>
                <c:ptCount val="9"/>
                <c:pt idx="0">
                  <c:v>270</c:v>
                </c:pt>
                <c:pt idx="1">
                  <c:v>251</c:v>
                </c:pt>
                <c:pt idx="2">
                  <c:v>392</c:v>
                </c:pt>
                <c:pt idx="3">
                  <c:v>238</c:v>
                </c:pt>
                <c:pt idx="4">
                  <c:v>200</c:v>
                </c:pt>
                <c:pt idx="5">
                  <c:v>237</c:v>
                </c:pt>
                <c:pt idx="6">
                  <c:v>237</c:v>
                </c:pt>
                <c:pt idx="7">
                  <c:v>242</c:v>
                </c:pt>
                <c:pt idx="8">
                  <c:v>286</c:v>
                </c:pt>
              </c:numCache>
            </c:numRef>
          </c:val>
        </c:ser>
        <c:ser>
          <c:idx val="2"/>
          <c:order val="2"/>
          <c:tx>
            <c:strRef>
              <c:f>'Enrollment &amp; Utilization'!$E$4</c:f>
              <c:strCache>
                <c:ptCount val="1"/>
                <c:pt idx="0">
                  <c:v>Number of Adult users (&gt;18 years)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'Enrollment &amp; Utilization'!$A$5:$B$13</c:f>
              <c:strCache>
                <c:ptCount val="9"/>
                <c:pt idx="0">
                  <c:v>August</c:v>
                </c:pt>
                <c:pt idx="1">
                  <c:v>September</c:v>
                </c:pt>
                <c:pt idx="2">
                  <c:v>October</c:v>
                </c:pt>
                <c:pt idx="3">
                  <c:v>November</c:v>
                </c:pt>
                <c:pt idx="4">
                  <c:v>December</c:v>
                </c:pt>
                <c:pt idx="5">
                  <c:v>January</c:v>
                </c:pt>
                <c:pt idx="6">
                  <c:v>February</c:v>
                </c:pt>
                <c:pt idx="7">
                  <c:v>March</c:v>
                </c:pt>
                <c:pt idx="8">
                  <c:v>April</c:v>
                </c:pt>
              </c:strCache>
            </c:strRef>
          </c:cat>
          <c:val>
            <c:numRef>
              <c:f>'Enrollment &amp; Utilization'!$E$5:$E$13</c:f>
              <c:numCache>
                <c:formatCode>General</c:formatCode>
                <c:ptCount val="9"/>
                <c:pt idx="0">
                  <c:v>9</c:v>
                </c:pt>
                <c:pt idx="1">
                  <c:v>9</c:v>
                </c:pt>
                <c:pt idx="2">
                  <c:v>3</c:v>
                </c:pt>
                <c:pt idx="3">
                  <c:v>18</c:v>
                </c:pt>
                <c:pt idx="4">
                  <c:v>9</c:v>
                </c:pt>
                <c:pt idx="5">
                  <c:v>17</c:v>
                </c:pt>
                <c:pt idx="6">
                  <c:v>6</c:v>
                </c:pt>
                <c:pt idx="7">
                  <c:v>5</c:v>
                </c:pt>
                <c:pt idx="8">
                  <c:v>15</c:v>
                </c:pt>
              </c:numCache>
            </c:numRef>
          </c:val>
        </c:ser>
        <c:dLbls>
          <c:showLegendKey val="0"/>
          <c:showVal val="0"/>
          <c:showCatName val="0"/>
          <c:showSerName val="0"/>
          <c:showPercent val="0"/>
          <c:showBubbleSize val="0"/>
        </c:dLbls>
        <c:gapWidth val="150"/>
        <c:axId val="400430136"/>
        <c:axId val="400430528"/>
      </c:barChart>
      <c:catAx>
        <c:axId val="400430136"/>
        <c:scaling>
          <c:orientation val="minMax"/>
        </c:scaling>
        <c:delete val="0"/>
        <c:axPos val="b"/>
        <c:numFmt formatCode="General" sourceLinked="0"/>
        <c:majorTickMark val="out"/>
        <c:minorTickMark val="none"/>
        <c:tickLblPos val="nextTo"/>
        <c:crossAx val="400430528"/>
        <c:crosses val="autoZero"/>
        <c:auto val="1"/>
        <c:lblAlgn val="ctr"/>
        <c:lblOffset val="100"/>
        <c:noMultiLvlLbl val="0"/>
      </c:catAx>
      <c:valAx>
        <c:axId val="400430528"/>
        <c:scaling>
          <c:orientation val="minMax"/>
          <c:max val="400"/>
        </c:scaling>
        <c:delete val="0"/>
        <c:axPos val="l"/>
        <c:majorGridlines/>
        <c:numFmt formatCode="General" sourceLinked="1"/>
        <c:majorTickMark val="out"/>
        <c:minorTickMark val="none"/>
        <c:tickLblPos val="nextTo"/>
        <c:crossAx val="400430136"/>
        <c:crosses val="autoZero"/>
        <c:crossBetween val="between"/>
      </c:valAx>
    </c:plotArea>
    <c:legend>
      <c:legendPos val="r"/>
      <c:layout>
        <c:manualLayout>
          <c:xMode val="edge"/>
          <c:yMode val="edge"/>
          <c:x val="0.82078850540878889"/>
          <c:y val="0.29685411755040403"/>
          <c:w val="0.16900421909878091"/>
          <c:h val="0.33176291697521293"/>
        </c:manualLayout>
      </c:layout>
      <c:overlay val="0"/>
    </c:legend>
    <c:plotVisOnly val="1"/>
    <c:dispBlanksAs val="gap"/>
    <c:showDLblsOverMax val="0"/>
  </c:chart>
  <c:txPr>
    <a:bodyPr/>
    <a:lstStyle/>
    <a:p>
      <a:pPr>
        <a:defRPr>
          <a:solidFill>
            <a:srgbClr val="304E5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909674169516738E-2"/>
          <c:y val="1.7384142280722371E-2"/>
          <c:w val="0.77510547746952385"/>
          <c:h val="0.92718951344286671"/>
        </c:manualLayout>
      </c:layout>
      <c:barChart>
        <c:barDir val="col"/>
        <c:grouping val="clustered"/>
        <c:varyColors val="0"/>
        <c:ser>
          <c:idx val="0"/>
          <c:order val="0"/>
          <c:tx>
            <c:strRef>
              <c:f>Asthma!$C$4</c:f>
              <c:strCache>
                <c:ptCount val="1"/>
                <c:pt idx="0">
                  <c:v>Number of Pts w/ Asthma</c:v>
                </c:pt>
              </c:strCache>
            </c:strRef>
          </c:tx>
          <c:spPr>
            <a:solidFill>
              <a:srgbClr val="0099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Asthma!$A$5:$B$13</c:f>
              <c:strCache>
                <c:ptCount val="9"/>
                <c:pt idx="0">
                  <c:v>August</c:v>
                </c:pt>
                <c:pt idx="1">
                  <c:v>September</c:v>
                </c:pt>
                <c:pt idx="2">
                  <c:v>October</c:v>
                </c:pt>
                <c:pt idx="3">
                  <c:v>November</c:v>
                </c:pt>
                <c:pt idx="4">
                  <c:v>December</c:v>
                </c:pt>
                <c:pt idx="5">
                  <c:v>January</c:v>
                </c:pt>
                <c:pt idx="6">
                  <c:v>February</c:v>
                </c:pt>
                <c:pt idx="7">
                  <c:v>March</c:v>
                </c:pt>
                <c:pt idx="8">
                  <c:v>April</c:v>
                </c:pt>
              </c:strCache>
            </c:strRef>
          </c:cat>
          <c:val>
            <c:numRef>
              <c:f>Asthma!$C$5:$C$13</c:f>
              <c:numCache>
                <c:formatCode>General</c:formatCode>
                <c:ptCount val="9"/>
                <c:pt idx="0">
                  <c:v>75</c:v>
                </c:pt>
                <c:pt idx="1">
                  <c:v>34</c:v>
                </c:pt>
                <c:pt idx="2">
                  <c:v>79</c:v>
                </c:pt>
                <c:pt idx="3">
                  <c:v>40</c:v>
                </c:pt>
                <c:pt idx="4">
                  <c:v>40</c:v>
                </c:pt>
                <c:pt idx="5">
                  <c:v>71</c:v>
                </c:pt>
                <c:pt idx="6">
                  <c:v>48</c:v>
                </c:pt>
                <c:pt idx="7">
                  <c:v>54</c:v>
                </c:pt>
                <c:pt idx="8">
                  <c:v>68</c:v>
                </c:pt>
              </c:numCache>
            </c:numRef>
          </c:val>
        </c:ser>
        <c:ser>
          <c:idx val="1"/>
          <c:order val="1"/>
          <c:tx>
            <c:strRef>
              <c:f>Asthma!$D$4</c:f>
              <c:strCache>
                <c:ptCount val="1"/>
                <c:pt idx="0">
                  <c:v>Number of Pts. w/ Asthma Severity</c:v>
                </c:pt>
              </c:strCache>
            </c:strRef>
          </c:tx>
          <c:invertIfNegative val="0"/>
          <c:cat>
            <c:strRef>
              <c:f>Asthma!$A$5:$B$13</c:f>
              <c:strCache>
                <c:ptCount val="9"/>
                <c:pt idx="0">
                  <c:v>August</c:v>
                </c:pt>
                <c:pt idx="1">
                  <c:v>September</c:v>
                </c:pt>
                <c:pt idx="2">
                  <c:v>October</c:v>
                </c:pt>
                <c:pt idx="3">
                  <c:v>November</c:v>
                </c:pt>
                <c:pt idx="4">
                  <c:v>December</c:v>
                </c:pt>
                <c:pt idx="5">
                  <c:v>January</c:v>
                </c:pt>
                <c:pt idx="6">
                  <c:v>February</c:v>
                </c:pt>
                <c:pt idx="7">
                  <c:v>March</c:v>
                </c:pt>
                <c:pt idx="8">
                  <c:v>April</c:v>
                </c:pt>
              </c:strCache>
            </c:strRef>
          </c:cat>
          <c:val>
            <c:numRef>
              <c:f>Asthma!$D$5:$D$13</c:f>
            </c:numRef>
          </c:val>
        </c:ser>
        <c:ser>
          <c:idx val="4"/>
          <c:order val="2"/>
          <c:tx>
            <c:strRef>
              <c:f>Asthma!$H$4</c:f>
              <c:strCache>
                <c:ptCount val="1"/>
                <c:pt idx="0">
                  <c:v>Number of pts. w/ Influenza Vaccine</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Asthma!$A$5:$B$13</c:f>
              <c:strCache>
                <c:ptCount val="9"/>
                <c:pt idx="0">
                  <c:v>August</c:v>
                </c:pt>
                <c:pt idx="1">
                  <c:v>September</c:v>
                </c:pt>
                <c:pt idx="2">
                  <c:v>October</c:v>
                </c:pt>
                <c:pt idx="3">
                  <c:v>November</c:v>
                </c:pt>
                <c:pt idx="4">
                  <c:v>December</c:v>
                </c:pt>
                <c:pt idx="5">
                  <c:v>January</c:v>
                </c:pt>
                <c:pt idx="6">
                  <c:v>February</c:v>
                </c:pt>
                <c:pt idx="7">
                  <c:v>March</c:v>
                </c:pt>
                <c:pt idx="8">
                  <c:v>April</c:v>
                </c:pt>
              </c:strCache>
            </c:strRef>
          </c:cat>
          <c:val>
            <c:numRef>
              <c:f>Asthma!$H$5:$H$13</c:f>
              <c:numCache>
                <c:formatCode>General</c:formatCode>
                <c:ptCount val="9"/>
                <c:pt idx="0">
                  <c:v>51</c:v>
                </c:pt>
                <c:pt idx="1">
                  <c:v>29</c:v>
                </c:pt>
                <c:pt idx="2">
                  <c:v>75</c:v>
                </c:pt>
                <c:pt idx="3">
                  <c:v>39</c:v>
                </c:pt>
                <c:pt idx="4">
                  <c:v>37</c:v>
                </c:pt>
                <c:pt idx="5">
                  <c:v>69</c:v>
                </c:pt>
                <c:pt idx="6">
                  <c:v>45</c:v>
                </c:pt>
                <c:pt idx="7">
                  <c:v>49</c:v>
                </c:pt>
                <c:pt idx="8">
                  <c:v>65</c:v>
                </c:pt>
              </c:numCache>
            </c:numRef>
          </c:val>
        </c:ser>
        <c:ser>
          <c:idx val="5"/>
          <c:order val="3"/>
          <c:tx>
            <c:strRef>
              <c:f>Asthma!$I$4</c:f>
              <c:strCache>
                <c:ptCount val="1"/>
                <c:pt idx="0">
                  <c:v>Number of pts. w/ ER Visits in past 30 days</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Asthma!$A$5:$B$13</c:f>
              <c:strCache>
                <c:ptCount val="9"/>
                <c:pt idx="0">
                  <c:v>August</c:v>
                </c:pt>
                <c:pt idx="1">
                  <c:v>September</c:v>
                </c:pt>
                <c:pt idx="2">
                  <c:v>October</c:v>
                </c:pt>
                <c:pt idx="3">
                  <c:v>November</c:v>
                </c:pt>
                <c:pt idx="4">
                  <c:v>December</c:v>
                </c:pt>
                <c:pt idx="5">
                  <c:v>January</c:v>
                </c:pt>
                <c:pt idx="6">
                  <c:v>February</c:v>
                </c:pt>
                <c:pt idx="7">
                  <c:v>March</c:v>
                </c:pt>
                <c:pt idx="8">
                  <c:v>April</c:v>
                </c:pt>
              </c:strCache>
            </c:strRef>
          </c:cat>
          <c:val>
            <c:numRef>
              <c:f>Asthma!$I$5:$I$13</c:f>
              <c:numCache>
                <c:formatCode>General</c:formatCode>
                <c:ptCount val="9"/>
                <c:pt idx="0">
                  <c:v>2</c:v>
                </c:pt>
                <c:pt idx="1">
                  <c:v>0</c:v>
                </c:pt>
                <c:pt idx="2">
                  <c:v>1</c:v>
                </c:pt>
                <c:pt idx="3">
                  <c:v>0</c:v>
                </c:pt>
                <c:pt idx="4">
                  <c:v>2</c:v>
                </c:pt>
                <c:pt idx="5">
                  <c:v>0</c:v>
                </c:pt>
                <c:pt idx="6">
                  <c:v>0</c:v>
                </c:pt>
                <c:pt idx="7">
                  <c:v>0</c:v>
                </c:pt>
                <c:pt idx="8">
                  <c:v>0</c:v>
                </c:pt>
              </c:numCache>
            </c:numRef>
          </c:val>
        </c:ser>
        <c:dLbls>
          <c:showLegendKey val="0"/>
          <c:showVal val="0"/>
          <c:showCatName val="0"/>
          <c:showSerName val="0"/>
          <c:showPercent val="0"/>
          <c:showBubbleSize val="0"/>
        </c:dLbls>
        <c:gapWidth val="150"/>
        <c:axId val="283303224"/>
        <c:axId val="283303616"/>
      </c:barChart>
      <c:catAx>
        <c:axId val="283303224"/>
        <c:scaling>
          <c:orientation val="minMax"/>
        </c:scaling>
        <c:delete val="0"/>
        <c:axPos val="b"/>
        <c:numFmt formatCode="General" sourceLinked="0"/>
        <c:majorTickMark val="out"/>
        <c:minorTickMark val="none"/>
        <c:tickLblPos val="nextTo"/>
        <c:txPr>
          <a:bodyPr/>
          <a:lstStyle/>
          <a:p>
            <a:pPr>
              <a:defRPr sz="1200"/>
            </a:pPr>
            <a:endParaRPr lang="en-US"/>
          </a:p>
        </c:txPr>
        <c:crossAx val="283303616"/>
        <c:crosses val="autoZero"/>
        <c:auto val="1"/>
        <c:lblAlgn val="ctr"/>
        <c:lblOffset val="100"/>
        <c:noMultiLvlLbl val="0"/>
      </c:catAx>
      <c:valAx>
        <c:axId val="283303616"/>
        <c:scaling>
          <c:orientation val="minMax"/>
        </c:scaling>
        <c:delete val="0"/>
        <c:axPos val="l"/>
        <c:majorGridlines/>
        <c:numFmt formatCode="General" sourceLinked="1"/>
        <c:majorTickMark val="out"/>
        <c:minorTickMark val="none"/>
        <c:tickLblPos val="nextTo"/>
        <c:crossAx val="283303224"/>
        <c:crosses val="autoZero"/>
        <c:crossBetween val="between"/>
      </c:valAx>
    </c:plotArea>
    <c:legend>
      <c:legendPos val="r"/>
      <c:layout>
        <c:manualLayout>
          <c:xMode val="edge"/>
          <c:yMode val="edge"/>
          <c:x val="0.82203240365982377"/>
          <c:y val="0.1466308222666195"/>
          <c:w val="0.16919076704197022"/>
          <c:h val="0.56960845379402303"/>
        </c:manualLayout>
      </c:layout>
      <c:overlay val="0"/>
      <c:txPr>
        <a:bodyPr/>
        <a:lstStyle/>
        <a:p>
          <a:pPr>
            <a:defRPr sz="1400"/>
          </a:pPr>
          <a:endParaRPr lang="en-US"/>
        </a:p>
      </c:txPr>
    </c:legend>
    <c:plotVisOnly val="1"/>
    <c:dispBlanksAs val="gap"/>
    <c:showDLblsOverMax val="0"/>
  </c:chart>
  <c:txPr>
    <a:bodyPr/>
    <a:lstStyle/>
    <a:p>
      <a:pPr>
        <a:defRPr>
          <a:solidFill>
            <a:srgbClr val="304E5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83570190169843E-2"/>
          <c:y val="5.4430923407301657E-2"/>
          <c:w val="0.74552739257817702"/>
          <c:h val="0.70233012540099149"/>
        </c:manualLayout>
      </c:layout>
      <c:barChart>
        <c:barDir val="col"/>
        <c:grouping val="clustered"/>
        <c:varyColors val="0"/>
        <c:ser>
          <c:idx val="0"/>
          <c:order val="0"/>
          <c:tx>
            <c:strRef>
              <c:f>Asthma!$G$4</c:f>
              <c:strCache>
                <c:ptCount val="1"/>
                <c:pt idx="0">
                  <c:v>Percentage of patients on Asthma Pharm Therapy</c:v>
                </c:pt>
              </c:strCache>
            </c:strRef>
          </c:tx>
          <c:spPr>
            <a:solidFill>
              <a:srgbClr val="009999"/>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Asthma!$A$5:$A$13</c:f>
              <c:strCache>
                <c:ptCount val="9"/>
                <c:pt idx="0">
                  <c:v>August</c:v>
                </c:pt>
                <c:pt idx="1">
                  <c:v>September</c:v>
                </c:pt>
                <c:pt idx="2">
                  <c:v>October</c:v>
                </c:pt>
                <c:pt idx="3">
                  <c:v>November</c:v>
                </c:pt>
                <c:pt idx="4">
                  <c:v>December</c:v>
                </c:pt>
                <c:pt idx="5">
                  <c:v>January</c:v>
                </c:pt>
                <c:pt idx="6">
                  <c:v>February</c:v>
                </c:pt>
                <c:pt idx="7">
                  <c:v>March</c:v>
                </c:pt>
                <c:pt idx="8">
                  <c:v>April</c:v>
                </c:pt>
              </c:strCache>
            </c:strRef>
          </c:cat>
          <c:val>
            <c:numRef>
              <c:f>Asthma!$G$5:$G$13</c:f>
              <c:numCache>
                <c:formatCode>0%</c:formatCode>
                <c:ptCount val="9"/>
                <c:pt idx="0">
                  <c:v>0.96000000000000063</c:v>
                </c:pt>
                <c:pt idx="1">
                  <c:v>0.97000000000000064</c:v>
                </c:pt>
                <c:pt idx="2">
                  <c:v>0.99</c:v>
                </c:pt>
                <c:pt idx="3">
                  <c:v>1</c:v>
                </c:pt>
                <c:pt idx="4">
                  <c:v>1</c:v>
                </c:pt>
                <c:pt idx="5">
                  <c:v>0.99</c:v>
                </c:pt>
                <c:pt idx="6">
                  <c:v>1</c:v>
                </c:pt>
                <c:pt idx="7">
                  <c:v>1</c:v>
                </c:pt>
                <c:pt idx="8">
                  <c:v>1</c:v>
                </c:pt>
              </c:numCache>
            </c:numRef>
          </c:val>
        </c:ser>
        <c:dLbls>
          <c:showLegendKey val="0"/>
          <c:showVal val="0"/>
          <c:showCatName val="0"/>
          <c:showSerName val="0"/>
          <c:showPercent val="0"/>
          <c:showBubbleSize val="0"/>
        </c:dLbls>
        <c:gapWidth val="150"/>
        <c:axId val="283304400"/>
        <c:axId val="283304792"/>
      </c:barChart>
      <c:catAx>
        <c:axId val="283304400"/>
        <c:scaling>
          <c:orientation val="minMax"/>
        </c:scaling>
        <c:delete val="0"/>
        <c:axPos val="b"/>
        <c:numFmt formatCode="General" sourceLinked="0"/>
        <c:majorTickMark val="out"/>
        <c:minorTickMark val="none"/>
        <c:tickLblPos val="nextTo"/>
        <c:txPr>
          <a:bodyPr/>
          <a:lstStyle/>
          <a:p>
            <a:pPr>
              <a:defRPr sz="1100"/>
            </a:pPr>
            <a:endParaRPr lang="en-US"/>
          </a:p>
        </c:txPr>
        <c:crossAx val="283304792"/>
        <c:crosses val="autoZero"/>
        <c:auto val="1"/>
        <c:lblAlgn val="ctr"/>
        <c:lblOffset val="100"/>
        <c:noMultiLvlLbl val="0"/>
      </c:catAx>
      <c:valAx>
        <c:axId val="283304792"/>
        <c:scaling>
          <c:orientation val="minMax"/>
          <c:max val="1"/>
          <c:min val="0"/>
        </c:scaling>
        <c:delete val="0"/>
        <c:axPos val="l"/>
        <c:majorGridlines/>
        <c:numFmt formatCode="0%" sourceLinked="1"/>
        <c:majorTickMark val="out"/>
        <c:minorTickMark val="none"/>
        <c:tickLblPos val="nextTo"/>
        <c:crossAx val="283304400"/>
        <c:crosses val="autoZero"/>
        <c:crossBetween val="between"/>
        <c:majorUnit val="0.1"/>
      </c:valAx>
    </c:plotArea>
    <c:legend>
      <c:legendPos val="r"/>
      <c:layout>
        <c:manualLayout>
          <c:xMode val="edge"/>
          <c:yMode val="edge"/>
          <c:x val="0.85948401350060033"/>
          <c:y val="0.29813699423935697"/>
          <c:w val="0.12384930362631615"/>
          <c:h val="0.27169120905341376"/>
        </c:manualLayout>
      </c:layout>
      <c:overlay val="0"/>
      <c:txPr>
        <a:bodyPr/>
        <a:lstStyle/>
        <a:p>
          <a:pPr>
            <a:defRPr sz="1400"/>
          </a:pPr>
          <a:endParaRPr lang="en-US"/>
        </a:p>
      </c:txPr>
    </c:legend>
    <c:plotVisOnly val="1"/>
    <c:dispBlanksAs val="gap"/>
    <c:showDLblsOverMax val="0"/>
  </c:chart>
  <c:txPr>
    <a:bodyPr/>
    <a:lstStyle/>
    <a:p>
      <a:pPr>
        <a:defRPr>
          <a:solidFill>
            <a:srgbClr val="304E5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12053237146397E-2"/>
          <c:y val="2.840090723314349E-2"/>
          <c:w val="0.92633640133497919"/>
          <c:h val="0.6950715128000311"/>
        </c:manualLayout>
      </c:layout>
      <c:barChart>
        <c:barDir val="col"/>
        <c:grouping val="clustered"/>
        <c:varyColors val="0"/>
        <c:ser>
          <c:idx val="0"/>
          <c:order val="0"/>
          <c:tx>
            <c:strRef>
              <c:f>'Health Maintenance'!$A$5:$B$5</c:f>
              <c:strCache>
                <c:ptCount val="1"/>
                <c:pt idx="0">
                  <c:v>1st Quarter 2014-15 (Aug, Sept, Oct) Albany</c:v>
                </c:pt>
              </c:strCache>
            </c:strRef>
          </c:tx>
          <c:spPr>
            <a:solidFill>
              <a:srgbClr val="0099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Maintenance'!$D$4:$S$4</c:f>
              <c:strCache>
                <c:ptCount val="9"/>
                <c:pt idx="0">
                  <c:v>Number of students  enrolled in the health center</c:v>
                </c:pt>
                <c:pt idx="1">
                  <c:v>Number of   Health Checks </c:v>
                </c:pt>
                <c:pt idx="2">
                  <c:v>Number of patients fully immunized</c:v>
                </c:pt>
                <c:pt idx="3">
                  <c:v>Number with Menactra, 1 dose</c:v>
                </c:pt>
                <c:pt idx="4">
                  <c:v>Number with Menactra, 2 doses</c:v>
                </c:pt>
                <c:pt idx="5">
                  <c:v>Number with HPV, 1 dose</c:v>
                </c:pt>
                <c:pt idx="6">
                  <c:v>Number with HPV, 2 doses</c:v>
                </c:pt>
                <c:pt idx="7">
                  <c:v>Number with HPV, 3 doses</c:v>
                </c:pt>
                <c:pt idx="8">
                  <c:v>Number with T-DAP</c:v>
                </c:pt>
              </c:strCache>
            </c:strRef>
          </c:cat>
          <c:val>
            <c:numRef>
              <c:f>'Health Maintenance'!$D$5:$S$5</c:f>
              <c:numCache>
                <c:formatCode>General</c:formatCode>
                <c:ptCount val="9"/>
                <c:pt idx="0">
                  <c:v>409</c:v>
                </c:pt>
                <c:pt idx="1">
                  <c:v>255</c:v>
                </c:pt>
                <c:pt idx="2">
                  <c:v>64</c:v>
                </c:pt>
                <c:pt idx="3">
                  <c:v>79</c:v>
                </c:pt>
                <c:pt idx="4">
                  <c:v>9</c:v>
                </c:pt>
                <c:pt idx="5">
                  <c:v>76</c:v>
                </c:pt>
                <c:pt idx="6">
                  <c:v>51</c:v>
                </c:pt>
                <c:pt idx="7">
                  <c:v>20</c:v>
                </c:pt>
                <c:pt idx="8">
                  <c:v>79</c:v>
                </c:pt>
              </c:numCache>
            </c:numRef>
          </c:val>
        </c:ser>
        <c:ser>
          <c:idx val="1"/>
          <c:order val="1"/>
          <c:tx>
            <c:strRef>
              <c:f>'Health Maintenance'!$A$6:$B$6</c:f>
              <c:strCache>
                <c:ptCount val="1"/>
                <c:pt idx="0">
                  <c:v>2nd Quarter 2014-15 (Nov, Dec, Jan) Albany</c:v>
                </c:pt>
              </c:strCache>
            </c:strRef>
          </c:tx>
          <c:spPr>
            <a:solidFill>
              <a:srgbClr val="FF5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Maintenance'!$D$4:$S$4</c:f>
              <c:strCache>
                <c:ptCount val="9"/>
                <c:pt idx="0">
                  <c:v>Number of students  enrolled in the health center</c:v>
                </c:pt>
                <c:pt idx="1">
                  <c:v>Number of   Health Checks </c:v>
                </c:pt>
                <c:pt idx="2">
                  <c:v>Number of patients fully immunized</c:v>
                </c:pt>
                <c:pt idx="3">
                  <c:v>Number with Menactra, 1 dose</c:v>
                </c:pt>
                <c:pt idx="4">
                  <c:v>Number with Menactra, 2 doses</c:v>
                </c:pt>
                <c:pt idx="5">
                  <c:v>Number with HPV, 1 dose</c:v>
                </c:pt>
                <c:pt idx="6">
                  <c:v>Number with HPV, 2 doses</c:v>
                </c:pt>
                <c:pt idx="7">
                  <c:v>Number with HPV, 3 doses</c:v>
                </c:pt>
                <c:pt idx="8">
                  <c:v>Number with T-DAP</c:v>
                </c:pt>
              </c:strCache>
            </c:strRef>
          </c:cat>
          <c:val>
            <c:numRef>
              <c:f>'Health Maintenance'!$D$6:$S$6</c:f>
              <c:numCache>
                <c:formatCode>General</c:formatCode>
                <c:ptCount val="9"/>
                <c:pt idx="0">
                  <c:v>424</c:v>
                </c:pt>
                <c:pt idx="1">
                  <c:v>116</c:v>
                </c:pt>
                <c:pt idx="2">
                  <c:v>17</c:v>
                </c:pt>
                <c:pt idx="3">
                  <c:v>38</c:v>
                </c:pt>
                <c:pt idx="4">
                  <c:v>2</c:v>
                </c:pt>
                <c:pt idx="5">
                  <c:v>37</c:v>
                </c:pt>
                <c:pt idx="6">
                  <c:v>24</c:v>
                </c:pt>
                <c:pt idx="7">
                  <c:v>13</c:v>
                </c:pt>
                <c:pt idx="8">
                  <c:v>38</c:v>
                </c:pt>
              </c:numCache>
            </c:numRef>
          </c:val>
        </c:ser>
        <c:ser>
          <c:idx val="2"/>
          <c:order val="2"/>
          <c:tx>
            <c:strRef>
              <c:f>'Health Maintenance'!$A$7:$B$7</c:f>
              <c:strCache>
                <c:ptCount val="1"/>
                <c:pt idx="0">
                  <c:v>3rd Quarter 2014-15 (Feb, March, April) Albany</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Maintenance'!$D$4:$S$4</c:f>
              <c:strCache>
                <c:ptCount val="9"/>
                <c:pt idx="0">
                  <c:v>Number of students  enrolled in the health center</c:v>
                </c:pt>
                <c:pt idx="1">
                  <c:v>Number of   Health Checks </c:v>
                </c:pt>
                <c:pt idx="2">
                  <c:v>Number of patients fully immunized</c:v>
                </c:pt>
                <c:pt idx="3">
                  <c:v>Number with Menactra, 1 dose</c:v>
                </c:pt>
                <c:pt idx="4">
                  <c:v>Number with Menactra, 2 doses</c:v>
                </c:pt>
                <c:pt idx="5">
                  <c:v>Number with HPV, 1 dose</c:v>
                </c:pt>
                <c:pt idx="6">
                  <c:v>Number with HPV, 2 doses</c:v>
                </c:pt>
                <c:pt idx="7">
                  <c:v>Number with HPV, 3 doses</c:v>
                </c:pt>
                <c:pt idx="8">
                  <c:v>Number with T-DAP</c:v>
                </c:pt>
              </c:strCache>
            </c:strRef>
          </c:cat>
          <c:val>
            <c:numRef>
              <c:f>'Health Maintenance'!$D$7:$S$7</c:f>
              <c:numCache>
                <c:formatCode>General</c:formatCode>
                <c:ptCount val="9"/>
                <c:pt idx="0">
                  <c:v>445</c:v>
                </c:pt>
                <c:pt idx="1">
                  <c:v>150</c:v>
                </c:pt>
                <c:pt idx="2">
                  <c:v>32</c:v>
                </c:pt>
                <c:pt idx="3">
                  <c:v>49</c:v>
                </c:pt>
                <c:pt idx="4">
                  <c:v>2</c:v>
                </c:pt>
                <c:pt idx="5">
                  <c:v>49</c:v>
                </c:pt>
                <c:pt idx="6">
                  <c:v>39</c:v>
                </c:pt>
                <c:pt idx="7">
                  <c:v>25</c:v>
                </c:pt>
                <c:pt idx="8">
                  <c:v>49</c:v>
                </c:pt>
              </c:numCache>
            </c:numRef>
          </c:val>
        </c:ser>
        <c:dLbls>
          <c:showLegendKey val="0"/>
          <c:showVal val="0"/>
          <c:showCatName val="0"/>
          <c:showSerName val="0"/>
          <c:showPercent val="0"/>
          <c:showBubbleSize val="0"/>
        </c:dLbls>
        <c:gapWidth val="150"/>
        <c:axId val="375730368"/>
        <c:axId val="375730760"/>
      </c:barChart>
      <c:catAx>
        <c:axId val="375730368"/>
        <c:scaling>
          <c:orientation val="minMax"/>
        </c:scaling>
        <c:delete val="0"/>
        <c:axPos val="b"/>
        <c:numFmt formatCode="General" sourceLinked="0"/>
        <c:majorTickMark val="out"/>
        <c:minorTickMark val="none"/>
        <c:tickLblPos val="nextTo"/>
        <c:txPr>
          <a:bodyPr/>
          <a:lstStyle/>
          <a:p>
            <a:pPr>
              <a:defRPr sz="900"/>
            </a:pPr>
            <a:endParaRPr lang="en-US"/>
          </a:p>
        </c:txPr>
        <c:crossAx val="375730760"/>
        <c:crosses val="autoZero"/>
        <c:auto val="1"/>
        <c:lblAlgn val="ctr"/>
        <c:lblOffset val="100"/>
        <c:noMultiLvlLbl val="0"/>
      </c:catAx>
      <c:valAx>
        <c:axId val="375730760"/>
        <c:scaling>
          <c:orientation val="minMax"/>
        </c:scaling>
        <c:delete val="0"/>
        <c:axPos val="l"/>
        <c:majorGridlines/>
        <c:numFmt formatCode="General" sourceLinked="1"/>
        <c:majorTickMark val="out"/>
        <c:minorTickMark val="none"/>
        <c:tickLblPos val="nextTo"/>
        <c:crossAx val="375730368"/>
        <c:crosses val="autoZero"/>
        <c:crossBetween val="between"/>
      </c:valAx>
    </c:plotArea>
    <c:legend>
      <c:legendPos val="r"/>
      <c:layout>
        <c:manualLayout>
          <c:xMode val="edge"/>
          <c:yMode val="edge"/>
          <c:x val="0.19093321112776199"/>
          <c:y val="0.82683042337099222"/>
          <c:w val="0.70766772336827677"/>
          <c:h val="0.16476092662330247"/>
        </c:manualLayout>
      </c:layout>
      <c:overlay val="0"/>
      <c:txPr>
        <a:bodyPr/>
        <a:lstStyle/>
        <a:p>
          <a:pPr>
            <a:defRPr sz="12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F0AE0A1-1A5C-4177-A034-282B8740F693}" type="datetimeFigureOut">
              <a:rPr lang="en-US" smtClean="0"/>
              <a:pPr/>
              <a:t>9/6/2017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3330970-A327-45C2-B5F0-51CE81C41D4F}" type="slidenum">
              <a:rPr lang="en-US" smtClean="0"/>
              <a:pPr/>
              <a:t>‹#›</a:t>
            </a:fld>
            <a:endParaRPr lang="en-US"/>
          </a:p>
        </p:txBody>
      </p:sp>
    </p:spTree>
    <p:extLst>
      <p:ext uri="{BB962C8B-B14F-4D97-AF65-F5344CB8AC3E}">
        <p14:creationId xmlns:p14="http://schemas.microsoft.com/office/powerpoint/2010/main" val="457919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765E0A3-23E0-4E4F-A4B7-EF185FB911C4}" type="datetimeFigureOut">
              <a:rPr lang="en-US" smtClean="0"/>
              <a:pPr/>
              <a:t>9/6/2017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E13744-FB70-4E4E-8998-E6AD9E8EB06F}" type="slidenum">
              <a:rPr lang="en-US" smtClean="0"/>
              <a:pPr/>
              <a:t>‹#›</a:t>
            </a:fld>
            <a:endParaRPr lang="en-US"/>
          </a:p>
        </p:txBody>
      </p:sp>
    </p:spTree>
    <p:extLst>
      <p:ext uri="{BB962C8B-B14F-4D97-AF65-F5344CB8AC3E}">
        <p14:creationId xmlns:p14="http://schemas.microsoft.com/office/powerpoint/2010/main" val="43386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4E502EE4-03BA-48C1-8948-B7BE05D04D77}" type="slidenum">
              <a:rPr lang="en-US" smtClean="0"/>
              <a:pPr/>
              <a:t>1</a:t>
            </a:fld>
            <a:endParaRPr lang="en-US" smtClean="0"/>
          </a:p>
        </p:txBody>
      </p:sp>
    </p:spTree>
    <p:extLst>
      <p:ext uri="{BB962C8B-B14F-4D97-AF65-F5344CB8AC3E}">
        <p14:creationId xmlns:p14="http://schemas.microsoft.com/office/powerpoint/2010/main" val="78859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who work in SBHCs are new to the field so first it’s important that they know the background and rationale behind SBHCs. Going over the Core Competencies on the SBHA website is an efficient and effective way to help people who are new to SBHCs understand “what is a SBHC”. It also reminds those of us who have been at it awhile, what’s best practice. The staff can take inventory of what we are doing well, where is there room for improvement, and consider how can we work to be comprehensive in our care</a:t>
            </a:r>
            <a:endParaRPr lang="en-US" dirty="0"/>
          </a:p>
        </p:txBody>
      </p:sp>
      <p:sp>
        <p:nvSpPr>
          <p:cNvPr id="4" name="Slide Number Placeholder 3"/>
          <p:cNvSpPr>
            <a:spLocks noGrp="1"/>
          </p:cNvSpPr>
          <p:nvPr>
            <p:ph type="sldNum" sz="quarter" idx="10"/>
          </p:nvPr>
        </p:nvSpPr>
        <p:spPr/>
        <p:txBody>
          <a:bodyPr/>
          <a:lstStyle/>
          <a:p>
            <a:fld id="{8770F2AE-E4F6-4FCB-8543-112EBB2EB0F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2591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we had taken time to get to know one</a:t>
            </a:r>
            <a:r>
              <a:rPr lang="en-US" baseline="0" dirty="0" smtClean="0"/>
              <a:t> another, we took time to define what would a successful SBHC look like. These are some of the items we came up with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thought about what conditions does it take to get there and how can we operationalize this into our care? </a:t>
            </a:r>
            <a:endParaRPr lang="en-US" dirty="0"/>
          </a:p>
        </p:txBody>
      </p:sp>
      <p:sp>
        <p:nvSpPr>
          <p:cNvPr id="4" name="Slide Number Placeholder 3"/>
          <p:cNvSpPr>
            <a:spLocks noGrp="1"/>
          </p:cNvSpPr>
          <p:nvPr>
            <p:ph type="sldNum" sz="quarter" idx="10"/>
          </p:nvPr>
        </p:nvSpPr>
        <p:spPr/>
        <p:txBody>
          <a:bodyPr/>
          <a:lstStyle/>
          <a:p>
            <a:fld id="{8770F2AE-E4F6-4FCB-8543-112EBB2EB0F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1650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70F2AE-E4F6-4FCB-8543-112EBB2EB0F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1264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we brainstormed,</a:t>
            </a:r>
            <a:r>
              <a:rPr lang="en-US" baseline="0" dirty="0" smtClean="0"/>
              <a:t> if those items indicate success, what is it going to take for us to get there. </a:t>
            </a:r>
            <a:endParaRPr lang="en-US" dirty="0"/>
          </a:p>
        </p:txBody>
      </p:sp>
      <p:sp>
        <p:nvSpPr>
          <p:cNvPr id="4" name="Slide Number Placeholder 3"/>
          <p:cNvSpPr>
            <a:spLocks noGrp="1"/>
          </p:cNvSpPr>
          <p:nvPr>
            <p:ph type="sldNum" sz="quarter" idx="10"/>
          </p:nvPr>
        </p:nvSpPr>
        <p:spPr/>
        <p:txBody>
          <a:bodyPr/>
          <a:lstStyle/>
          <a:p>
            <a:fld id="{8770F2AE-E4F6-4FCB-8543-112EBB2EB0F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3293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we took the time to see what words</a:t>
            </a:r>
            <a:r>
              <a:rPr lang="en-US" baseline="0" dirty="0" smtClean="0"/>
              <a:t> stood out and developed them into our values. Not just listing values but then defining them. It is important that these values encompass how we are towards each other, towards our patients, towards the faculty and staff, etc. It has to be a lifestyle. We go over these at every meeting and are getting them posted at each site. Most of what we talk about falls into place if we truly embody these values </a:t>
            </a:r>
            <a:endParaRPr lang="en-US" dirty="0"/>
          </a:p>
        </p:txBody>
      </p:sp>
      <p:sp>
        <p:nvSpPr>
          <p:cNvPr id="4" name="Slide Number Placeholder 3"/>
          <p:cNvSpPr>
            <a:spLocks noGrp="1"/>
          </p:cNvSpPr>
          <p:nvPr>
            <p:ph type="sldNum" sz="quarter" idx="10"/>
          </p:nvPr>
        </p:nvSpPr>
        <p:spPr/>
        <p:txBody>
          <a:bodyPr/>
          <a:lstStyle/>
          <a:p>
            <a:fld id="{8770F2AE-E4F6-4FCB-8543-112EBB2EB0F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3380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there we brainstormed a mission and vision</a:t>
            </a:r>
            <a:r>
              <a:rPr lang="en-US" baseline="0" dirty="0" smtClean="0"/>
              <a:t> for SBHCs.</a:t>
            </a:r>
          </a:p>
          <a:p>
            <a:endParaRPr lang="en-US" baseline="0" dirty="0" smtClean="0"/>
          </a:p>
          <a:p>
            <a:r>
              <a:rPr lang="en-US" baseline="0" dirty="0" smtClean="0"/>
              <a:t>One note: SBHC must first have efficient clinical operations before moving outside of </a:t>
            </a:r>
            <a:r>
              <a:rPr lang="en-US" baseline="0" smtClean="0"/>
              <a:t>the walls</a:t>
            </a:r>
            <a:endParaRPr lang="en-US" dirty="0"/>
          </a:p>
        </p:txBody>
      </p:sp>
      <p:sp>
        <p:nvSpPr>
          <p:cNvPr id="4" name="Slide Number Placeholder 3"/>
          <p:cNvSpPr>
            <a:spLocks noGrp="1"/>
          </p:cNvSpPr>
          <p:nvPr>
            <p:ph type="sldNum" sz="quarter" idx="10"/>
          </p:nvPr>
        </p:nvSpPr>
        <p:spPr/>
        <p:txBody>
          <a:bodyPr/>
          <a:lstStyle/>
          <a:p>
            <a:fld id="{8770F2AE-E4F6-4FCB-8543-112EBB2EB0F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4934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sent  Consent Forms home before the SBHC site opened March 2013. After receiving the forms back we were very proactive to go ahead and schedule appointments with the consent forms that were returned. </a:t>
            </a:r>
          </a:p>
          <a:p>
            <a:r>
              <a:rPr lang="en-US" sz="1200" dirty="0" smtClean="0"/>
              <a:t>We have declared the months of January and May of each school year as Adult Health Month for the Faculty and Staff at the school.</a:t>
            </a:r>
          </a:p>
          <a:p>
            <a:r>
              <a:rPr lang="en-US" sz="1200" dirty="0" smtClean="0"/>
              <a:t>We host a Flu Campaign for the entire school starting September of each year to vaccinate everyone that gives consent for a flu vaccine.</a:t>
            </a:r>
          </a:p>
          <a:p>
            <a:r>
              <a:rPr lang="en-US" sz="1200" dirty="0" smtClean="0"/>
              <a:t>We send “Does Your Child Need a Well Child Exam” Forms home at the beginning of every year.</a:t>
            </a:r>
          </a:p>
          <a:p>
            <a:r>
              <a:rPr lang="en-US" sz="1200" dirty="0" smtClean="0"/>
              <a:t>We have done various poster contest with education done by the SBHC on the poster contest topics and gave prizes to the students.</a:t>
            </a:r>
          </a:p>
          <a:p>
            <a:r>
              <a:rPr lang="en-US" sz="1200" dirty="0" smtClean="0"/>
              <a:t>Attended PTO, Faculty and Staff meetings, meet with the principal and assistant principal at the beginning of each year.</a:t>
            </a:r>
          </a:p>
          <a:p>
            <a:r>
              <a:rPr lang="en-US" sz="1200" dirty="0" smtClean="0"/>
              <a:t>We host a Health Fair every August during the beginning of the school year.</a:t>
            </a:r>
          </a:p>
          <a:p>
            <a:r>
              <a:rPr lang="en-US" sz="1200" dirty="0" err="1" smtClean="0"/>
              <a:t>Spirometry</a:t>
            </a:r>
            <a:r>
              <a:rPr lang="en-US" sz="1200" dirty="0" smtClean="0"/>
              <a:t> Days</a:t>
            </a:r>
          </a:p>
          <a:p>
            <a:r>
              <a:rPr lang="en-US" sz="1200" dirty="0" smtClean="0"/>
              <a:t>We also do various employee wellness activities for the faculty and staff to keep them engaged in the SBHC.</a:t>
            </a:r>
          </a:p>
          <a:p>
            <a:endParaRPr lang="en-US" dirty="0"/>
          </a:p>
        </p:txBody>
      </p:sp>
      <p:sp>
        <p:nvSpPr>
          <p:cNvPr id="4" name="Slide Number Placeholder 3"/>
          <p:cNvSpPr>
            <a:spLocks noGrp="1"/>
          </p:cNvSpPr>
          <p:nvPr>
            <p:ph type="sldNum" sz="quarter" idx="10"/>
          </p:nvPr>
        </p:nvSpPr>
        <p:spPr/>
        <p:txBody>
          <a:bodyPr/>
          <a:lstStyle/>
          <a:p>
            <a:fld id="{53E13744-FB70-4E4E-8998-E6AD9E8EB06F}" type="slidenum">
              <a:rPr lang="en-US" smtClean="0"/>
              <a:pPr/>
              <a:t>18</a:t>
            </a:fld>
            <a:endParaRPr lang="en-US"/>
          </a:p>
        </p:txBody>
      </p:sp>
    </p:spTree>
    <p:extLst>
      <p:ext uri="{BB962C8B-B14F-4D97-AF65-F5344CB8AC3E}">
        <p14:creationId xmlns:p14="http://schemas.microsoft.com/office/powerpoint/2010/main" val="203051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3F416CD-67A3-4CF0-A210-F6AF31AC147F}" type="datetimeFigureOut">
              <a:rPr lang="en-US" smtClean="0"/>
              <a:pPr/>
              <a:t>9/6/2017</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kumimoji="0"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2889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407935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338185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188163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3F416CD-67A3-4CF0-A210-F6AF31AC147F}" type="datetimeFigureOut">
              <a:rPr lang="en-US" smtClean="0"/>
              <a:pPr/>
              <a:t>9/6/2017</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kumimoji="0"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96652B35-718D-4E28-AFEB-B694A3B357E8}" type="slidenum">
              <a:rPr kumimoji="0" lang="en-US" smtClean="0"/>
              <a:pPr/>
              <a:t>‹#›</a:t>
            </a:fld>
            <a:endParaRPr kumimoji="0"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014212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416CD-67A3-4CF0-A210-F6AF31AC147F}" type="datetimeFigureOut">
              <a:rPr lang="en-US" smtClean="0"/>
              <a:pPr/>
              <a:t>9/6/2017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313260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9/6/2017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a:p>
        </p:txBody>
      </p:sp>
    </p:spTree>
    <p:extLst>
      <p:ext uri="{BB962C8B-B14F-4D97-AF65-F5344CB8AC3E}">
        <p14:creationId xmlns:p14="http://schemas.microsoft.com/office/powerpoint/2010/main" val="282404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F416CD-67A3-4CF0-A210-F6AF31AC147F}" type="datetimeFigureOut">
              <a:rPr lang="en-US" smtClean="0"/>
              <a:pPr/>
              <a:t>9/6/2017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307027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9/6/2017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291029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3F416CD-67A3-4CF0-A210-F6AF31AC147F}" type="datetimeFigureOut">
              <a:rPr lang="en-US" smtClean="0"/>
              <a:pPr/>
              <a:t>9/6/2017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kumimoji="0"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96652B35-718D-4E28-AFEB-B694A3B357E8}" type="slidenum">
              <a:rPr kumimoji="0" lang="en-US" smtClean="0"/>
              <a:pPr/>
              <a:t>‹#›</a:t>
            </a:fld>
            <a:endParaRPr kumimoji="0"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999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3F416CD-67A3-4CF0-A210-F6AF31AC147F}" type="datetimeFigureOut">
              <a:rPr lang="en-US" smtClean="0"/>
              <a:pPr/>
              <a:t>9/6/2017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kumimoji="0"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96652B35-718D-4E28-AFEB-B694A3B357E8}" type="slidenum">
              <a:rPr kumimoji="0" lang="en-US" smtClean="0"/>
              <a:pPr/>
              <a:t>‹#›</a:t>
            </a:fld>
            <a:endParaRPr kumimoji="0"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48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5000"/>
            <a:lum/>
          </a:blip>
          <a:srcRect/>
          <a:stretch>
            <a:fillRect l="-1000"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fontAlgn="auto">
              <a:spcBef>
                <a:spcPts val="0"/>
              </a:spcBef>
              <a:spcAft>
                <a:spcPts val="0"/>
              </a:spcAft>
            </a:pPr>
            <a:fld id="{C7187468-2E71-4236-89BC-E295542319E7}" type="datetimeFigureOut">
              <a:rPr lang="en-US" smtClean="0">
                <a:solidFill>
                  <a:prstClr val="black">
                    <a:tint val="75000"/>
                  </a:prstClr>
                </a:solidFill>
                <a:latin typeface="Calibri"/>
              </a:rPr>
              <a:pPr fontAlgn="auto">
                <a:spcBef>
                  <a:spcPts val="0"/>
                </a:spcBef>
                <a:spcAft>
                  <a:spcPts val="0"/>
                </a:spcAft>
              </a:pPr>
              <a:t>9/6/2017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fontAlgn="auto">
              <a:spcBef>
                <a:spcPts val="0"/>
              </a:spcBef>
              <a:spcAft>
                <a:spcPts val="0"/>
              </a:spcAft>
            </a:pPr>
            <a:fld id="{A0551AFE-19FA-4B03-ACBE-B75694BD7C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7095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bh4all.org/resources/core-competenc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lifton.Bush@aaphc.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066800"/>
            <a:ext cx="7658100" cy="1485900"/>
          </a:xfrm>
        </p:spPr>
        <p:txBody>
          <a:bodyPr>
            <a:normAutofit fontScale="90000"/>
          </a:bodyPr>
          <a:lstStyle/>
          <a:p>
            <a:pPr algn="ctr" eaLnBrk="1" fontAlgn="auto" hangingPunct="1">
              <a:spcAft>
                <a:spcPts val="0"/>
              </a:spcAft>
              <a:defRPr/>
            </a:pPr>
            <a:r>
              <a:rPr lang="en-US" sz="4000" dirty="0" smtClean="0"/>
              <a:t/>
            </a:r>
            <a:br>
              <a:rPr lang="en-US" sz="4000" dirty="0" smtClean="0"/>
            </a:br>
            <a:r>
              <a:rPr lang="en-US" sz="4000" b="1" dirty="0" smtClean="0">
                <a:solidFill>
                  <a:srgbClr val="304E52"/>
                </a:solidFill>
              </a:rPr>
              <a:t>Effectively Addressing the Health of our Children and Elderly for Improved Health Outcomes </a:t>
            </a:r>
            <a:r>
              <a:rPr lang="en-US" sz="3600" dirty="0" smtClean="0"/>
              <a:t/>
            </a:r>
            <a:br>
              <a:rPr lang="en-US" sz="3600" dirty="0" smtClean="0"/>
            </a:br>
            <a:r>
              <a:rPr lang="en-US" sz="2400" dirty="0" smtClean="0"/>
              <a:t/>
            </a:r>
            <a:br>
              <a:rPr lang="en-US" sz="24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p:txBody>
      </p:sp>
      <p:sp>
        <p:nvSpPr>
          <p:cNvPr id="5123" name="Rectangle 3"/>
          <p:cNvSpPr>
            <a:spLocks noGrp="1" noChangeArrowheads="1"/>
          </p:cNvSpPr>
          <p:nvPr>
            <p:ph idx="1"/>
          </p:nvPr>
        </p:nvSpPr>
        <p:spPr>
          <a:xfrm>
            <a:off x="838200" y="4876800"/>
            <a:ext cx="7200900" cy="1905000"/>
          </a:xfrm>
        </p:spPr>
        <p:txBody>
          <a:bodyPr>
            <a:noAutofit/>
          </a:bodyPr>
          <a:lstStyle/>
          <a:p>
            <a:pPr algn="ctr" eaLnBrk="1" fontAlgn="auto" hangingPunct="1">
              <a:lnSpc>
                <a:spcPct val="100000"/>
              </a:lnSpc>
              <a:spcAft>
                <a:spcPts val="0"/>
              </a:spcAft>
              <a:buNone/>
              <a:defRPr/>
            </a:pPr>
            <a:endParaRPr lang="en-US" sz="2400" b="1" dirty="0" smtClean="0">
              <a:solidFill>
                <a:schemeClr val="tx1"/>
              </a:solidFill>
            </a:endParaRPr>
          </a:p>
          <a:p>
            <a:pPr algn="l" eaLnBrk="1" fontAlgn="auto" hangingPunct="1">
              <a:lnSpc>
                <a:spcPct val="100000"/>
              </a:lnSpc>
              <a:spcAft>
                <a:spcPts val="0"/>
              </a:spcAft>
              <a:buNone/>
              <a:defRPr/>
            </a:pPr>
            <a:r>
              <a:rPr lang="en-US" sz="2000" dirty="0" smtClean="0">
                <a:solidFill>
                  <a:schemeClr val="tx1"/>
                </a:solidFill>
              </a:rPr>
              <a:t>Clifton Bush, MSM, Chief Operating Officer</a:t>
            </a:r>
          </a:p>
          <a:p>
            <a:pPr algn="l" eaLnBrk="1" fontAlgn="auto" hangingPunct="1">
              <a:lnSpc>
                <a:spcPct val="100000"/>
              </a:lnSpc>
              <a:spcAft>
                <a:spcPts val="0"/>
              </a:spcAft>
              <a:buNone/>
              <a:defRPr/>
            </a:pPr>
            <a:r>
              <a:rPr lang="en-US" dirty="0" smtClean="0">
                <a:solidFill>
                  <a:schemeClr val="tx1"/>
                </a:solidFill>
              </a:rPr>
              <a:t>Albany Area Primary Health Care, Inc. </a:t>
            </a:r>
            <a:endParaRPr lang="en-US" sz="2000" dirty="0" smtClean="0">
              <a:solidFill>
                <a:schemeClr val="tx1"/>
              </a:solidFill>
            </a:endParaRPr>
          </a:p>
          <a:p>
            <a:pPr algn="l" eaLnBrk="1" fontAlgn="auto" hangingPunct="1">
              <a:lnSpc>
                <a:spcPct val="100000"/>
              </a:lnSpc>
              <a:spcAft>
                <a:spcPts val="0"/>
              </a:spcAft>
              <a:buNone/>
              <a:defRPr/>
            </a:pPr>
            <a:endParaRPr lang="en-US" sz="100" dirty="0" smtClean="0">
              <a:solidFill>
                <a:schemeClr val="tx1"/>
              </a:solidFill>
            </a:endParaRPr>
          </a:p>
          <a:p>
            <a:pPr algn="l" eaLnBrk="1" fontAlgn="auto" hangingPunct="1">
              <a:lnSpc>
                <a:spcPct val="100000"/>
              </a:lnSpc>
              <a:spcBef>
                <a:spcPts val="0"/>
              </a:spcBef>
              <a:spcAft>
                <a:spcPts val="0"/>
              </a:spcAft>
              <a:buNone/>
              <a:defRPr/>
            </a:pPr>
            <a:r>
              <a:rPr lang="en-US" sz="2000" dirty="0" smtClean="0">
                <a:solidFill>
                  <a:schemeClr val="tx1"/>
                </a:solidFill>
              </a:rPr>
              <a:t>September 12, 2017</a:t>
            </a:r>
          </a:p>
          <a:p>
            <a:pPr algn="ctr" eaLnBrk="1" fontAlgn="auto" hangingPunct="1">
              <a:lnSpc>
                <a:spcPct val="90000"/>
              </a:lnSpc>
              <a:spcAft>
                <a:spcPts val="0"/>
              </a:spcAft>
              <a:buNone/>
              <a:defRPr/>
            </a:pPr>
            <a:endParaRPr lang="en-US" sz="1000" b="1" dirty="0" smtClean="0">
              <a:solidFill>
                <a:schemeClr val="tx1"/>
              </a:solidFill>
            </a:endParaRPr>
          </a:p>
          <a:p>
            <a:pPr algn="ctr" eaLnBrk="1" fontAlgn="auto" hangingPunct="1">
              <a:lnSpc>
                <a:spcPct val="90000"/>
              </a:lnSpc>
              <a:spcAft>
                <a:spcPts val="0"/>
              </a:spcAft>
              <a:buNone/>
              <a:defRPr/>
            </a:pPr>
            <a:endParaRPr lang="en-US" sz="2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800" cy="1485900"/>
          </a:xfrm>
        </p:spPr>
        <p:txBody>
          <a:bodyPr>
            <a:normAutofit/>
          </a:bodyPr>
          <a:lstStyle/>
          <a:p>
            <a:r>
              <a:rPr lang="en-US" dirty="0" smtClean="0"/>
              <a:t> Objectives of the SBHC Program</a:t>
            </a:r>
            <a:endParaRPr lang="en-US" b="1" dirty="0"/>
          </a:p>
        </p:txBody>
      </p:sp>
      <p:sp>
        <p:nvSpPr>
          <p:cNvPr id="3" name="Content Placeholder 2"/>
          <p:cNvSpPr>
            <a:spLocks noGrp="1"/>
          </p:cNvSpPr>
          <p:nvPr>
            <p:ph idx="1"/>
          </p:nvPr>
        </p:nvSpPr>
        <p:spPr/>
        <p:txBody>
          <a:bodyPr/>
          <a:lstStyle/>
          <a:p>
            <a:r>
              <a:rPr lang="en-US" sz="2800" dirty="0" smtClean="0"/>
              <a:t>School-Based health clinics effectively address the needs of the underserved through:</a:t>
            </a:r>
          </a:p>
          <a:p>
            <a:pPr lvl="1"/>
            <a:r>
              <a:rPr lang="en-US" sz="2400" dirty="0" smtClean="0"/>
              <a:t>Increased access to quality healthcare</a:t>
            </a:r>
          </a:p>
          <a:p>
            <a:pPr lvl="1"/>
            <a:r>
              <a:rPr lang="en-US" sz="2400" dirty="0" smtClean="0"/>
              <a:t>Improved health outcomes</a:t>
            </a:r>
          </a:p>
          <a:p>
            <a:pPr lvl="1"/>
            <a:r>
              <a:rPr lang="en-US" sz="2400" dirty="0" smtClean="0"/>
              <a:t>Decreased health care costs</a:t>
            </a:r>
          </a:p>
          <a:p>
            <a:pPr lvl="1"/>
            <a:r>
              <a:rPr lang="en-US" sz="2400" dirty="0" smtClean="0"/>
              <a:t>Improved school attendance and academic performance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eather.Combs\AppData\Local\Microsoft\Windows\Temporary Internet Files\Content.IE5\IO6XIIEO\school-owl[1].png"/>
          <p:cNvPicPr>
            <a:picLocks noChangeAspect="1" noChangeArrowheads="1"/>
          </p:cNvPicPr>
          <p:nvPr/>
        </p:nvPicPr>
        <p:blipFill>
          <a:blip r:embed="rId2" cstate="screen"/>
          <a:srcRect/>
          <a:stretch>
            <a:fillRect/>
          </a:stretch>
        </p:blipFill>
        <p:spPr bwMode="auto">
          <a:xfrm>
            <a:off x="6096000" y="1752600"/>
            <a:ext cx="2209800" cy="1842974"/>
          </a:xfrm>
          <a:prstGeom prst="rect">
            <a:avLst/>
          </a:prstGeom>
          <a:noFill/>
        </p:spPr>
      </p:pic>
      <p:sp>
        <p:nvSpPr>
          <p:cNvPr id="2" name="Title 1"/>
          <p:cNvSpPr>
            <a:spLocks noGrp="1"/>
          </p:cNvSpPr>
          <p:nvPr>
            <p:ph type="title"/>
          </p:nvPr>
        </p:nvSpPr>
        <p:spPr>
          <a:xfrm>
            <a:off x="762000" y="274638"/>
            <a:ext cx="7924800" cy="1143000"/>
          </a:xfrm>
        </p:spPr>
        <p:txBody>
          <a:bodyPr>
            <a:normAutofit/>
          </a:bodyPr>
          <a:lstStyle/>
          <a:p>
            <a:r>
              <a:rPr lang="en-US" b="1" dirty="0" smtClean="0"/>
              <a:t>Services Of Our SBHC</a:t>
            </a:r>
            <a:endParaRPr lang="en-US" b="1" dirty="0"/>
          </a:p>
        </p:txBody>
      </p:sp>
      <p:sp>
        <p:nvSpPr>
          <p:cNvPr id="3" name="Content Placeholder 2"/>
          <p:cNvSpPr>
            <a:spLocks noGrp="1"/>
          </p:cNvSpPr>
          <p:nvPr>
            <p:ph idx="1"/>
          </p:nvPr>
        </p:nvSpPr>
        <p:spPr>
          <a:xfrm>
            <a:off x="914400" y="1981200"/>
            <a:ext cx="7696200" cy="4267200"/>
          </a:xfrm>
        </p:spPr>
        <p:txBody>
          <a:bodyPr>
            <a:normAutofit/>
          </a:bodyPr>
          <a:lstStyle/>
          <a:p>
            <a:r>
              <a:rPr lang="en-US" sz="4000" dirty="0" smtClean="0"/>
              <a:t>Medical</a:t>
            </a:r>
          </a:p>
          <a:p>
            <a:r>
              <a:rPr lang="en-US" sz="4000" dirty="0" smtClean="0"/>
              <a:t>Dental</a:t>
            </a:r>
          </a:p>
          <a:p>
            <a:r>
              <a:rPr lang="en-US" sz="4000" dirty="0" smtClean="0"/>
              <a:t>Behavioral Health</a:t>
            </a:r>
          </a:p>
          <a:p>
            <a:r>
              <a:rPr lang="en-US" sz="4000" dirty="0" smtClean="0"/>
              <a:t>Optometry- January 2018</a:t>
            </a:r>
          </a:p>
        </p:txBody>
      </p:sp>
      <p:sp>
        <p:nvSpPr>
          <p:cNvPr id="7" name="Minus 6"/>
          <p:cNvSpPr/>
          <p:nvPr/>
        </p:nvSpPr>
        <p:spPr>
          <a:xfrm>
            <a:off x="-835742" y="990600"/>
            <a:ext cx="11275142"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914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304800"/>
            <a:ext cx="7620000" cy="1485900"/>
          </a:xfrm>
        </p:spPr>
        <p:txBody>
          <a:bodyPr/>
          <a:lstStyle/>
          <a:p>
            <a:r>
              <a:rPr lang="en-US" dirty="0" smtClean="0"/>
              <a:t>SBHC Core Competencies</a:t>
            </a:r>
            <a:endParaRPr lang="en-US" dirty="0"/>
          </a:p>
        </p:txBody>
      </p:sp>
      <p:sp>
        <p:nvSpPr>
          <p:cNvPr id="9" name="Content Placeholder 8"/>
          <p:cNvSpPr>
            <a:spLocks noGrp="1"/>
          </p:cNvSpPr>
          <p:nvPr>
            <p:ph idx="1"/>
          </p:nvPr>
        </p:nvSpPr>
        <p:spPr>
          <a:xfrm>
            <a:off x="838200" y="1371600"/>
            <a:ext cx="7391400" cy="5181600"/>
          </a:xfrm>
        </p:spPr>
        <p:txBody>
          <a:bodyPr>
            <a:normAutofit/>
          </a:bodyPr>
          <a:lstStyle/>
          <a:p>
            <a:r>
              <a:rPr lang="en-US" sz="2800" dirty="0" smtClean="0"/>
              <a:t>Access</a:t>
            </a:r>
          </a:p>
          <a:p>
            <a:r>
              <a:rPr lang="en-US" sz="2800" dirty="0" smtClean="0"/>
              <a:t>Student-Focus</a:t>
            </a:r>
          </a:p>
          <a:p>
            <a:r>
              <a:rPr lang="en-US" sz="2800" dirty="0" smtClean="0"/>
              <a:t>School Integration</a:t>
            </a:r>
          </a:p>
          <a:p>
            <a:r>
              <a:rPr lang="en-US" sz="2800" dirty="0" smtClean="0"/>
              <a:t>Accountability</a:t>
            </a:r>
          </a:p>
          <a:p>
            <a:r>
              <a:rPr lang="en-US" sz="2800" dirty="0" smtClean="0"/>
              <a:t>School Wellness</a:t>
            </a:r>
          </a:p>
          <a:p>
            <a:r>
              <a:rPr lang="en-US" sz="2800" dirty="0" smtClean="0"/>
              <a:t>Systems Coordination</a:t>
            </a:r>
          </a:p>
          <a:p>
            <a:r>
              <a:rPr lang="en-US" sz="2800" dirty="0" smtClean="0"/>
              <a:t>Sustainability</a:t>
            </a:r>
          </a:p>
          <a:p>
            <a:pPr marL="0" indent="0">
              <a:buNone/>
            </a:pPr>
            <a:endParaRPr lang="en-US" sz="2800" dirty="0" smtClean="0"/>
          </a:p>
          <a:p>
            <a:pPr algn="ctr">
              <a:buNone/>
            </a:pPr>
            <a:r>
              <a:rPr lang="en-US" sz="1800" dirty="0" smtClean="0"/>
              <a:t>	</a:t>
            </a:r>
            <a:r>
              <a:rPr lang="en-US" sz="1800" dirty="0" smtClean="0">
                <a:hlinkClick r:id="rId3"/>
              </a:rPr>
              <a:t>http://www.sbh4all.org/resources/core-competencies/</a:t>
            </a:r>
            <a:endParaRPr lang="en-US" sz="1800" dirty="0" smtClean="0"/>
          </a:p>
          <a:p>
            <a:pPr>
              <a:buNone/>
            </a:pPr>
            <a:endParaRPr lang="en-US" dirty="0" smtClean="0"/>
          </a:p>
          <a:p>
            <a:endParaRPr lang="en-US" dirty="0" smtClean="0"/>
          </a:p>
          <a:p>
            <a:endParaRPr lang="en-US" dirty="0" smtClean="0"/>
          </a:p>
          <a:p>
            <a:endParaRPr lang="en-US" dirty="0"/>
          </a:p>
        </p:txBody>
      </p:sp>
      <p:sp>
        <p:nvSpPr>
          <p:cNvPr id="5" name="Minus 4"/>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C:\Users\Heather.Combs\Desktop\children-background-education-21844862.jpg"/>
          <p:cNvPicPr>
            <a:picLocks noChangeAspect="1" noChangeArrowheads="1"/>
          </p:cNvPicPr>
          <p:nvPr/>
        </p:nvPicPr>
        <p:blipFill>
          <a:blip r:embed="rId4" cstate="screen"/>
          <a:srcRect/>
          <a:stretch>
            <a:fillRect/>
          </a:stretch>
        </p:blipFill>
        <p:spPr bwMode="auto">
          <a:xfrm>
            <a:off x="5410200" y="2667000"/>
            <a:ext cx="3104072" cy="1165208"/>
          </a:xfrm>
          <a:prstGeom prst="rect">
            <a:avLst/>
          </a:prstGeom>
          <a:noFill/>
        </p:spPr>
      </p:pic>
    </p:spTree>
    <p:extLst>
      <p:ext uri="{BB962C8B-B14F-4D97-AF65-F5344CB8AC3E}">
        <p14:creationId xmlns:p14="http://schemas.microsoft.com/office/powerpoint/2010/main" val="335406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04800"/>
            <a:ext cx="7620292" cy="1485900"/>
          </a:xfrm>
        </p:spPr>
        <p:txBody>
          <a:bodyPr/>
          <a:lstStyle/>
          <a:p>
            <a:r>
              <a:rPr lang="en-US" dirty="0" smtClean="0"/>
              <a:t>Define what success looks like</a:t>
            </a:r>
            <a:endParaRPr lang="en-US" dirty="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28800" y="1381836"/>
            <a:ext cx="4724400" cy="3144036"/>
          </a:xfrm>
        </p:spPr>
      </p:pic>
      <p:sp>
        <p:nvSpPr>
          <p:cNvPr id="10" name="Content Placeholder 9"/>
          <p:cNvSpPr>
            <a:spLocks noGrp="1"/>
          </p:cNvSpPr>
          <p:nvPr>
            <p:ph sz="half" idx="2"/>
          </p:nvPr>
        </p:nvSpPr>
        <p:spPr>
          <a:xfrm>
            <a:off x="1447800" y="4800600"/>
            <a:ext cx="3581400" cy="1828801"/>
          </a:xfrm>
        </p:spPr>
        <p:txBody>
          <a:bodyPr>
            <a:normAutofit/>
          </a:bodyPr>
          <a:lstStyle/>
          <a:p>
            <a:r>
              <a:rPr lang="en-US" dirty="0" smtClean="0"/>
              <a:t>Healthier students</a:t>
            </a:r>
          </a:p>
          <a:p>
            <a:r>
              <a:rPr lang="en-US" dirty="0" smtClean="0"/>
              <a:t>Happier students</a:t>
            </a:r>
          </a:p>
          <a:p>
            <a:r>
              <a:rPr lang="en-US" dirty="0" smtClean="0"/>
              <a:t>Improved access to   outside resources</a:t>
            </a:r>
          </a:p>
          <a:p>
            <a:endParaRPr lang="en-US" dirty="0"/>
          </a:p>
        </p:txBody>
      </p:sp>
      <p:sp>
        <p:nvSpPr>
          <p:cNvPr id="8" name="Content Placeholder 9"/>
          <p:cNvSpPr txBox="1">
            <a:spLocks/>
          </p:cNvSpPr>
          <p:nvPr/>
        </p:nvSpPr>
        <p:spPr>
          <a:xfrm>
            <a:off x="4419746" y="4800600"/>
            <a:ext cx="3352654" cy="1828801"/>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dirty="0" smtClean="0"/>
              <a:t>Improved social determinants of health</a:t>
            </a:r>
          </a:p>
          <a:p>
            <a:pPr fontAlgn="auto"/>
            <a:r>
              <a:rPr lang="en-US" dirty="0" smtClean="0"/>
              <a:t>Decreased bullying</a:t>
            </a:r>
          </a:p>
          <a:p>
            <a:pPr fontAlgn="auto"/>
            <a:r>
              <a:rPr lang="en-US" dirty="0" smtClean="0"/>
              <a:t>Improved test scores</a:t>
            </a:r>
          </a:p>
          <a:p>
            <a:pPr fontAlgn="auto"/>
            <a:endParaRPr lang="en-US" dirty="0"/>
          </a:p>
        </p:txBody>
      </p:sp>
      <p:sp>
        <p:nvSpPr>
          <p:cNvPr id="9" name="Minus 8"/>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075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81000"/>
            <a:ext cx="8229600" cy="1790700"/>
          </a:xfrm>
        </p:spPr>
        <p:txBody>
          <a:bodyPr/>
          <a:lstStyle/>
          <a:p>
            <a:r>
              <a:rPr lang="en-US" dirty="0"/>
              <a:t>S</a:t>
            </a:r>
            <a:r>
              <a:rPr lang="en-US" dirty="0" smtClean="0"/>
              <a:t>chool &amp; System Administration</a:t>
            </a:r>
            <a:endParaRPr lang="en-US" dirty="0"/>
          </a:p>
        </p:txBody>
      </p:sp>
      <p:sp>
        <p:nvSpPr>
          <p:cNvPr id="6" name="Content Placeholder 5"/>
          <p:cNvSpPr>
            <a:spLocks noGrp="1"/>
          </p:cNvSpPr>
          <p:nvPr>
            <p:ph sz="half" idx="1"/>
          </p:nvPr>
        </p:nvSpPr>
        <p:spPr>
          <a:xfrm>
            <a:off x="609600" y="1600200"/>
            <a:ext cx="5167976" cy="4267201"/>
          </a:xfrm>
        </p:spPr>
        <p:txBody>
          <a:bodyPr>
            <a:noAutofit/>
          </a:bodyPr>
          <a:lstStyle/>
          <a:p>
            <a:pPr marL="0" indent="0" algn="ctr">
              <a:buNone/>
            </a:pPr>
            <a:r>
              <a:rPr lang="en-US" sz="2400" b="1" dirty="0" smtClean="0"/>
              <a:t>Remember it’s always about people</a:t>
            </a:r>
          </a:p>
          <a:p>
            <a:pPr marL="530352" lvl="1" indent="0">
              <a:buNone/>
            </a:pPr>
            <a:r>
              <a:rPr lang="en-US" sz="2400" dirty="0" smtClean="0"/>
              <a:t>Build those relationships</a:t>
            </a:r>
          </a:p>
          <a:p>
            <a:pPr marL="530352" lvl="1" indent="0">
              <a:buNone/>
            </a:pPr>
            <a:r>
              <a:rPr lang="en-US" sz="2400" dirty="0" smtClean="0"/>
              <a:t>Who are the key players?</a:t>
            </a:r>
          </a:p>
          <a:p>
            <a:pPr lvl="2"/>
            <a:r>
              <a:rPr lang="en-US" sz="2200" dirty="0" smtClean="0"/>
              <a:t>School secretary</a:t>
            </a:r>
          </a:p>
          <a:p>
            <a:pPr lvl="2"/>
            <a:r>
              <a:rPr lang="en-US" sz="2200" dirty="0" smtClean="0"/>
              <a:t>PE teacher</a:t>
            </a:r>
          </a:p>
          <a:p>
            <a:pPr lvl="2"/>
            <a:r>
              <a:rPr lang="en-US" sz="2200" dirty="0" smtClean="0"/>
              <a:t>School counselor</a:t>
            </a:r>
          </a:p>
          <a:p>
            <a:pPr lvl="2"/>
            <a:r>
              <a:rPr lang="en-US" sz="2200" dirty="0" smtClean="0"/>
              <a:t>School nutrition</a:t>
            </a:r>
          </a:p>
          <a:p>
            <a:pPr lvl="2"/>
            <a:r>
              <a:rPr lang="en-US" sz="2200" dirty="0" smtClean="0"/>
              <a:t>Janitorial staff</a:t>
            </a:r>
            <a:endParaRPr lang="en-US" sz="2200" dirty="0"/>
          </a:p>
        </p:txBody>
      </p:sp>
      <p:pic>
        <p:nvPicPr>
          <p:cNvPr id="4098" name="Picture 2" descr="C:\Users\sara.trivette\AppData\Local\Microsoft\Windows\Temporary Internet Files\Content.Outlook\FTG5W0GH\IMG_1223.JPG"/>
          <p:cNvPicPr>
            <a:picLocks noGrp="1" noChangeAspect="1" noChangeArrowheads="1"/>
          </p:cNvPicPr>
          <p:nvPr>
            <p:ph sz="half" idx="2"/>
          </p:nvPr>
        </p:nvPicPr>
        <p:blipFill rotWithShape="1">
          <a:blip r:embed="rId3" cstate="print"/>
          <a:srcRect l="32075" t="-6708" r="9434" b="-1"/>
          <a:stretch/>
        </p:blipFill>
        <p:spPr bwMode="auto">
          <a:xfrm>
            <a:off x="5777576" y="1981200"/>
            <a:ext cx="2756823" cy="2829079"/>
          </a:xfrm>
          <a:prstGeom prst="rect">
            <a:avLst/>
          </a:prstGeom>
          <a:noFill/>
        </p:spPr>
      </p:pic>
      <p:sp>
        <p:nvSpPr>
          <p:cNvPr id="7" name="Minus 6"/>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054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04800"/>
            <a:ext cx="7848600" cy="1485900"/>
          </a:xfrm>
        </p:spPr>
        <p:txBody>
          <a:bodyPr/>
          <a:lstStyle/>
          <a:p>
            <a:r>
              <a:rPr lang="en-US" dirty="0" smtClean="0"/>
              <a:t>What does it take to get there?</a:t>
            </a:r>
            <a:endParaRPr lang="en-US" dirty="0"/>
          </a:p>
        </p:txBody>
      </p:sp>
      <p:sp>
        <p:nvSpPr>
          <p:cNvPr id="7" name="Content Placeholder 6"/>
          <p:cNvSpPr>
            <a:spLocks noGrp="1"/>
          </p:cNvSpPr>
          <p:nvPr>
            <p:ph idx="1"/>
          </p:nvPr>
        </p:nvSpPr>
        <p:spPr>
          <a:xfrm>
            <a:off x="683294" y="1465634"/>
            <a:ext cx="3009900" cy="5316166"/>
          </a:xfrm>
        </p:spPr>
        <p:txBody>
          <a:bodyPr>
            <a:normAutofit lnSpcReduction="10000"/>
          </a:bodyPr>
          <a:lstStyle/>
          <a:p>
            <a:r>
              <a:rPr lang="en-US" sz="1600" dirty="0" smtClean="0"/>
              <a:t>Commitment</a:t>
            </a:r>
          </a:p>
          <a:p>
            <a:r>
              <a:rPr lang="en-US" sz="1600" dirty="0" smtClean="0"/>
              <a:t>Community collaboration</a:t>
            </a:r>
          </a:p>
          <a:p>
            <a:r>
              <a:rPr lang="en-US" sz="1600" dirty="0" smtClean="0"/>
              <a:t>Persistence</a:t>
            </a:r>
          </a:p>
          <a:p>
            <a:r>
              <a:rPr lang="en-US" sz="1600" dirty="0" smtClean="0"/>
              <a:t>Mentoring- in the organization and in the school</a:t>
            </a:r>
          </a:p>
          <a:p>
            <a:r>
              <a:rPr lang="en-US" sz="1600" dirty="0" smtClean="0"/>
              <a:t>Flexibility</a:t>
            </a:r>
          </a:p>
          <a:p>
            <a:r>
              <a:rPr lang="en-US" sz="1600" dirty="0" smtClean="0"/>
              <a:t>Creativity</a:t>
            </a:r>
          </a:p>
          <a:p>
            <a:r>
              <a:rPr lang="en-US" sz="1600" dirty="0" smtClean="0"/>
              <a:t>Willingness</a:t>
            </a:r>
          </a:p>
          <a:p>
            <a:r>
              <a:rPr lang="en-US" sz="1600" dirty="0" smtClean="0"/>
              <a:t>Networking</a:t>
            </a:r>
          </a:p>
          <a:p>
            <a:pPr fontAlgn="auto"/>
            <a:r>
              <a:rPr lang="en-US" sz="1600" dirty="0"/>
              <a:t>Buy-in</a:t>
            </a:r>
          </a:p>
          <a:p>
            <a:pPr fontAlgn="auto"/>
            <a:r>
              <a:rPr lang="en-US" sz="1600" dirty="0"/>
              <a:t>Know what we need</a:t>
            </a:r>
          </a:p>
          <a:p>
            <a:pPr fontAlgn="auto"/>
            <a:r>
              <a:rPr lang="en-US" sz="1600" dirty="0"/>
              <a:t>Time </a:t>
            </a:r>
          </a:p>
          <a:p>
            <a:pPr fontAlgn="auto"/>
            <a:r>
              <a:rPr lang="en-US" sz="1600" dirty="0"/>
              <a:t>Presence in the community</a:t>
            </a:r>
          </a:p>
          <a:p>
            <a:pPr fontAlgn="auto"/>
            <a:r>
              <a:rPr lang="en-US" sz="1600" dirty="0"/>
              <a:t>School and administrator </a:t>
            </a:r>
            <a:r>
              <a:rPr lang="en-US" sz="1600" dirty="0" smtClean="0"/>
              <a:t>buy-in</a:t>
            </a:r>
          </a:p>
          <a:p>
            <a:endParaRPr lang="en-US" sz="1600" dirty="0"/>
          </a:p>
        </p:txBody>
      </p:sp>
      <p:sp>
        <p:nvSpPr>
          <p:cNvPr id="8" name="Content Placeholder 6"/>
          <p:cNvSpPr txBox="1">
            <a:spLocks/>
          </p:cNvSpPr>
          <p:nvPr/>
        </p:nvSpPr>
        <p:spPr>
          <a:xfrm>
            <a:off x="3543300" y="1465634"/>
            <a:ext cx="3009900" cy="5163766"/>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sz="1600" dirty="0" smtClean="0"/>
              <a:t>Improved laws in the state</a:t>
            </a:r>
          </a:p>
          <a:p>
            <a:pPr fontAlgn="auto"/>
            <a:r>
              <a:rPr lang="en-US" sz="1600" dirty="0" smtClean="0"/>
              <a:t>Increased access to mental health</a:t>
            </a:r>
          </a:p>
          <a:p>
            <a:pPr fontAlgn="auto"/>
            <a:r>
              <a:rPr lang="en-US" sz="1600" dirty="0" smtClean="0"/>
              <a:t>List of resources</a:t>
            </a:r>
          </a:p>
          <a:p>
            <a:pPr fontAlgn="auto"/>
            <a:r>
              <a:rPr lang="en-US" sz="1600" dirty="0"/>
              <a:t>Re-educate  ourselves on what we want to improve on</a:t>
            </a:r>
          </a:p>
          <a:p>
            <a:pPr fontAlgn="auto"/>
            <a:r>
              <a:rPr lang="en-US" sz="1600" dirty="0"/>
              <a:t>Know </a:t>
            </a:r>
            <a:r>
              <a:rPr lang="en-US" sz="1600" dirty="0" smtClean="0"/>
              <a:t>company history</a:t>
            </a:r>
            <a:endParaRPr lang="en-US" sz="1600" dirty="0"/>
          </a:p>
          <a:p>
            <a:pPr fontAlgn="auto"/>
            <a:r>
              <a:rPr lang="en-US" sz="1600" dirty="0"/>
              <a:t>Everyone needs a story to tell</a:t>
            </a:r>
          </a:p>
          <a:p>
            <a:pPr fontAlgn="auto"/>
            <a:r>
              <a:rPr lang="en-US" sz="1600" dirty="0"/>
              <a:t>Success stories to </a:t>
            </a:r>
            <a:r>
              <a:rPr lang="en-US" sz="1600" dirty="0" smtClean="0"/>
              <a:t>tell</a:t>
            </a:r>
          </a:p>
          <a:p>
            <a:pPr fontAlgn="auto"/>
            <a:r>
              <a:rPr lang="en-US" sz="1600" dirty="0"/>
              <a:t>Ownership in the organization</a:t>
            </a:r>
          </a:p>
          <a:p>
            <a:pPr fontAlgn="auto"/>
            <a:r>
              <a:rPr lang="en-US" sz="1600" dirty="0"/>
              <a:t>Accountability</a:t>
            </a:r>
          </a:p>
          <a:p>
            <a:pPr fontAlgn="auto"/>
            <a:r>
              <a:rPr lang="en-US" sz="1600" dirty="0"/>
              <a:t>Compassion</a:t>
            </a:r>
          </a:p>
          <a:p>
            <a:pPr fontAlgn="auto"/>
            <a:r>
              <a:rPr lang="en-US" sz="1600" dirty="0"/>
              <a:t>Competent </a:t>
            </a:r>
            <a:r>
              <a:rPr lang="en-US" sz="1600" dirty="0" smtClean="0"/>
              <a:t>care</a:t>
            </a:r>
            <a:endParaRPr lang="en-US" sz="1600" dirty="0"/>
          </a:p>
        </p:txBody>
      </p:sp>
      <p:sp>
        <p:nvSpPr>
          <p:cNvPr id="9" name="Content Placeholder 8"/>
          <p:cNvSpPr txBox="1">
            <a:spLocks/>
          </p:cNvSpPr>
          <p:nvPr/>
        </p:nvSpPr>
        <p:spPr>
          <a:xfrm>
            <a:off x="6438900" y="1524000"/>
            <a:ext cx="2324100" cy="3733800"/>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sz="1600" dirty="0" smtClean="0"/>
              <a:t>Improved buy in from outside pediatricians</a:t>
            </a:r>
          </a:p>
          <a:p>
            <a:pPr fontAlgn="auto"/>
            <a:r>
              <a:rPr lang="en-US" sz="1600" dirty="0" smtClean="0"/>
              <a:t>Knowledge of economic impact of having a SBHC</a:t>
            </a:r>
          </a:p>
          <a:p>
            <a:pPr fontAlgn="auto"/>
            <a:r>
              <a:rPr lang="en-US" sz="1600" dirty="0" smtClean="0"/>
              <a:t>Parental buy-in and involvement</a:t>
            </a:r>
          </a:p>
          <a:p>
            <a:pPr fontAlgn="auto"/>
            <a:r>
              <a:rPr lang="en-US" sz="1600" dirty="0" smtClean="0"/>
              <a:t>Student buy-in </a:t>
            </a:r>
          </a:p>
          <a:p>
            <a:pPr fontAlgn="auto"/>
            <a:r>
              <a:rPr lang="en-US" sz="1600" dirty="0" smtClean="0"/>
              <a:t>Access to infinite campus</a:t>
            </a:r>
          </a:p>
          <a:p>
            <a:pPr fontAlgn="auto"/>
            <a:r>
              <a:rPr lang="en-US" sz="1600" dirty="0" smtClean="0"/>
              <a:t>Referral book</a:t>
            </a:r>
          </a:p>
          <a:p>
            <a:pPr fontAlgn="auto"/>
            <a:endParaRPr lang="en-US" sz="1600" dirty="0"/>
          </a:p>
        </p:txBody>
      </p:sp>
      <p:sp>
        <p:nvSpPr>
          <p:cNvPr id="10" name="Minus 9"/>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215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04800"/>
            <a:ext cx="7200900" cy="1485900"/>
          </a:xfrm>
        </p:spPr>
        <p:txBody>
          <a:bodyPr/>
          <a:lstStyle/>
          <a:p>
            <a:r>
              <a:rPr lang="en-US" dirty="0" smtClean="0"/>
              <a:t>What values stand out?</a:t>
            </a:r>
            <a:endParaRPr lang="en-US" dirty="0"/>
          </a:p>
        </p:txBody>
      </p:sp>
      <p:sp>
        <p:nvSpPr>
          <p:cNvPr id="9" name="Content Placeholder 8"/>
          <p:cNvSpPr>
            <a:spLocks noGrp="1"/>
          </p:cNvSpPr>
          <p:nvPr>
            <p:ph idx="1"/>
          </p:nvPr>
        </p:nvSpPr>
        <p:spPr>
          <a:xfrm>
            <a:off x="609600" y="1676400"/>
            <a:ext cx="7620000" cy="4724400"/>
          </a:xfrm>
        </p:spPr>
        <p:txBody>
          <a:bodyPr>
            <a:normAutofit/>
          </a:bodyPr>
          <a:lstStyle/>
          <a:p>
            <a:r>
              <a:rPr lang="en-US" dirty="0" smtClean="0"/>
              <a:t>Commitment- going beyond what is required and following through on tasks</a:t>
            </a:r>
          </a:p>
          <a:p>
            <a:r>
              <a:rPr lang="en-US" dirty="0" smtClean="0"/>
              <a:t>Competent/quality/compliance- following evidence based guidelines and adequate training leading to improved patient outcomes, following protocol with adequate documentation</a:t>
            </a:r>
          </a:p>
          <a:p>
            <a:r>
              <a:rPr lang="en-US" dirty="0" smtClean="0"/>
              <a:t>Professionalism- carrying oneself to a high standard, including attitude, presentation</a:t>
            </a:r>
          </a:p>
          <a:p>
            <a:r>
              <a:rPr lang="en-US" dirty="0" smtClean="0"/>
              <a:t>Flexibility/availability- being open to sudden changes, being willing to accommodate </a:t>
            </a:r>
          </a:p>
          <a:p>
            <a:r>
              <a:rPr lang="en-US" dirty="0" smtClean="0"/>
              <a:t>Compassion/empathy- willingness to listen and to put yourself in their shoes and provide a safe place for the student to come to</a:t>
            </a:r>
          </a:p>
          <a:p>
            <a:r>
              <a:rPr lang="en-US" dirty="0" smtClean="0"/>
              <a:t>Passion- energy, showing it’s more than just a job</a:t>
            </a:r>
          </a:p>
          <a:p>
            <a:pPr>
              <a:buNone/>
            </a:pPr>
            <a:endParaRPr lang="en-US" dirty="0"/>
          </a:p>
        </p:txBody>
      </p:sp>
      <p:sp>
        <p:nvSpPr>
          <p:cNvPr id="7" name="Minus 6"/>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126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7200900" cy="1485900"/>
          </a:xfrm>
        </p:spPr>
        <p:txBody>
          <a:bodyPr/>
          <a:lstStyle/>
          <a:p>
            <a:r>
              <a:rPr lang="en-US" dirty="0" smtClean="0"/>
              <a:t>Supplementary Programs </a:t>
            </a:r>
            <a:endParaRPr lang="en-US" dirty="0"/>
          </a:p>
        </p:txBody>
      </p:sp>
      <p:sp>
        <p:nvSpPr>
          <p:cNvPr id="6" name="Content Placeholder 5"/>
          <p:cNvSpPr>
            <a:spLocks noGrp="1"/>
          </p:cNvSpPr>
          <p:nvPr>
            <p:ph idx="1"/>
          </p:nvPr>
        </p:nvSpPr>
        <p:spPr>
          <a:xfrm>
            <a:off x="685800" y="1676400"/>
            <a:ext cx="7543800" cy="4191000"/>
          </a:xfrm>
        </p:spPr>
        <p:txBody>
          <a:bodyPr>
            <a:normAutofit lnSpcReduction="10000"/>
          </a:bodyPr>
          <a:lstStyle/>
          <a:p>
            <a:r>
              <a:rPr lang="en-US" sz="2800" b="1" dirty="0" smtClean="0"/>
              <a:t>Hallways to Health </a:t>
            </a:r>
            <a:r>
              <a:rPr lang="en-US" sz="2200" i="1" dirty="0" smtClean="0"/>
              <a:t>(Obesity Prevention, Social &amp; Emotional Health, and Employee Wellness)</a:t>
            </a:r>
          </a:p>
          <a:p>
            <a:r>
              <a:rPr lang="en-US" sz="2800" b="1" dirty="0" smtClean="0"/>
              <a:t>District Wellness </a:t>
            </a:r>
            <a:r>
              <a:rPr lang="en-US" sz="2200" i="1" dirty="0" smtClean="0"/>
              <a:t>(local &amp; beyond)</a:t>
            </a:r>
          </a:p>
          <a:p>
            <a:r>
              <a:rPr lang="en-US" sz="2800" b="1" dirty="0" smtClean="0"/>
              <a:t>Fuel Up to Play 60 </a:t>
            </a:r>
            <a:r>
              <a:rPr lang="en-US" sz="2200" i="1" dirty="0" smtClean="0"/>
              <a:t>(school nutrition and exercise program)</a:t>
            </a:r>
          </a:p>
          <a:p>
            <a:r>
              <a:rPr lang="en-US" sz="2800" b="1" dirty="0" smtClean="0"/>
              <a:t>SHAPE America Grant </a:t>
            </a:r>
            <a:r>
              <a:rPr lang="en-US" sz="2200" i="1" dirty="0" smtClean="0"/>
              <a:t>(Wellness &amp; Physical Fitness)</a:t>
            </a:r>
          </a:p>
          <a:p>
            <a:r>
              <a:rPr lang="en-US" sz="2800" b="1" dirty="0" smtClean="0"/>
              <a:t>Alliance for A Healthier Generation </a:t>
            </a:r>
            <a:r>
              <a:rPr lang="en-US" sz="2200" i="1" dirty="0" smtClean="0"/>
              <a:t>(Healthy Habits)</a:t>
            </a:r>
          </a:p>
          <a:p>
            <a:r>
              <a:rPr lang="en-US" sz="2800" b="1" dirty="0" smtClean="0"/>
              <a:t>Others </a:t>
            </a:r>
            <a:r>
              <a:rPr lang="en-US" sz="2200" i="1" dirty="0" smtClean="0"/>
              <a:t>(YMCA Yoga, Employee Breakfast)</a:t>
            </a:r>
            <a:endParaRPr lang="en-US" sz="2200" i="1" dirty="0"/>
          </a:p>
        </p:txBody>
      </p:sp>
      <p:sp>
        <p:nvSpPr>
          <p:cNvPr id="7" name="Minus 6"/>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752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a:bodyPr>
          <a:lstStyle/>
          <a:p>
            <a:pPr algn="l"/>
            <a:r>
              <a:rPr lang="en-US" dirty="0" smtClean="0"/>
              <a:t>SBHC Quality Sustainability</a:t>
            </a:r>
            <a:endParaRPr lang="en-US" i="1" dirty="0"/>
          </a:p>
        </p:txBody>
      </p:sp>
      <p:sp>
        <p:nvSpPr>
          <p:cNvPr id="3" name="Content Placeholder 2"/>
          <p:cNvSpPr>
            <a:spLocks noGrp="1"/>
          </p:cNvSpPr>
          <p:nvPr>
            <p:ph idx="1"/>
          </p:nvPr>
        </p:nvSpPr>
        <p:spPr>
          <a:xfrm>
            <a:off x="609600" y="1417638"/>
            <a:ext cx="8077200" cy="5211762"/>
          </a:xfrm>
        </p:spPr>
        <p:txBody>
          <a:bodyPr>
            <a:normAutofit fontScale="92500" lnSpcReduction="20000"/>
          </a:bodyPr>
          <a:lstStyle/>
          <a:p>
            <a:pPr marL="0" indent="0">
              <a:buNone/>
            </a:pPr>
            <a:r>
              <a:rPr lang="en-US" sz="3000" dirty="0" smtClean="0"/>
              <a:t>Establishing Health Outcomes Benchmarks</a:t>
            </a:r>
          </a:p>
          <a:p>
            <a:pPr marL="530352" lvl="1" indent="0">
              <a:buNone/>
            </a:pPr>
            <a:r>
              <a:rPr lang="en-US" sz="2600" dirty="0" smtClean="0"/>
              <a:t>Asthma</a:t>
            </a:r>
          </a:p>
          <a:p>
            <a:pPr lvl="2"/>
            <a:r>
              <a:rPr lang="en-US" sz="1900" dirty="0" smtClean="0"/>
              <a:t>Asthma Severity</a:t>
            </a:r>
          </a:p>
          <a:p>
            <a:pPr lvl="2"/>
            <a:r>
              <a:rPr lang="en-US" sz="1900" dirty="0" smtClean="0"/>
              <a:t>Asthma  Assessment</a:t>
            </a:r>
          </a:p>
          <a:p>
            <a:pPr lvl="2"/>
            <a:r>
              <a:rPr lang="en-US" sz="1900" dirty="0" smtClean="0"/>
              <a:t>Asthma Action Plan</a:t>
            </a:r>
          </a:p>
          <a:p>
            <a:pPr lvl="2"/>
            <a:r>
              <a:rPr lang="en-US" sz="1900" dirty="0" smtClean="0"/>
              <a:t>Pharmacological Therapy</a:t>
            </a:r>
          </a:p>
          <a:p>
            <a:pPr lvl="2"/>
            <a:r>
              <a:rPr lang="en-US" sz="1900" dirty="0" smtClean="0"/>
              <a:t>Annual Flu Vaccine</a:t>
            </a:r>
          </a:p>
          <a:p>
            <a:pPr marL="530352" lvl="1" indent="0">
              <a:buNone/>
            </a:pPr>
            <a:r>
              <a:rPr lang="en-US" sz="2600" dirty="0" smtClean="0"/>
              <a:t>Obesity</a:t>
            </a:r>
          </a:p>
          <a:p>
            <a:pPr lvl="2"/>
            <a:r>
              <a:rPr lang="en-US" sz="1900" dirty="0" smtClean="0"/>
              <a:t>BMI</a:t>
            </a:r>
          </a:p>
          <a:p>
            <a:pPr lvl="2"/>
            <a:r>
              <a:rPr lang="en-US" sz="1900" dirty="0" smtClean="0"/>
              <a:t>Blood Pressure</a:t>
            </a:r>
          </a:p>
          <a:p>
            <a:pPr lvl="2"/>
            <a:r>
              <a:rPr lang="en-US" sz="1900" dirty="0" smtClean="0"/>
              <a:t>Lipid Profile</a:t>
            </a:r>
          </a:p>
          <a:p>
            <a:pPr lvl="2"/>
            <a:r>
              <a:rPr lang="en-US" sz="1900" dirty="0" smtClean="0"/>
              <a:t>Hemoglobin A1c</a:t>
            </a:r>
          </a:p>
          <a:p>
            <a:pPr marL="530352" lvl="1" indent="0">
              <a:buNone/>
            </a:pPr>
            <a:r>
              <a:rPr lang="en-US" sz="2600" dirty="0" smtClean="0"/>
              <a:t>Health Maintenance</a:t>
            </a:r>
          </a:p>
          <a:p>
            <a:pPr lvl="2"/>
            <a:r>
              <a:rPr lang="en-US" sz="1900" dirty="0" smtClean="0"/>
              <a:t># Health Checks</a:t>
            </a:r>
          </a:p>
          <a:p>
            <a:pPr lvl="2"/>
            <a:r>
              <a:rPr lang="en-US" sz="1900" dirty="0" smtClean="0"/>
              <a:t>Screenings for Behavioral Health/Development</a:t>
            </a:r>
          </a:p>
          <a:p>
            <a:pPr lvl="2"/>
            <a:r>
              <a:rPr lang="en-US" sz="1900" dirty="0" smtClean="0"/>
              <a:t>Immunizations</a:t>
            </a:r>
            <a:endParaRPr lang="en-US" sz="1900" dirty="0"/>
          </a:p>
          <a:p>
            <a:pPr marL="914400" lvl="2" indent="0">
              <a:buNone/>
            </a:pPr>
            <a:endParaRPr lang="en-US" sz="1600" dirty="0" smtClean="0"/>
          </a:p>
        </p:txBody>
      </p:sp>
      <p:sp>
        <p:nvSpPr>
          <p:cNvPr id="9" name="Minus 8"/>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011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1143000"/>
          </a:xfrm>
        </p:spPr>
        <p:txBody>
          <a:bodyPr>
            <a:normAutofit/>
          </a:bodyPr>
          <a:lstStyle/>
          <a:p>
            <a:pPr algn="l"/>
            <a:r>
              <a:rPr lang="en-US" sz="4000" dirty="0" smtClean="0"/>
              <a:t>SBHC</a:t>
            </a:r>
            <a:r>
              <a:rPr lang="en-US" sz="3100" dirty="0" smtClean="0"/>
              <a:t> – User &amp; Encounter Data 2014-2015  </a:t>
            </a:r>
            <a:endParaRPr lang="en-US" sz="4000" dirty="0"/>
          </a:p>
        </p:txBody>
      </p:sp>
      <p:graphicFrame>
        <p:nvGraphicFramePr>
          <p:cNvPr id="4" name="Chart 3"/>
          <p:cNvGraphicFramePr>
            <a:graphicFrameLocks noGrp="1"/>
          </p:cNvGraphicFramePr>
          <p:nvPr>
            <p:extLst/>
          </p:nvPr>
        </p:nvGraphicFramePr>
        <p:xfrm>
          <a:off x="876300" y="1483895"/>
          <a:ext cx="7467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9" name="Minus 8"/>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630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Albany Area Primary Health Care, Inc. History</a:t>
            </a:r>
            <a:endParaRPr lang="en-US" dirty="0"/>
          </a:p>
        </p:txBody>
      </p:sp>
      <p:sp>
        <p:nvSpPr>
          <p:cNvPr id="3" name="Content Placeholder 2"/>
          <p:cNvSpPr>
            <a:spLocks noGrp="1"/>
          </p:cNvSpPr>
          <p:nvPr>
            <p:ph idx="1"/>
          </p:nvPr>
        </p:nvSpPr>
        <p:spPr/>
        <p:txBody>
          <a:bodyPr>
            <a:normAutofit lnSpcReduction="10000"/>
          </a:bodyPr>
          <a:lstStyle/>
          <a:p>
            <a:pPr>
              <a:tabLst>
                <a:tab pos="1035050" algn="l"/>
              </a:tabLst>
            </a:pPr>
            <a:r>
              <a:rPr lang="en-US" dirty="0" smtClean="0"/>
              <a:t>Corporation was established in 1978 and incorporated in 1979. </a:t>
            </a:r>
          </a:p>
          <a:p>
            <a:endParaRPr lang="en-US" sz="1200" dirty="0" smtClean="0"/>
          </a:p>
          <a:p>
            <a:r>
              <a:rPr lang="en-US" dirty="0" smtClean="0"/>
              <a:t>Grant to develop clinic was based on a nursing student’s thesis project regarding lack of care for women and babies in the community, particularly prenatal care. AAPHC did not implement OB services until 2009…thirty years later.</a:t>
            </a:r>
          </a:p>
          <a:p>
            <a:endParaRPr lang="en-US" sz="1200" dirty="0" smtClean="0"/>
          </a:p>
          <a:p>
            <a:r>
              <a:rPr lang="en-US" dirty="0" smtClean="0"/>
              <a:t>AAPHC had three locations in 1982 and has grown to include 14 clinical locations, 3 adjunct locations, 6 school-based sites, 1 laboratory, and 1 administrative site.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a:bodyPr>
          <a:lstStyle/>
          <a:p>
            <a:pPr algn="l"/>
            <a:r>
              <a:rPr lang="en-US" dirty="0" smtClean="0"/>
              <a:t>Asthma Quality Data 2014-2015</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950757197"/>
              </p:ext>
            </p:extLst>
          </p:nvPr>
        </p:nvGraphicFramePr>
        <p:xfrm>
          <a:off x="609600" y="1389564"/>
          <a:ext cx="838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9" name="Minus 8"/>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66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a:bodyPr>
          <a:lstStyle/>
          <a:p>
            <a:pPr algn="l"/>
            <a:r>
              <a:rPr lang="en-US" dirty="0" smtClean="0"/>
              <a:t>Asthma Quality Data 2014-2015</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2606839579"/>
              </p:ext>
            </p:extLst>
          </p:nvPr>
        </p:nvGraphicFramePr>
        <p:xfrm>
          <a:off x="381602" y="1524000"/>
          <a:ext cx="8762398"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9" name="Minus 8"/>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902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82000" cy="1143000"/>
          </a:xfrm>
        </p:spPr>
        <p:txBody>
          <a:bodyPr>
            <a:noAutofit/>
          </a:bodyPr>
          <a:lstStyle/>
          <a:p>
            <a:pPr algn="l"/>
            <a:r>
              <a:rPr lang="en-US" sz="3600" dirty="0" smtClean="0"/>
              <a:t>SBHC </a:t>
            </a:r>
            <a:r>
              <a:rPr lang="en-US" sz="3200" dirty="0" smtClean="0"/>
              <a:t>Health Maintenance Data 2014-2015</a:t>
            </a:r>
            <a:endParaRPr lang="en-US" sz="3600" dirty="0"/>
          </a:p>
        </p:txBody>
      </p:sp>
      <p:graphicFrame>
        <p:nvGraphicFramePr>
          <p:cNvPr id="9" name="Chart 8"/>
          <p:cNvGraphicFramePr>
            <a:graphicFrameLocks noGrp="1"/>
          </p:cNvGraphicFramePr>
          <p:nvPr>
            <p:extLst>
              <p:ext uri="{D42A27DB-BD31-4B8C-83A1-F6EECF244321}">
                <p14:modId xmlns:p14="http://schemas.microsoft.com/office/powerpoint/2010/main" val="2170601557"/>
              </p:ext>
            </p:extLst>
          </p:nvPr>
        </p:nvGraphicFramePr>
        <p:xfrm>
          <a:off x="838201" y="1219200"/>
          <a:ext cx="7543799"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Minus 9"/>
          <p:cNvSpPr/>
          <p:nvPr/>
        </p:nvSpPr>
        <p:spPr>
          <a:xfrm>
            <a:off x="-850197" y="990600"/>
            <a:ext cx="11137197"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653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Accountable Care Organization?</a:t>
            </a:r>
            <a:endParaRPr lang="en-US" dirty="0"/>
          </a:p>
        </p:txBody>
      </p:sp>
      <p:sp>
        <p:nvSpPr>
          <p:cNvPr id="3" name="Content Placeholder 2"/>
          <p:cNvSpPr>
            <a:spLocks noGrp="1"/>
          </p:cNvSpPr>
          <p:nvPr>
            <p:ph idx="1"/>
          </p:nvPr>
        </p:nvSpPr>
        <p:spPr/>
        <p:txBody>
          <a:bodyPr/>
          <a:lstStyle/>
          <a:p>
            <a:r>
              <a:rPr lang="en-US" dirty="0" smtClean="0"/>
              <a:t>Accountable Care Organizations (ACOs) are groups of doctors, hospitals, and other health care providers, who come together voluntarily to give coordinated high quality care to their Medicare patients.</a:t>
            </a:r>
          </a:p>
          <a:p>
            <a:r>
              <a:rPr lang="en-US" dirty="0" smtClean="0"/>
              <a:t>The goal of coordinated care is to ensure that patients, especially the chronically ill, get the right care at the right time, while avoiding unnecessary duplication of services and preventing medical errors.</a:t>
            </a:r>
          </a:p>
          <a:p>
            <a:r>
              <a:rPr lang="en-US" dirty="0" smtClean="0"/>
              <a:t>When an ACO succeeds both in delivering high-quality care and spending health care dollars more wisely, it will               </a:t>
            </a:r>
            <a:r>
              <a:rPr lang="en-US" b="1" dirty="0" smtClean="0"/>
              <a:t>share in the savings</a:t>
            </a:r>
            <a:r>
              <a:rPr lang="en-US" dirty="0" smtClean="0"/>
              <a:t> it achieves for the Medicare program.</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an ACO</a:t>
            </a:r>
            <a:endParaRPr lang="en-US" dirty="0"/>
          </a:p>
        </p:txBody>
      </p:sp>
      <p:sp>
        <p:nvSpPr>
          <p:cNvPr id="3" name="Content Placeholder 2"/>
          <p:cNvSpPr>
            <a:spLocks noGrp="1"/>
          </p:cNvSpPr>
          <p:nvPr>
            <p:ph idx="1"/>
          </p:nvPr>
        </p:nvSpPr>
        <p:spPr/>
        <p:txBody>
          <a:bodyPr/>
          <a:lstStyle/>
          <a:p>
            <a:r>
              <a:rPr lang="en-US" dirty="0" smtClean="0"/>
              <a:t>Reduction in HealthCare cost and spending </a:t>
            </a:r>
          </a:p>
          <a:p>
            <a:r>
              <a:rPr lang="en-US" dirty="0" smtClean="0"/>
              <a:t>Reduction in Hospital Admission</a:t>
            </a:r>
          </a:p>
          <a:p>
            <a:r>
              <a:rPr lang="en-US" dirty="0" smtClean="0"/>
              <a:t>Reduction in Emergency Room Visits</a:t>
            </a:r>
          </a:p>
          <a:p>
            <a:r>
              <a:rPr lang="en-US" dirty="0" smtClean="0"/>
              <a:t>Greater engagement with providers</a:t>
            </a:r>
          </a:p>
          <a:p>
            <a:r>
              <a:rPr lang="en-US" dirty="0" smtClean="0"/>
              <a:t>Improvement in Population Health Management and Patient Outcomes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 Measures</a:t>
            </a:r>
            <a:endParaRPr lang="en-US" dirty="0"/>
          </a:p>
        </p:txBody>
      </p:sp>
      <p:sp>
        <p:nvSpPr>
          <p:cNvPr id="3" name="Content Placeholder 2"/>
          <p:cNvSpPr>
            <a:spLocks noGrp="1"/>
          </p:cNvSpPr>
          <p:nvPr>
            <p:ph idx="1"/>
          </p:nvPr>
        </p:nvSpPr>
        <p:spPr>
          <a:xfrm>
            <a:off x="1028700" y="1676400"/>
            <a:ext cx="7200900" cy="4191000"/>
          </a:xfrm>
        </p:spPr>
        <p:txBody>
          <a:bodyPr/>
          <a:lstStyle/>
          <a:p>
            <a:r>
              <a:rPr lang="en-US" dirty="0" smtClean="0"/>
              <a:t>Screening for Falls Risk Assessment</a:t>
            </a:r>
          </a:p>
          <a:p>
            <a:r>
              <a:rPr lang="en-US" dirty="0" smtClean="0"/>
              <a:t>Hypertension- Controlling High Blood Pressure</a:t>
            </a:r>
          </a:p>
          <a:p>
            <a:r>
              <a:rPr lang="en-US" dirty="0" smtClean="0"/>
              <a:t>Depression Screening</a:t>
            </a:r>
          </a:p>
          <a:p>
            <a:r>
              <a:rPr lang="en-US" dirty="0" smtClean="0"/>
              <a:t>Colorectal Cancer Screening</a:t>
            </a:r>
          </a:p>
          <a:p>
            <a:r>
              <a:rPr lang="en-US" dirty="0" smtClean="0"/>
              <a:t>Mammography Screening</a:t>
            </a:r>
          </a:p>
          <a:p>
            <a:r>
              <a:rPr lang="en-US" dirty="0" smtClean="0"/>
              <a:t>Adult Weight Screening and Follow-Up</a:t>
            </a:r>
          </a:p>
          <a:p>
            <a:r>
              <a:rPr lang="en-US" dirty="0" smtClean="0"/>
              <a:t>Pneumococcal Vaccination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200900" cy="1485900"/>
          </a:xfrm>
        </p:spPr>
        <p:txBody>
          <a:bodyPr/>
          <a:lstStyle/>
          <a:p>
            <a:r>
              <a:rPr lang="en-US" dirty="0" smtClean="0"/>
              <a:t>How Do We Keep Patients Engaged in Care?</a:t>
            </a:r>
            <a:endParaRPr lang="en-US" dirty="0"/>
          </a:p>
        </p:txBody>
      </p:sp>
      <p:sp>
        <p:nvSpPr>
          <p:cNvPr id="3" name="Content Placeholder 2"/>
          <p:cNvSpPr>
            <a:spLocks noGrp="1"/>
          </p:cNvSpPr>
          <p:nvPr>
            <p:ph idx="1"/>
          </p:nvPr>
        </p:nvSpPr>
        <p:spPr/>
        <p:txBody>
          <a:bodyPr/>
          <a:lstStyle/>
          <a:p>
            <a:r>
              <a:rPr lang="en-US" dirty="0" smtClean="0"/>
              <a:t>Patient Navigators</a:t>
            </a:r>
          </a:p>
          <a:p>
            <a:r>
              <a:rPr lang="en-US" dirty="0" smtClean="0"/>
              <a:t>Medicare Wellness Visits</a:t>
            </a:r>
          </a:p>
          <a:p>
            <a:r>
              <a:rPr lang="en-US" dirty="0" smtClean="0"/>
              <a:t>Referral Specialists</a:t>
            </a:r>
          </a:p>
          <a:p>
            <a:r>
              <a:rPr lang="en-US" dirty="0" smtClean="0"/>
              <a:t>Population Health</a:t>
            </a:r>
          </a:p>
          <a:p>
            <a:r>
              <a:rPr lang="en-US" dirty="0" smtClean="0"/>
              <a:t>Coordination of Care- Social Worker (Hospital)</a:t>
            </a:r>
          </a:p>
          <a:p>
            <a:r>
              <a:rPr lang="en-US" dirty="0" smtClean="0"/>
              <a:t>Outreach and Enrollment Workers</a:t>
            </a:r>
          </a:p>
          <a:p>
            <a:r>
              <a:rPr lang="en-US" dirty="0" smtClean="0"/>
              <a:t>Health Fairs and Outreach Activities</a:t>
            </a:r>
          </a:p>
          <a:p>
            <a:r>
              <a:rPr lang="en-US" dirty="0" smtClean="0"/>
              <a:t>Online Access to Medical Records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876" y="381000"/>
            <a:ext cx="7200900" cy="1485900"/>
          </a:xfrm>
        </p:spPr>
        <p:txBody>
          <a:bodyPr>
            <a:normAutofit fontScale="90000"/>
          </a:bodyPr>
          <a:lstStyle/>
          <a:p>
            <a:r>
              <a:rPr lang="en-US" dirty="0" smtClean="0"/>
              <a:t>What Resources are Needed to Continue to Improve Outcomes in Children and the Elderly?</a:t>
            </a:r>
            <a:endParaRPr lang="en-US" dirty="0"/>
          </a:p>
        </p:txBody>
      </p:sp>
      <p:sp>
        <p:nvSpPr>
          <p:cNvPr id="3" name="Content Placeholder 2"/>
          <p:cNvSpPr>
            <a:spLocks noGrp="1"/>
          </p:cNvSpPr>
          <p:nvPr>
            <p:ph idx="1"/>
          </p:nvPr>
        </p:nvSpPr>
        <p:spPr>
          <a:xfrm>
            <a:off x="1143000" y="2590800"/>
            <a:ext cx="7200900" cy="3581400"/>
          </a:xfrm>
        </p:spPr>
        <p:txBody>
          <a:bodyPr/>
          <a:lstStyle/>
          <a:p>
            <a:r>
              <a:rPr lang="en-US" dirty="0" smtClean="0"/>
              <a:t>Federally Qualified Health Center Funding</a:t>
            </a:r>
          </a:p>
          <a:p>
            <a:r>
              <a:rPr lang="en-US" dirty="0" smtClean="0"/>
              <a:t>National Health Service Corp Funding</a:t>
            </a:r>
          </a:p>
          <a:p>
            <a:r>
              <a:rPr lang="en-US" dirty="0" smtClean="0"/>
              <a:t>Teaching Health Centers</a:t>
            </a:r>
          </a:p>
          <a:p>
            <a:r>
              <a:rPr lang="en-US" dirty="0" smtClean="0"/>
              <a:t>Rural Hospitals</a:t>
            </a:r>
          </a:p>
          <a:p>
            <a:r>
              <a:rPr lang="en-US" dirty="0" smtClean="0"/>
              <a:t>Education</a:t>
            </a:r>
          </a:p>
          <a:p>
            <a:r>
              <a:rPr lang="en-US" dirty="0" smtClean="0"/>
              <a:t>Care Coordination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84D75"/>
                </a:solidFill>
                <a:latin typeface="Tahoma" charset="0"/>
                <a:ea typeface="Tahoma" charset="0"/>
                <a:cs typeface="Tahoma" charset="0"/>
              </a:rPr>
              <a:t>Additional 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9997" y="1804916"/>
            <a:ext cx="2455045" cy="3429074"/>
          </a:xfrm>
          <a:prstGeom prst="rect">
            <a:avLst/>
          </a:prstGeom>
        </p:spPr>
      </p:pic>
      <p:sp>
        <p:nvSpPr>
          <p:cNvPr id="5" name="Rectangle 4"/>
          <p:cNvSpPr/>
          <p:nvPr/>
        </p:nvSpPr>
        <p:spPr>
          <a:xfrm>
            <a:off x="3581400" y="2134168"/>
            <a:ext cx="5562600" cy="2677656"/>
          </a:xfrm>
          <a:prstGeom prst="rect">
            <a:avLst/>
          </a:prstGeom>
        </p:spPr>
        <p:txBody>
          <a:bodyPr wrap="square">
            <a:spAutoFit/>
          </a:bodyPr>
          <a:lstStyle/>
          <a:p>
            <a:pPr marL="0" indent="0" algn="ctr">
              <a:buNone/>
            </a:pPr>
            <a:r>
              <a:rPr lang="en-US" dirty="0" smtClean="0">
                <a:solidFill>
                  <a:srgbClr val="084D75"/>
                </a:solidFill>
                <a:latin typeface="Arial" charset="0"/>
                <a:ea typeface="Arial" charset="0"/>
                <a:cs typeface="Arial" charset="0"/>
              </a:rPr>
              <a:t>Clifton Bush, MHA</a:t>
            </a:r>
          </a:p>
          <a:p>
            <a:pPr marL="0" indent="0" algn="ctr">
              <a:buNone/>
            </a:pPr>
            <a:r>
              <a:rPr lang="en-US" dirty="0" smtClean="0">
                <a:solidFill>
                  <a:srgbClr val="084D75"/>
                </a:solidFill>
                <a:latin typeface="Arial" charset="0"/>
                <a:ea typeface="Arial" charset="0"/>
                <a:cs typeface="Arial" charset="0"/>
              </a:rPr>
              <a:t>Chief Operating Officer</a:t>
            </a:r>
          </a:p>
          <a:p>
            <a:pPr marL="0" indent="0" algn="ctr">
              <a:buNone/>
            </a:pPr>
            <a:r>
              <a:rPr lang="en-US" dirty="0" smtClean="0">
                <a:latin typeface="Arial" charset="0"/>
                <a:ea typeface="Arial" charset="0"/>
                <a:cs typeface="Arial" charset="0"/>
              </a:rPr>
              <a:t>Albany Area Primary Health Care, Inc.</a:t>
            </a:r>
            <a:endParaRPr lang="en-US" dirty="0" smtClean="0">
              <a:solidFill>
                <a:srgbClr val="084D75"/>
              </a:solidFill>
              <a:latin typeface="Arial" charset="0"/>
              <a:ea typeface="Arial" charset="0"/>
              <a:cs typeface="Arial" charset="0"/>
            </a:endParaRPr>
          </a:p>
          <a:p>
            <a:pPr marL="0" indent="0" algn="ctr">
              <a:buNone/>
            </a:pPr>
            <a:r>
              <a:rPr lang="en-US" dirty="0" smtClean="0">
                <a:latin typeface="Arial" charset="0"/>
                <a:ea typeface="Arial" charset="0"/>
                <a:cs typeface="Arial" charset="0"/>
              </a:rPr>
              <a:t>204 N Westover Blvd</a:t>
            </a:r>
            <a:endParaRPr lang="en-US" dirty="0" smtClean="0">
              <a:solidFill>
                <a:srgbClr val="084D75"/>
              </a:solidFill>
              <a:latin typeface="Arial" charset="0"/>
              <a:ea typeface="Arial" charset="0"/>
              <a:cs typeface="Arial" charset="0"/>
            </a:endParaRPr>
          </a:p>
          <a:p>
            <a:pPr marL="0" indent="0" algn="ctr">
              <a:buNone/>
            </a:pPr>
            <a:r>
              <a:rPr lang="en-US" dirty="0" smtClean="0">
                <a:solidFill>
                  <a:srgbClr val="084D75"/>
                </a:solidFill>
                <a:latin typeface="Arial" charset="0"/>
                <a:ea typeface="Arial" charset="0"/>
                <a:cs typeface="Arial" charset="0"/>
              </a:rPr>
              <a:t>Albany, Georgia 31707</a:t>
            </a:r>
          </a:p>
          <a:p>
            <a:pPr marL="0" indent="0" algn="ctr">
              <a:buNone/>
            </a:pPr>
            <a:r>
              <a:rPr lang="en-US" dirty="0" smtClean="0">
                <a:solidFill>
                  <a:srgbClr val="084D75"/>
                </a:solidFill>
                <a:latin typeface="Arial" charset="0"/>
                <a:ea typeface="Arial" charset="0"/>
                <a:cs typeface="Arial" charset="0"/>
              </a:rPr>
              <a:t>Phone: 229-888-6559</a:t>
            </a:r>
          </a:p>
          <a:p>
            <a:pPr marL="0" indent="0" algn="ctr">
              <a:buNone/>
            </a:pPr>
            <a:r>
              <a:rPr lang="en-US" dirty="0" smtClean="0">
                <a:solidFill>
                  <a:srgbClr val="084D75"/>
                </a:solidFill>
                <a:latin typeface="Arial" charset="0"/>
                <a:ea typeface="Arial" charset="0"/>
                <a:cs typeface="Arial" charset="0"/>
                <a:hlinkClick r:id="rId3"/>
              </a:rPr>
              <a:t>Clifton.Bush@aaphc.org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Data - Children</a:t>
            </a:r>
            <a:endParaRPr lang="en-US" dirty="0"/>
          </a:p>
        </p:txBody>
      </p:sp>
      <p:sp>
        <p:nvSpPr>
          <p:cNvPr id="3" name="Content Placeholder 2"/>
          <p:cNvSpPr>
            <a:spLocks noGrp="1"/>
          </p:cNvSpPr>
          <p:nvPr>
            <p:ph idx="1"/>
          </p:nvPr>
        </p:nvSpPr>
        <p:spPr>
          <a:xfrm>
            <a:off x="1028700" y="1676400"/>
            <a:ext cx="7581900" cy="4953000"/>
          </a:xfrm>
        </p:spPr>
        <p:txBody>
          <a:bodyPr/>
          <a:lstStyle/>
          <a:p>
            <a:r>
              <a:rPr lang="en-US" sz="2400" dirty="0" smtClean="0"/>
              <a:t>Georgia ranks 42</a:t>
            </a:r>
            <a:r>
              <a:rPr lang="en-US" sz="2400" baseline="30000" dirty="0" smtClean="0"/>
              <a:t>nd</a:t>
            </a:r>
            <a:r>
              <a:rPr lang="en-US" sz="2400" dirty="0" smtClean="0"/>
              <a:t> in the nation overall for child            well-being</a:t>
            </a:r>
          </a:p>
          <a:p>
            <a:r>
              <a:rPr lang="en-US" sz="2400" dirty="0" smtClean="0"/>
              <a:t>2</a:t>
            </a:r>
            <a:r>
              <a:rPr lang="en-US" sz="2400" baseline="30000" dirty="0" smtClean="0"/>
              <a:t>nd</a:t>
            </a:r>
            <a:r>
              <a:rPr lang="en-US" sz="2400" dirty="0" smtClean="0"/>
              <a:t> highest childhood obesity rate in the country and 29% of our adolescents had significant episodes of depression during the past 24 months</a:t>
            </a:r>
          </a:p>
          <a:p>
            <a:r>
              <a:rPr lang="en-US" sz="2400" dirty="0" smtClean="0"/>
              <a:t>25% of Georgia children live in poverty and approximately 300,000 children are uninsured</a:t>
            </a:r>
          </a:p>
          <a:p>
            <a:r>
              <a:rPr lang="en-US" sz="2400" dirty="0" smtClean="0"/>
              <a:t>Educational underachievement is pervasive. Georgia has the 3</a:t>
            </a:r>
            <a:r>
              <a:rPr lang="en-US" sz="2400" baseline="30000" dirty="0" smtClean="0"/>
              <a:t>rd</a:t>
            </a:r>
            <a:r>
              <a:rPr lang="en-US" sz="2400" dirty="0" smtClean="0"/>
              <a:t> highest school drop out rate in the country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Data- Children</a:t>
            </a:r>
            <a:endParaRPr lang="en-US" dirty="0"/>
          </a:p>
        </p:txBody>
      </p:sp>
      <p:sp>
        <p:nvSpPr>
          <p:cNvPr id="3" name="Content Placeholder 2"/>
          <p:cNvSpPr>
            <a:spLocks noGrp="1"/>
          </p:cNvSpPr>
          <p:nvPr>
            <p:ph idx="1"/>
          </p:nvPr>
        </p:nvSpPr>
        <p:spPr>
          <a:xfrm>
            <a:off x="1028700" y="1600200"/>
            <a:ext cx="7429500" cy="4267200"/>
          </a:xfrm>
        </p:spPr>
        <p:txBody>
          <a:bodyPr>
            <a:noAutofit/>
          </a:bodyPr>
          <a:lstStyle/>
          <a:p>
            <a:r>
              <a:rPr lang="en-US" sz="2400" dirty="0" smtClean="0"/>
              <a:t>Approximately 28 million children nationwide from economically disadvantaged households are at risk for a variety of negative outcomes including:</a:t>
            </a:r>
          </a:p>
          <a:p>
            <a:pPr lvl="1"/>
            <a:r>
              <a:rPr lang="en-US" sz="2400" dirty="0" smtClean="0"/>
              <a:t>Increased rates of health problems and mortality</a:t>
            </a:r>
          </a:p>
          <a:p>
            <a:pPr lvl="1"/>
            <a:r>
              <a:rPr lang="en-US" sz="2400" dirty="0" smtClean="0"/>
              <a:t>Increased rates of academic underachievement, school drop-out, and unemployment</a:t>
            </a:r>
          </a:p>
          <a:p>
            <a:pPr lvl="1"/>
            <a:r>
              <a:rPr lang="en-US" sz="2400" dirty="0" smtClean="0"/>
              <a:t>Emotional and behavioral problems</a:t>
            </a:r>
          </a:p>
          <a:p>
            <a:r>
              <a:rPr lang="en-US" sz="2400" i="1" dirty="0" smtClean="0"/>
              <a:t>All of these risk factors are greatly impacted by the social determinants of health and are largely responsible for the health disparities observed                 in the pediatric population.</a:t>
            </a:r>
            <a:endParaRPr lang="en-US"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Data - Elderly</a:t>
            </a:r>
            <a:endParaRPr lang="en-US" dirty="0"/>
          </a:p>
        </p:txBody>
      </p:sp>
      <p:sp>
        <p:nvSpPr>
          <p:cNvPr id="3" name="Content Placeholder 2"/>
          <p:cNvSpPr>
            <a:spLocks noGrp="1"/>
          </p:cNvSpPr>
          <p:nvPr>
            <p:ph idx="1"/>
          </p:nvPr>
        </p:nvSpPr>
        <p:spPr/>
        <p:txBody>
          <a:bodyPr/>
          <a:lstStyle/>
          <a:p>
            <a:r>
              <a:rPr lang="en-US" dirty="0" smtClean="0"/>
              <a:t>Over 19% of the population 65+ are living in poverty in the state of Georgia</a:t>
            </a:r>
          </a:p>
          <a:p>
            <a:r>
              <a:rPr lang="en-US" dirty="0" smtClean="0"/>
              <a:t>Only 26.3% of Georgians ages 65 and over receive recommended preventive health services</a:t>
            </a:r>
          </a:p>
          <a:p>
            <a:r>
              <a:rPr lang="en-US" dirty="0" smtClean="0"/>
              <a:t>22.4 deaths per 100,000 in Georgia in the elderly population are due to Influenza or Pneumonia</a:t>
            </a:r>
          </a:p>
          <a:p>
            <a:r>
              <a:rPr lang="en-US" dirty="0" smtClean="0"/>
              <a:t>Georgia ranks in the lower 2 quartiles (lower 50%) on 12 out of 17 </a:t>
            </a:r>
            <a:r>
              <a:rPr lang="en-US" dirty="0"/>
              <a:t>risk </a:t>
            </a:r>
            <a:r>
              <a:rPr lang="en-US" dirty="0" smtClean="0"/>
              <a:t>categories identified in </a:t>
            </a:r>
            <a:r>
              <a:rPr lang="en-US" u="sng" dirty="0" smtClean="0"/>
              <a:t>The </a:t>
            </a:r>
            <a:r>
              <a:rPr lang="en-US" u="sng" dirty="0"/>
              <a:t>State of Aging and Health in America 2013</a:t>
            </a:r>
            <a:r>
              <a:rPr lang="en-US" dirty="0"/>
              <a:t> </a:t>
            </a:r>
            <a:r>
              <a:rPr lang="en-US" dirty="0" smtClean="0"/>
              <a:t>report.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200900" cy="3581400"/>
          </a:xfrm>
        </p:spPr>
        <p:txBody>
          <a:bodyPr>
            <a:normAutofit/>
          </a:bodyPr>
          <a:lstStyle/>
          <a:p>
            <a:pPr marL="0" indent="0" algn="ctr">
              <a:buNone/>
            </a:pPr>
            <a:r>
              <a:rPr lang="en-US" sz="4000" b="1" dirty="0" smtClean="0"/>
              <a:t>What has been done or what can we do to effectively address and improve the issues of children and the elderly?</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114800"/>
            <a:ext cx="3086100" cy="198392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658100" cy="1485900"/>
          </a:xfrm>
        </p:spPr>
        <p:txBody>
          <a:bodyPr/>
          <a:lstStyle/>
          <a:p>
            <a:r>
              <a:rPr lang="en-US" dirty="0" smtClean="0"/>
              <a:t>Ideas AAPHC has Implemented</a:t>
            </a:r>
            <a:endParaRPr lang="en-US" dirty="0"/>
          </a:p>
        </p:txBody>
      </p:sp>
      <p:sp>
        <p:nvSpPr>
          <p:cNvPr id="3" name="Content Placeholder 2"/>
          <p:cNvSpPr>
            <a:spLocks noGrp="1"/>
          </p:cNvSpPr>
          <p:nvPr>
            <p:ph idx="1"/>
          </p:nvPr>
        </p:nvSpPr>
        <p:spPr>
          <a:xfrm>
            <a:off x="1028700" y="2171700"/>
            <a:ext cx="7658100" cy="3810000"/>
          </a:xfrm>
        </p:spPr>
        <p:txBody>
          <a:bodyPr/>
          <a:lstStyle/>
          <a:p>
            <a:r>
              <a:rPr lang="en-US" sz="3200" dirty="0" smtClean="0"/>
              <a:t>School-Based Health Centers</a:t>
            </a:r>
          </a:p>
          <a:p>
            <a:r>
              <a:rPr lang="en-US" sz="3200" dirty="0" smtClean="0"/>
              <a:t>Accountable Care Organizations </a:t>
            </a:r>
            <a:r>
              <a:rPr lang="en-US" sz="2400" i="1" dirty="0" smtClean="0"/>
              <a:t>(Medicare)</a:t>
            </a:r>
          </a:p>
          <a:p>
            <a:r>
              <a:rPr lang="en-US" sz="3200" dirty="0" smtClean="0"/>
              <a:t>Patient-Centered Medical Home</a:t>
            </a:r>
          </a:p>
          <a:p>
            <a:r>
              <a:rPr lang="en-US" sz="3200" dirty="0" smtClean="0"/>
              <a:t>Care Coordination</a:t>
            </a:r>
          </a:p>
          <a:p>
            <a:endParaRPr lang="en-US" dirty="0"/>
          </a:p>
        </p:txBody>
      </p:sp>
    </p:spTree>
    <p:extLst>
      <p:ext uri="{BB962C8B-B14F-4D97-AF65-F5344CB8AC3E}">
        <p14:creationId xmlns:p14="http://schemas.microsoft.com/office/powerpoint/2010/main" val="1095724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656320" cy="914400"/>
          </a:xfrm>
        </p:spPr>
        <p:txBody>
          <a:bodyPr>
            <a:normAutofit/>
          </a:bodyPr>
          <a:lstStyle/>
          <a:p>
            <a:pPr algn="l"/>
            <a:r>
              <a:rPr lang="en-US" sz="3600" dirty="0" smtClean="0"/>
              <a:t>What is a School-Based Health Center? </a:t>
            </a:r>
            <a:endParaRPr lang="en-US" sz="3600" dirty="0"/>
          </a:p>
        </p:txBody>
      </p:sp>
      <p:sp>
        <p:nvSpPr>
          <p:cNvPr id="5" name="Content Placeholder 2"/>
          <p:cNvSpPr>
            <a:spLocks noGrp="1"/>
          </p:cNvSpPr>
          <p:nvPr>
            <p:ph idx="1"/>
          </p:nvPr>
        </p:nvSpPr>
        <p:spPr>
          <a:xfrm>
            <a:off x="552683" y="1600200"/>
            <a:ext cx="8763000" cy="4974336"/>
          </a:xfrm>
        </p:spPr>
        <p:txBody>
          <a:bodyPr>
            <a:noAutofit/>
          </a:bodyPr>
          <a:lstStyle/>
          <a:p>
            <a:r>
              <a:rPr lang="en-US" sz="2100" dirty="0"/>
              <a:t>School-based health centers are exactly what the name implies: the center of health in the schools where they are based.</a:t>
            </a:r>
          </a:p>
          <a:p>
            <a:r>
              <a:rPr lang="en-US" sz="2100" dirty="0"/>
              <a:t>Students and their families rely on school-based health centers to meet their needs for a full range of age-appropriate health care services, typically including</a:t>
            </a:r>
            <a:r>
              <a:rPr lang="en-US" sz="2100" dirty="0" smtClean="0"/>
              <a:t>: primary </a:t>
            </a:r>
            <a:r>
              <a:rPr lang="en-US" sz="2100" dirty="0"/>
              <a:t>medical </a:t>
            </a:r>
            <a:r>
              <a:rPr lang="en-US" sz="2100" dirty="0" smtClean="0"/>
              <a:t>care, behavioral </a:t>
            </a:r>
            <a:r>
              <a:rPr lang="en-US" sz="2100" dirty="0"/>
              <a:t>health </a:t>
            </a:r>
            <a:r>
              <a:rPr lang="en-US" sz="2100" dirty="0" smtClean="0"/>
              <a:t>care, oral </a:t>
            </a:r>
            <a:r>
              <a:rPr lang="en-US" sz="2100" dirty="0"/>
              <a:t>health </a:t>
            </a:r>
            <a:r>
              <a:rPr lang="en-US" sz="2100" dirty="0" smtClean="0"/>
              <a:t>care, health </a:t>
            </a:r>
            <a:r>
              <a:rPr lang="en-US" sz="2100" dirty="0"/>
              <a:t>education and </a:t>
            </a:r>
            <a:r>
              <a:rPr lang="en-US" sz="2100" dirty="0" smtClean="0"/>
              <a:t>promotion, case management, nutrition </a:t>
            </a:r>
            <a:r>
              <a:rPr lang="en-US" sz="2100" dirty="0"/>
              <a:t>education</a:t>
            </a:r>
          </a:p>
          <a:p>
            <a:r>
              <a:rPr lang="en-US" sz="2100" dirty="0"/>
              <a:t>Students can be treated for acute illnesses, such as flu, and chronic conditions, including asthma and diabetes. They can also be screened for dental, vision and hearing problems. With an emphasis on prevention, early intervention and risk reduction, </a:t>
            </a:r>
            <a:r>
              <a:rPr lang="en-US" sz="2100" dirty="0" smtClean="0"/>
              <a:t>school-based               health </a:t>
            </a:r>
            <a:r>
              <a:rPr lang="en-US" sz="2100" dirty="0"/>
              <a:t>centers counsel students on healthy </a:t>
            </a:r>
            <a:r>
              <a:rPr lang="en-US" sz="2100" dirty="0" smtClean="0"/>
              <a:t>habits and                                   how </a:t>
            </a:r>
            <a:r>
              <a:rPr lang="en-US" sz="2100" dirty="0"/>
              <a:t>to prevent injury, violence and other threats</a:t>
            </a:r>
            <a:r>
              <a:rPr lang="en-US" sz="2100" dirty="0" smtClean="0"/>
              <a:t>.</a:t>
            </a:r>
          </a:p>
          <a:p>
            <a:pPr marL="0" indent="0" algn="ctr">
              <a:buNone/>
            </a:pPr>
            <a:r>
              <a:rPr lang="en-US" sz="1400" dirty="0" smtClean="0"/>
              <a:t>            </a:t>
            </a:r>
          </a:p>
          <a:p>
            <a:pPr marL="0" indent="0" algn="ctr">
              <a:buNone/>
            </a:pPr>
            <a:r>
              <a:rPr lang="en-US" sz="1400" dirty="0" smtClean="0"/>
              <a:t>               https</a:t>
            </a:r>
            <a:r>
              <a:rPr lang="en-US" sz="1400" dirty="0"/>
              <a:t>://www.hrsa.gov/ourstories/schoolhealthcenters/</a:t>
            </a:r>
          </a:p>
        </p:txBody>
      </p:sp>
      <p:sp>
        <p:nvSpPr>
          <p:cNvPr id="10" name="Minus 9"/>
          <p:cNvSpPr/>
          <p:nvPr/>
        </p:nvSpPr>
        <p:spPr>
          <a:xfrm>
            <a:off x="-868680" y="990600"/>
            <a:ext cx="11231880"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79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305800" cy="914400"/>
          </a:xfrm>
        </p:spPr>
        <p:txBody>
          <a:bodyPr>
            <a:normAutofit/>
          </a:bodyPr>
          <a:lstStyle/>
          <a:p>
            <a:pPr algn="l"/>
            <a:r>
              <a:rPr lang="en-US" sz="3600" dirty="0" smtClean="0"/>
              <a:t>What is a School-Based Health Center? </a:t>
            </a:r>
            <a:endParaRPr lang="en-US" sz="3600" dirty="0"/>
          </a:p>
        </p:txBody>
      </p:sp>
      <p:sp>
        <p:nvSpPr>
          <p:cNvPr id="5" name="Content Placeholder 2"/>
          <p:cNvSpPr>
            <a:spLocks noGrp="1"/>
          </p:cNvSpPr>
          <p:nvPr>
            <p:ph idx="1"/>
          </p:nvPr>
        </p:nvSpPr>
        <p:spPr>
          <a:xfrm>
            <a:off x="609600" y="1828800"/>
            <a:ext cx="8153400" cy="4974336"/>
          </a:xfrm>
        </p:spPr>
        <p:txBody>
          <a:bodyPr>
            <a:noAutofit/>
          </a:bodyPr>
          <a:lstStyle/>
          <a:p>
            <a:r>
              <a:rPr lang="en-US" sz="2100" dirty="0" smtClean="0"/>
              <a:t>School-based </a:t>
            </a:r>
            <a:r>
              <a:rPr lang="en-US" sz="2100" dirty="0"/>
              <a:t>health centers often are operated as a partnership between the school and a community health organization, such as a community health center, hospital, or local health department. The specific services provided by school-based health centers vary based on community needs and resources as determined through collaborations between the community, the school district and the health care providers. </a:t>
            </a:r>
          </a:p>
          <a:p>
            <a:r>
              <a:rPr lang="en-US" sz="2100" dirty="0" smtClean="0"/>
              <a:t>Over 3,000 school-based </a:t>
            </a:r>
            <a:r>
              <a:rPr lang="en-US" sz="2100" dirty="0"/>
              <a:t>health centers operate nationwide, according to the most recent National </a:t>
            </a:r>
            <a:r>
              <a:rPr lang="en-US" sz="2100" dirty="0" smtClean="0"/>
              <a:t>Alliance on </a:t>
            </a:r>
            <a:r>
              <a:rPr lang="en-US" sz="2100" dirty="0"/>
              <a:t>School-Based Health Care census. Most are open every day school is in session.</a:t>
            </a:r>
          </a:p>
          <a:p>
            <a:r>
              <a:rPr lang="en-US" sz="2100" dirty="0"/>
              <a:t>About 20 percent receive funding through the HRSA </a:t>
            </a:r>
            <a:r>
              <a:rPr lang="en-US" sz="2100" dirty="0" smtClean="0"/>
              <a:t>                     Health </a:t>
            </a:r>
            <a:r>
              <a:rPr lang="en-US" sz="2100" dirty="0"/>
              <a:t>Center Program.</a:t>
            </a:r>
          </a:p>
          <a:p>
            <a:pPr marL="0" indent="0" algn="ctr">
              <a:buNone/>
              <a:tabLst>
                <a:tab pos="1035050" algn="l"/>
              </a:tabLst>
            </a:pPr>
            <a:endParaRPr lang="en-US" sz="1400" dirty="0" smtClean="0"/>
          </a:p>
          <a:p>
            <a:pPr marL="0" indent="0" algn="ctr">
              <a:buNone/>
              <a:tabLst>
                <a:tab pos="1035050" algn="l"/>
              </a:tabLst>
            </a:pPr>
            <a:r>
              <a:rPr lang="en-US" sz="1400" dirty="0" smtClean="0"/>
              <a:t>                         https</a:t>
            </a:r>
            <a:r>
              <a:rPr lang="en-US" sz="1400" dirty="0"/>
              <a:t>://www.hrsa.gov/ourstories/schoolhealthcenters/</a:t>
            </a:r>
          </a:p>
          <a:p>
            <a:pPr marL="0" indent="0">
              <a:buNone/>
              <a:tabLst>
                <a:tab pos="1035050" algn="l"/>
              </a:tabLst>
            </a:pPr>
            <a:endParaRPr lang="en-US" sz="2100" dirty="0"/>
          </a:p>
        </p:txBody>
      </p:sp>
      <p:sp>
        <p:nvSpPr>
          <p:cNvPr id="10" name="Minus 9"/>
          <p:cNvSpPr/>
          <p:nvPr/>
        </p:nvSpPr>
        <p:spPr>
          <a:xfrm>
            <a:off x="-764632" y="990600"/>
            <a:ext cx="11204032" cy="381000"/>
          </a:xfrm>
          <a:prstGeom prst="mathMinu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37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4">
      <a:dk1>
        <a:srgbClr val="000000"/>
      </a:dk1>
      <a:lt1>
        <a:sysClr val="window" lastClr="FFFFFF"/>
      </a:lt1>
      <a:dk2>
        <a:srgbClr val="464642"/>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1792</TotalTime>
  <Words>1787</Words>
  <Application>Microsoft Office PowerPoint</Application>
  <PresentationFormat>On-screen Show (4:3)</PresentationFormat>
  <Paragraphs>219</Paragraphs>
  <Slides>28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Franklin Gothic Book</vt:lpstr>
      <vt:lpstr>Tahoma</vt:lpstr>
      <vt:lpstr>Times New Roman</vt:lpstr>
      <vt:lpstr>Crop</vt:lpstr>
      <vt:lpstr> Effectively Addressing the Health of our Children and Elderly for Improved Health Outcomes      </vt:lpstr>
      <vt:lpstr>Albany Area Primary Health Care, Inc. History</vt:lpstr>
      <vt:lpstr>Statistical Data - Children</vt:lpstr>
      <vt:lpstr>Statistical Data- Children</vt:lpstr>
      <vt:lpstr>Statistical Data - Elderly</vt:lpstr>
      <vt:lpstr>PowerPoint Presentation</vt:lpstr>
      <vt:lpstr>Ideas AAPHC has Implemented</vt:lpstr>
      <vt:lpstr>What is a School-Based Health Center? </vt:lpstr>
      <vt:lpstr>What is a School-Based Health Center? </vt:lpstr>
      <vt:lpstr> Objectives of the SBHC Program</vt:lpstr>
      <vt:lpstr>Services Of Our SBHC</vt:lpstr>
      <vt:lpstr>SBHC Core Competencies</vt:lpstr>
      <vt:lpstr>Define what success looks like</vt:lpstr>
      <vt:lpstr>School &amp; System Administration</vt:lpstr>
      <vt:lpstr>What does it take to get there?</vt:lpstr>
      <vt:lpstr>What values stand out?</vt:lpstr>
      <vt:lpstr>Supplementary Programs </vt:lpstr>
      <vt:lpstr>SBHC Quality Sustainability</vt:lpstr>
      <vt:lpstr>SBHC – User &amp; Encounter Data 2014-2015  </vt:lpstr>
      <vt:lpstr>Asthma Quality Data 2014-2015</vt:lpstr>
      <vt:lpstr>Asthma Quality Data 2014-2015</vt:lpstr>
      <vt:lpstr>SBHC Health Maintenance Data 2014-2015</vt:lpstr>
      <vt:lpstr>What is an Accountable Care Organization?</vt:lpstr>
      <vt:lpstr>Benefits of an ACO</vt:lpstr>
      <vt:lpstr>ACO Measures</vt:lpstr>
      <vt:lpstr>How Do We Keep Patients Engaged in Care?</vt:lpstr>
      <vt:lpstr>What Resources are Needed to Continue to Improve Outcomes in Children and the Elderly?</vt:lpstr>
      <vt:lpstr>Additional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Albany Area Primary Health Care, Inc.      November 5, 2014</dc:title>
  <dc:creator>heather.combs</dc:creator>
  <cp:lastModifiedBy>Charles Owens</cp:lastModifiedBy>
  <cp:revision>135</cp:revision>
  <dcterms:created xsi:type="dcterms:W3CDTF">2014-11-04T15:17:07Z</dcterms:created>
  <dcterms:modified xsi:type="dcterms:W3CDTF">2017-09-06T22:43:26Z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TC103368119990</vt:lpwstr>
  </property>
</Properties>
</file>