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avi" ContentType="video/x-msvide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2.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4.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5.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7" r:id="rId2"/>
    <p:sldMasterId id="2147483749" r:id="rId3"/>
    <p:sldMasterId id="2147483761" r:id="rId4"/>
    <p:sldMasterId id="2147483773" r:id="rId5"/>
    <p:sldMasterId id="2147483785" r:id="rId6"/>
    <p:sldMasterId id="2147483797" r:id="rId7"/>
    <p:sldMasterId id="2147483809" r:id="rId8"/>
    <p:sldMasterId id="2147483821" r:id="rId9"/>
    <p:sldMasterId id="2147483833" r:id="rId10"/>
    <p:sldMasterId id="2147483845" r:id="rId11"/>
    <p:sldMasterId id="2147483862" r:id="rId12"/>
    <p:sldMasterId id="2147483879" r:id="rId13"/>
    <p:sldMasterId id="2147483896" r:id="rId14"/>
    <p:sldMasterId id="2147483913" r:id="rId15"/>
    <p:sldMasterId id="2147483930" r:id="rId16"/>
  </p:sldMasterIdLst>
  <p:notesMasterIdLst>
    <p:notesMasterId r:id="rId85"/>
  </p:notesMasterIdLst>
  <p:handoutMasterIdLst>
    <p:handoutMasterId r:id="rId86"/>
  </p:handoutMasterIdLst>
  <p:sldIdLst>
    <p:sldId id="446" r:id="rId17"/>
    <p:sldId id="486" r:id="rId18"/>
    <p:sldId id="527" r:id="rId19"/>
    <p:sldId id="528" r:id="rId20"/>
    <p:sldId id="529" r:id="rId21"/>
    <p:sldId id="530" r:id="rId22"/>
    <p:sldId id="531" r:id="rId23"/>
    <p:sldId id="532" r:id="rId24"/>
    <p:sldId id="533" r:id="rId25"/>
    <p:sldId id="526" r:id="rId26"/>
    <p:sldId id="520" r:id="rId27"/>
    <p:sldId id="521" r:id="rId28"/>
    <p:sldId id="522" r:id="rId29"/>
    <p:sldId id="524" r:id="rId30"/>
    <p:sldId id="487" r:id="rId31"/>
    <p:sldId id="493" r:id="rId32"/>
    <p:sldId id="491" r:id="rId33"/>
    <p:sldId id="492" r:id="rId34"/>
    <p:sldId id="500" r:id="rId35"/>
    <p:sldId id="504" r:id="rId36"/>
    <p:sldId id="444" r:id="rId37"/>
    <p:sldId id="490" r:id="rId38"/>
    <p:sldId id="505" r:id="rId39"/>
    <p:sldId id="510" r:id="rId40"/>
    <p:sldId id="448" r:id="rId41"/>
    <p:sldId id="451" r:id="rId42"/>
    <p:sldId id="485" r:id="rId43"/>
    <p:sldId id="536" r:id="rId44"/>
    <p:sldId id="537" r:id="rId45"/>
    <p:sldId id="502" r:id="rId46"/>
    <p:sldId id="497" r:id="rId47"/>
    <p:sldId id="498" r:id="rId48"/>
    <p:sldId id="499" r:id="rId49"/>
    <p:sldId id="512" r:id="rId50"/>
    <p:sldId id="535" r:id="rId51"/>
    <p:sldId id="495" r:id="rId52"/>
    <p:sldId id="494" r:id="rId53"/>
    <p:sldId id="479" r:id="rId54"/>
    <p:sldId id="472" r:id="rId55"/>
    <p:sldId id="501" r:id="rId56"/>
    <p:sldId id="534" r:id="rId57"/>
    <p:sldId id="539" r:id="rId58"/>
    <p:sldId id="439" r:id="rId59"/>
    <p:sldId id="507" r:id="rId60"/>
    <p:sldId id="538" r:id="rId61"/>
    <p:sldId id="508" r:id="rId62"/>
    <p:sldId id="511" r:id="rId63"/>
    <p:sldId id="475" r:id="rId64"/>
    <p:sldId id="423" r:id="rId65"/>
    <p:sldId id="450" r:id="rId66"/>
    <p:sldId id="483" r:id="rId67"/>
    <p:sldId id="481" r:id="rId68"/>
    <p:sldId id="456" r:id="rId69"/>
    <p:sldId id="458" r:id="rId70"/>
    <p:sldId id="459" r:id="rId71"/>
    <p:sldId id="460" r:id="rId72"/>
    <p:sldId id="513" r:id="rId73"/>
    <p:sldId id="515" r:id="rId74"/>
    <p:sldId id="516" r:id="rId75"/>
    <p:sldId id="514" r:id="rId76"/>
    <p:sldId id="517" r:id="rId77"/>
    <p:sldId id="518" r:id="rId78"/>
    <p:sldId id="519" r:id="rId79"/>
    <p:sldId id="503" r:id="rId80"/>
    <p:sldId id="461" r:id="rId81"/>
    <p:sldId id="316" r:id="rId82"/>
    <p:sldId id="317" r:id="rId83"/>
    <p:sldId id="326" r:id="rId84"/>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autoAdjust="0"/>
  </p:normalViewPr>
  <p:slideViewPr>
    <p:cSldViewPr snapToGrid="0">
      <p:cViewPr varScale="1">
        <p:scale>
          <a:sx n="92" d="100"/>
          <a:sy n="92" d="100"/>
        </p:scale>
        <p:origin x="498" y="9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84" Type="http://schemas.openxmlformats.org/officeDocument/2006/relationships/slide" Target="slides/slide68.xml"/><Relationship Id="rId89"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tableStyles" Target="tableStyles.xml"/><Relationship Id="rId19" Type="http://schemas.openxmlformats.org/officeDocument/2006/relationships/slide" Target="slides/slide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659" cy="467191"/>
          </a:xfrm>
          <a:prstGeom prst="rect">
            <a:avLst/>
          </a:prstGeom>
        </p:spPr>
        <p:txBody>
          <a:bodyPr vert="horz" lIns="90826" tIns="45413" rIns="90826" bIns="45413" rtlCol="0"/>
          <a:lstStyle>
            <a:lvl1pPr algn="l">
              <a:defRPr sz="1200"/>
            </a:lvl1pPr>
          </a:lstStyle>
          <a:p>
            <a:endParaRPr lang="en-US"/>
          </a:p>
        </p:txBody>
      </p:sp>
      <p:sp>
        <p:nvSpPr>
          <p:cNvPr id="3" name="Date Placeholder 2"/>
          <p:cNvSpPr>
            <a:spLocks noGrp="1"/>
          </p:cNvSpPr>
          <p:nvPr>
            <p:ph type="dt" sz="quarter" idx="1"/>
          </p:nvPr>
        </p:nvSpPr>
        <p:spPr>
          <a:xfrm>
            <a:off x="3977867" y="0"/>
            <a:ext cx="3043659" cy="467191"/>
          </a:xfrm>
          <a:prstGeom prst="rect">
            <a:avLst/>
          </a:prstGeom>
        </p:spPr>
        <p:txBody>
          <a:bodyPr vert="horz" lIns="90826" tIns="45413" rIns="90826" bIns="45413" rtlCol="0"/>
          <a:lstStyle>
            <a:lvl1pPr algn="r">
              <a:defRPr sz="1200"/>
            </a:lvl1pPr>
          </a:lstStyle>
          <a:p>
            <a:fld id="{23045574-54C1-44A7-A9AC-F4C403E4DF6D}" type="datetimeFigureOut">
              <a:rPr lang="en-US" smtClean="0"/>
              <a:t>12/5/2017</a:t>
            </a:fld>
            <a:endParaRPr lang="en-US"/>
          </a:p>
        </p:txBody>
      </p:sp>
      <p:sp>
        <p:nvSpPr>
          <p:cNvPr id="4" name="Footer Placeholder 3"/>
          <p:cNvSpPr>
            <a:spLocks noGrp="1"/>
          </p:cNvSpPr>
          <p:nvPr>
            <p:ph type="ftr" sz="quarter" idx="2"/>
          </p:nvPr>
        </p:nvSpPr>
        <p:spPr>
          <a:xfrm>
            <a:off x="0" y="8841909"/>
            <a:ext cx="3043659" cy="467191"/>
          </a:xfrm>
          <a:prstGeom prst="rect">
            <a:avLst/>
          </a:prstGeom>
        </p:spPr>
        <p:txBody>
          <a:bodyPr vert="horz" lIns="90826" tIns="45413" rIns="90826" bIns="45413" rtlCol="0" anchor="b"/>
          <a:lstStyle>
            <a:lvl1pPr algn="l">
              <a:defRPr sz="1200"/>
            </a:lvl1pPr>
          </a:lstStyle>
          <a:p>
            <a:endParaRPr lang="en-US"/>
          </a:p>
        </p:txBody>
      </p:sp>
      <p:sp>
        <p:nvSpPr>
          <p:cNvPr id="5" name="Slide Number Placeholder 4"/>
          <p:cNvSpPr>
            <a:spLocks noGrp="1"/>
          </p:cNvSpPr>
          <p:nvPr>
            <p:ph type="sldNum" sz="quarter" idx="3"/>
          </p:nvPr>
        </p:nvSpPr>
        <p:spPr>
          <a:xfrm>
            <a:off x="3977867" y="8841909"/>
            <a:ext cx="3043659" cy="467191"/>
          </a:xfrm>
          <a:prstGeom prst="rect">
            <a:avLst/>
          </a:prstGeom>
        </p:spPr>
        <p:txBody>
          <a:bodyPr vert="horz" lIns="90826" tIns="45413" rIns="90826" bIns="45413" rtlCol="0" anchor="b"/>
          <a:lstStyle>
            <a:lvl1pPr algn="r">
              <a:defRPr sz="1200"/>
            </a:lvl1pPr>
          </a:lstStyle>
          <a:p>
            <a:fld id="{A6F9CB5A-C41E-4BF6-9368-E79A2C9A7DCA}" type="slidenum">
              <a:rPr lang="en-US" smtClean="0"/>
              <a:t>‹#›</a:t>
            </a:fld>
            <a:endParaRPr lang="en-US"/>
          </a:p>
        </p:txBody>
      </p:sp>
    </p:spTree>
    <p:extLst>
      <p:ext uri="{BB962C8B-B14F-4D97-AF65-F5344CB8AC3E}">
        <p14:creationId xmlns:p14="http://schemas.microsoft.com/office/powerpoint/2010/main" val="3842550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343" cy="467072"/>
          </a:xfrm>
          <a:prstGeom prst="rect">
            <a:avLst/>
          </a:prstGeom>
        </p:spPr>
        <p:txBody>
          <a:bodyPr vert="horz" lIns="93306" tIns="46653" rIns="93306" bIns="46653" rtlCol="0"/>
          <a:lstStyle>
            <a:lvl1pPr algn="l">
              <a:defRPr sz="1200"/>
            </a:lvl1pPr>
          </a:lstStyle>
          <a:p>
            <a:endParaRPr lang="en-US"/>
          </a:p>
        </p:txBody>
      </p:sp>
      <p:sp>
        <p:nvSpPr>
          <p:cNvPr id="3" name="Date Placeholder 2"/>
          <p:cNvSpPr>
            <a:spLocks noGrp="1"/>
          </p:cNvSpPr>
          <p:nvPr>
            <p:ph type="dt" idx="1"/>
          </p:nvPr>
        </p:nvSpPr>
        <p:spPr>
          <a:xfrm>
            <a:off x="3978133" y="1"/>
            <a:ext cx="3043343" cy="467072"/>
          </a:xfrm>
          <a:prstGeom prst="rect">
            <a:avLst/>
          </a:prstGeom>
        </p:spPr>
        <p:txBody>
          <a:bodyPr vert="horz" lIns="93306" tIns="46653" rIns="93306" bIns="46653" rtlCol="0"/>
          <a:lstStyle>
            <a:lvl1pPr algn="r">
              <a:defRPr sz="1200"/>
            </a:lvl1pPr>
          </a:lstStyle>
          <a:p>
            <a:fld id="{2C120933-368F-43C6-97B3-918243146A8B}" type="datetimeFigureOut">
              <a:rPr lang="en-US" smtClean="0"/>
              <a:t>12/5/2017</a:t>
            </a:fld>
            <a:endParaRPr lang="en-US"/>
          </a:p>
        </p:txBody>
      </p:sp>
      <p:sp>
        <p:nvSpPr>
          <p:cNvPr id="4" name="Slide Image Placeholder 3"/>
          <p:cNvSpPr>
            <a:spLocks noGrp="1" noRot="1" noChangeAspect="1"/>
          </p:cNvSpPr>
          <p:nvPr>
            <p:ph type="sldImg" idx="2"/>
          </p:nvPr>
        </p:nvSpPr>
        <p:spPr>
          <a:xfrm>
            <a:off x="717550" y="1163638"/>
            <a:ext cx="5588000" cy="3143250"/>
          </a:xfrm>
          <a:prstGeom prst="rect">
            <a:avLst/>
          </a:prstGeom>
          <a:noFill/>
          <a:ln w="12700">
            <a:solidFill>
              <a:prstClr val="black"/>
            </a:solidFill>
          </a:ln>
        </p:spPr>
        <p:txBody>
          <a:bodyPr vert="horz" lIns="93306" tIns="46653" rIns="93306" bIns="46653" rtlCol="0" anchor="ctr"/>
          <a:lstStyle/>
          <a:p>
            <a:endParaRPr lang="en-US"/>
          </a:p>
        </p:txBody>
      </p:sp>
      <p:sp>
        <p:nvSpPr>
          <p:cNvPr id="5" name="Notes Placeholder 4"/>
          <p:cNvSpPr>
            <a:spLocks noGrp="1"/>
          </p:cNvSpPr>
          <p:nvPr>
            <p:ph type="body" sz="quarter" idx="3"/>
          </p:nvPr>
        </p:nvSpPr>
        <p:spPr>
          <a:xfrm>
            <a:off x="702310" y="4480005"/>
            <a:ext cx="5618480" cy="3665459"/>
          </a:xfrm>
          <a:prstGeom prst="rect">
            <a:avLst/>
          </a:prstGeom>
        </p:spPr>
        <p:txBody>
          <a:bodyPr vert="horz" lIns="93306" tIns="46653" rIns="93306" bIns="4665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42031"/>
            <a:ext cx="3043343" cy="467071"/>
          </a:xfrm>
          <a:prstGeom prst="rect">
            <a:avLst/>
          </a:prstGeom>
        </p:spPr>
        <p:txBody>
          <a:bodyPr vert="horz" lIns="93306" tIns="46653" rIns="93306" bIns="46653" rtlCol="0" anchor="b"/>
          <a:lstStyle>
            <a:lvl1pPr algn="l">
              <a:defRPr sz="1200"/>
            </a:lvl1pPr>
          </a:lstStyle>
          <a:p>
            <a:endParaRPr lang="en-US"/>
          </a:p>
        </p:txBody>
      </p:sp>
      <p:sp>
        <p:nvSpPr>
          <p:cNvPr id="7" name="Slide Number Placeholder 6"/>
          <p:cNvSpPr>
            <a:spLocks noGrp="1"/>
          </p:cNvSpPr>
          <p:nvPr>
            <p:ph type="sldNum" sz="quarter" idx="5"/>
          </p:nvPr>
        </p:nvSpPr>
        <p:spPr>
          <a:xfrm>
            <a:off x="3978133" y="8842031"/>
            <a:ext cx="3043343" cy="467071"/>
          </a:xfrm>
          <a:prstGeom prst="rect">
            <a:avLst/>
          </a:prstGeom>
        </p:spPr>
        <p:txBody>
          <a:bodyPr vert="horz" lIns="93306" tIns="46653" rIns="93306" bIns="46653" rtlCol="0" anchor="b"/>
          <a:lstStyle>
            <a:lvl1pPr algn="r">
              <a:defRPr sz="1200"/>
            </a:lvl1pPr>
          </a:lstStyle>
          <a:p>
            <a:fld id="{63C48C24-81DB-4398-BA83-CA9DACAD22AA}" type="slidenum">
              <a:rPr lang="en-US" smtClean="0"/>
              <a:t>‹#›</a:t>
            </a:fld>
            <a:endParaRPr lang="en-US"/>
          </a:p>
        </p:txBody>
      </p:sp>
    </p:spTree>
    <p:extLst>
      <p:ext uri="{BB962C8B-B14F-4D97-AF65-F5344CB8AC3E}">
        <p14:creationId xmlns:p14="http://schemas.microsoft.com/office/powerpoint/2010/main" val="2209437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9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F4EBD-2512-499A-A8DE-261A54293EAD}" type="slidenum">
              <a:rPr lang="en-US" smtClean="0"/>
              <a:t>‹#›</a:t>
            </a:fld>
            <a:endParaRPr lang="en-US"/>
          </a:p>
        </p:txBody>
      </p:sp>
    </p:spTree>
    <p:extLst>
      <p:ext uri="{BB962C8B-B14F-4D97-AF65-F5344CB8AC3E}">
        <p14:creationId xmlns:p14="http://schemas.microsoft.com/office/powerpoint/2010/main" val="7184700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EEA50-5FF7-4C5B-BDB6-4A9DB180B968}" type="datetimeFigureOut">
              <a:rPr lang="en-US" smtClean="0"/>
              <a:pPr/>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738353-4AA4-44F5-8511-09B348326333}" type="slidenum">
              <a:rPr lang="en-US" smtClean="0"/>
              <a:pPr/>
              <a:t>‹#›</a:t>
            </a:fld>
            <a:endParaRPr lang="en-US"/>
          </a:p>
        </p:txBody>
      </p:sp>
    </p:spTree>
    <p:extLst>
      <p:ext uri="{BB962C8B-B14F-4D97-AF65-F5344CB8AC3E}">
        <p14:creationId xmlns:p14="http://schemas.microsoft.com/office/powerpoint/2010/main" val="6108525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51790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66274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404565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839610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97930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03271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01141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09037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29278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2720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99"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F4EBD-2512-499A-A8DE-261A54293EAD}" type="slidenum">
              <a:rPr lang="en-US" smtClean="0"/>
              <a:t>‹#›</a:t>
            </a:fld>
            <a:endParaRPr lang="en-US"/>
          </a:p>
        </p:txBody>
      </p:sp>
      <p:sp>
        <p:nvSpPr>
          <p:cNvPr id="24" name="TextBox 23"/>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66719713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87398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465574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9243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109004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14206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96190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24983160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85479539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1612698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6222362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F4EBD-2512-499A-A8DE-261A54293EAD}" type="slidenum">
              <a:rPr lang="en-US" smtClean="0"/>
              <a:t>‹#›</a:t>
            </a:fld>
            <a:endParaRPr lang="en-US"/>
          </a:p>
        </p:txBody>
      </p:sp>
    </p:spTree>
    <p:extLst>
      <p:ext uri="{BB962C8B-B14F-4D97-AF65-F5344CB8AC3E}">
        <p14:creationId xmlns:p14="http://schemas.microsoft.com/office/powerpoint/2010/main" val="122115145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4161101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9938555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16510688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373945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Tree>
    <p:extLst>
      <p:ext uri="{BB962C8B-B14F-4D97-AF65-F5344CB8AC3E}">
        <p14:creationId xmlns:p14="http://schemas.microsoft.com/office/powerpoint/2010/main" val="334263538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4EEA50-5FF7-4C5B-BDB6-4A9DB180B968}"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738353-4AA4-44F5-8511-09B348326333}"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27523044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13015280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85789400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405171004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829811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99" y="609600"/>
            <a:ext cx="809413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F4EBD-2512-499A-A8DE-261A54293EAD}" type="slidenum">
              <a:rPr lang="en-US" smtClean="0"/>
              <a:t>‹#›</a:t>
            </a:fld>
            <a:endParaRPr lang="en-US"/>
          </a:p>
        </p:txBody>
      </p:sp>
      <p:sp>
        <p:nvSpPr>
          <p:cNvPr id="24" name="TextBox 23"/>
          <p:cNvSpPr txBox="1"/>
          <p:nvPr/>
        </p:nvSpPr>
        <p:spPr>
          <a:xfrm>
            <a:off x="541871"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70633805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8130404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27291443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40093667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13122427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85725110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2049540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6405398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4700040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8130898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36643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801"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F4EBD-2512-499A-A8DE-261A54293EAD}" type="slidenum">
              <a:rPr lang="en-US" smtClean="0"/>
              <a:t>‹#›</a:t>
            </a:fld>
            <a:endParaRPr lang="en-US"/>
          </a:p>
        </p:txBody>
      </p:sp>
    </p:spTree>
    <p:extLst>
      <p:ext uri="{BB962C8B-B14F-4D97-AF65-F5344CB8AC3E}">
        <p14:creationId xmlns:p14="http://schemas.microsoft.com/office/powerpoint/2010/main" val="3764788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Tree>
    <p:extLst>
      <p:ext uri="{BB962C8B-B14F-4D97-AF65-F5344CB8AC3E}">
        <p14:creationId xmlns:p14="http://schemas.microsoft.com/office/powerpoint/2010/main" val="42828813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4EEA50-5FF7-4C5B-BDB6-4A9DB180B968}"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738353-4AA4-44F5-8511-09B348326333}"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7094622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293107394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63820160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30933756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17875837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51973101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53392102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9445934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300830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F4EBD-2512-499A-A8DE-261A54293EAD}" type="slidenum">
              <a:rPr lang="en-US" smtClean="0"/>
              <a:t>‹#›</a:t>
            </a:fld>
            <a:endParaRPr lang="en-US"/>
          </a:p>
        </p:txBody>
      </p:sp>
    </p:spTree>
    <p:extLst>
      <p:ext uri="{BB962C8B-B14F-4D97-AF65-F5344CB8AC3E}">
        <p14:creationId xmlns:p14="http://schemas.microsoft.com/office/powerpoint/2010/main" val="229086765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96953026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98966911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74353260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72765321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43310399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85304134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Tree>
    <p:extLst>
      <p:ext uri="{BB962C8B-B14F-4D97-AF65-F5344CB8AC3E}">
        <p14:creationId xmlns:p14="http://schemas.microsoft.com/office/powerpoint/2010/main" val="238348367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4EEA50-5FF7-4C5B-BDB6-4A9DB180B968}"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738353-4AA4-44F5-8511-09B348326333}"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22027830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30679309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276156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739" y="6096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401" y="609600"/>
            <a:ext cx="7060151"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F4EBD-2512-499A-A8DE-261A54293EAD}" type="slidenum">
              <a:rPr lang="en-US" smtClean="0"/>
              <a:t>‹#›</a:t>
            </a:fld>
            <a:endParaRPr lang="en-US"/>
          </a:p>
        </p:txBody>
      </p:sp>
    </p:spTree>
    <p:extLst>
      <p:ext uri="{BB962C8B-B14F-4D97-AF65-F5344CB8AC3E}">
        <p14:creationId xmlns:p14="http://schemas.microsoft.com/office/powerpoint/2010/main" val="185383685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259256333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27274917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26745781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6232579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37408868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55367010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35302391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50510359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724663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3915805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85865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16986342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51312266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Tree>
    <p:extLst>
      <p:ext uri="{BB962C8B-B14F-4D97-AF65-F5344CB8AC3E}">
        <p14:creationId xmlns:p14="http://schemas.microsoft.com/office/powerpoint/2010/main" val="67241078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4EEA50-5FF7-4C5B-BDB6-4A9DB180B968}"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3738353-4AA4-44F5-8511-09B348326333}"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26736732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309178407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92358149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411847919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06812144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219683255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6021434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40536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7184700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5355541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76300186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981152092"/>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96384576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46735146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90127489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9957696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Tree>
    <p:extLst>
      <p:ext uri="{BB962C8B-B14F-4D97-AF65-F5344CB8AC3E}">
        <p14:creationId xmlns:p14="http://schemas.microsoft.com/office/powerpoint/2010/main" val="414552565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EEA50-5FF7-4C5B-BDB6-4A9DB180B968}"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3738353-4AA4-44F5-8511-09B348326333}"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6108525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25969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16671971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22115145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270633805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7647888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2908676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85383685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71847007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5355541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763001869"/>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9811520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F4EBD-2512-499A-A8DE-261A54293EAD}" type="slidenum">
              <a:rPr lang="en-US" smtClean="0"/>
              <a:t>‹#›</a:t>
            </a:fld>
            <a:endParaRPr lang="en-US"/>
          </a:p>
        </p:txBody>
      </p:sp>
    </p:spTree>
    <p:extLst>
      <p:ext uri="{BB962C8B-B14F-4D97-AF65-F5344CB8AC3E}">
        <p14:creationId xmlns:p14="http://schemas.microsoft.com/office/powerpoint/2010/main" val="253555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411308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96384576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4673514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90127489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99576963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
        <p:nvSpPr>
          <p:cNvPr id="5" name="Date Placeholder 4"/>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Tree>
    <p:extLst>
      <p:ext uri="{BB962C8B-B14F-4D97-AF65-F5344CB8AC3E}">
        <p14:creationId xmlns:p14="http://schemas.microsoft.com/office/powerpoint/2010/main" val="414552565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B4EEA50-5FF7-4C5B-BDB6-4A9DB180B968}"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33738353-4AA4-44F5-8511-09B348326333}"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61085256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166719713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22115145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r>
              <a:rPr lang="en-US" sz="8000" dirty="0">
                <a:ln w="3175" cmpd="sng">
                  <a:noFill/>
                </a:ln>
                <a:solidFill>
                  <a:srgbClr val="5FCBEF">
                    <a:lumMod val="60000"/>
                    <a:lumOff val="40000"/>
                  </a:srgbClr>
                </a:solidFill>
                <a:latin typeface="Arial"/>
              </a:rPr>
              <a:t>”</a:t>
            </a:r>
          </a:p>
        </p:txBody>
      </p:sp>
    </p:spTree>
    <p:extLst>
      <p:ext uri="{BB962C8B-B14F-4D97-AF65-F5344CB8AC3E}">
        <p14:creationId xmlns:p14="http://schemas.microsoft.com/office/powerpoint/2010/main" val="270633805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376478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34"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34"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03981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229086765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1853836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0185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60010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24342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4592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04632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9870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81299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6089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71"/>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C1E4085-4A3A-435B-9288-0198D87BA73A}" type="datetimeFigureOut">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6F4EBD-2512-499A-A8DE-261A54293EAD}" type="slidenum">
              <a:rPr lang="en-US" smtClean="0"/>
              <a:t>‹#›</a:t>
            </a:fld>
            <a:endParaRPr lang="en-US"/>
          </a:p>
        </p:txBody>
      </p:sp>
    </p:spTree>
    <p:extLst>
      <p:ext uri="{BB962C8B-B14F-4D97-AF65-F5344CB8AC3E}">
        <p14:creationId xmlns:p14="http://schemas.microsoft.com/office/powerpoint/2010/main" val="37630018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20493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182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3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3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4041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6988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6640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4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04469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7345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22557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3"/>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33"/>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E407F1-5068-CB40-966D-FA46EC0C448F}"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C90D631-FB0F-244B-BB32-67CE7B5C5EE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3394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2B250A-89DD-4193-8E03-27A45884F4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B9A1F13-D8C4-48CD-AB7B-C2F52DCB2DD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2CACAA0-48B8-4B85-8CB8-8D86B41681C2}"/>
              </a:ext>
            </a:extLst>
          </p:cNvPr>
          <p:cNvSpPr>
            <a:spLocks noGrp="1"/>
          </p:cNvSpPr>
          <p:nvPr>
            <p:ph type="dt" sz="half" idx="10"/>
          </p:nvPr>
        </p:nvSpPr>
        <p:spPr/>
        <p:txBody>
          <a:bodyPr/>
          <a:lstStyle/>
          <a:p>
            <a:fld id="{BCAA755C-E015-4BF0-8F21-824542FD7655}"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883ADCDF-FCD5-41F7-8F87-C195026EBB8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A59CB1D-D9E4-474C-A3A2-B2844B6DABC5}"/>
              </a:ext>
            </a:extLst>
          </p:cNvPr>
          <p:cNvSpPr>
            <a:spLocks noGrp="1"/>
          </p:cNvSpPr>
          <p:nvPr>
            <p:ph type="sldNum" sz="quarter" idx="12"/>
          </p:nvPr>
        </p:nvSpPr>
        <p:spPr/>
        <p:txBody>
          <a:bodyPr/>
          <a:lstStyle/>
          <a:p>
            <a:fld id="{733BC8F8-784A-4CD8-9942-182DF69BA8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69614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6"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69" y="2160590"/>
            <a:ext cx="4184035"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C1E4085-4A3A-435B-9288-0198D87BA73A}"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6F4EBD-2512-499A-A8DE-261A54293EAD}" type="slidenum">
              <a:rPr lang="en-US" smtClean="0"/>
              <a:t>‹#›</a:t>
            </a:fld>
            <a:endParaRPr lang="en-US"/>
          </a:p>
        </p:txBody>
      </p:sp>
    </p:spTree>
    <p:extLst>
      <p:ext uri="{BB962C8B-B14F-4D97-AF65-F5344CB8AC3E}">
        <p14:creationId xmlns:p14="http://schemas.microsoft.com/office/powerpoint/2010/main" val="29811520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D1E6540-55C9-429C-9CFE-A0185F52DD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E2596AF-BD1B-4848-BCE8-774AAC91DA0D}"/>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F095AAA-12AE-401A-8979-24969366BD4D}"/>
              </a:ext>
            </a:extLst>
          </p:cNvPr>
          <p:cNvSpPr>
            <a:spLocks noGrp="1"/>
          </p:cNvSpPr>
          <p:nvPr>
            <p:ph type="dt" sz="half" idx="10"/>
          </p:nvPr>
        </p:nvSpPr>
        <p:spPr/>
        <p:txBody>
          <a:bodyPr/>
          <a:lstStyle/>
          <a:p>
            <a:fld id="{BCAA755C-E015-4BF0-8F21-824542FD7655}"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1CBAA051-94ED-4900-86BC-EE9923F5700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AC75BF7-5AA9-408B-8ED6-D12717CE4AC7}"/>
              </a:ext>
            </a:extLst>
          </p:cNvPr>
          <p:cNvSpPr>
            <a:spLocks noGrp="1"/>
          </p:cNvSpPr>
          <p:nvPr>
            <p:ph type="sldNum" sz="quarter" idx="12"/>
          </p:nvPr>
        </p:nvSpPr>
        <p:spPr/>
        <p:txBody>
          <a:bodyPr/>
          <a:lstStyle/>
          <a:p>
            <a:fld id="{733BC8F8-784A-4CD8-9942-182DF69BA8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70173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6EE6BE8-D5EB-49E6-BCFC-9EDFC8194621}"/>
              </a:ext>
            </a:extLst>
          </p:cNvPr>
          <p:cNvSpPr>
            <a:spLocks noGrp="1"/>
          </p:cNvSpPr>
          <p:nvPr>
            <p:ph type="title"/>
          </p:nvPr>
        </p:nvSpPr>
        <p:spPr>
          <a:xfrm>
            <a:off x="831851" y="1709832"/>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B2C29F3-21B7-47D9-BC82-73873E6C820D}"/>
              </a:ext>
            </a:extLst>
          </p:cNvPr>
          <p:cNvSpPr>
            <a:spLocks noGrp="1"/>
          </p:cNvSpPr>
          <p:nvPr>
            <p:ph type="body" idx="1"/>
          </p:nvPr>
        </p:nvSpPr>
        <p:spPr>
          <a:xfrm>
            <a:off x="831851" y="458955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83EF543C-A8BF-4335-B0F7-38E37F2DC8F5}"/>
              </a:ext>
            </a:extLst>
          </p:cNvPr>
          <p:cNvSpPr>
            <a:spLocks noGrp="1"/>
          </p:cNvSpPr>
          <p:nvPr>
            <p:ph type="dt" sz="half" idx="10"/>
          </p:nvPr>
        </p:nvSpPr>
        <p:spPr/>
        <p:txBody>
          <a:bodyPr/>
          <a:lstStyle/>
          <a:p>
            <a:fld id="{BCAA755C-E015-4BF0-8F21-824542FD7655}"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8510180-2145-4F94-848B-8CAA8D495DC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9D2B8FC-3BB3-48CB-A969-47A7FC00BDF7}"/>
              </a:ext>
            </a:extLst>
          </p:cNvPr>
          <p:cNvSpPr>
            <a:spLocks noGrp="1"/>
          </p:cNvSpPr>
          <p:nvPr>
            <p:ph type="sldNum" sz="quarter" idx="12"/>
          </p:nvPr>
        </p:nvSpPr>
        <p:spPr/>
        <p:txBody>
          <a:bodyPr/>
          <a:lstStyle/>
          <a:p>
            <a:fld id="{733BC8F8-784A-4CD8-9942-182DF69BA8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7335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61793A9-FADC-4FBB-A03B-74973066F7B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B256EB92-D0A0-426F-ACEB-60AA1968320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7621A29-25CE-4FCD-B0D5-EDFCC703A0D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CBC25165-AB27-4CE3-8CA9-12B3135A740D}"/>
              </a:ext>
            </a:extLst>
          </p:cNvPr>
          <p:cNvSpPr>
            <a:spLocks noGrp="1"/>
          </p:cNvSpPr>
          <p:nvPr>
            <p:ph type="dt" sz="half" idx="10"/>
          </p:nvPr>
        </p:nvSpPr>
        <p:spPr/>
        <p:txBody>
          <a:bodyPr/>
          <a:lstStyle/>
          <a:p>
            <a:fld id="{BCAA755C-E015-4BF0-8F21-824542FD7655}"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9FE0CDC-59A4-4DE5-9C23-7F5B944AB5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68C78CBF-2495-4A3A-9D0D-C5E3AA4F2033}"/>
              </a:ext>
            </a:extLst>
          </p:cNvPr>
          <p:cNvSpPr>
            <a:spLocks noGrp="1"/>
          </p:cNvSpPr>
          <p:nvPr>
            <p:ph type="sldNum" sz="quarter" idx="12"/>
          </p:nvPr>
        </p:nvSpPr>
        <p:spPr/>
        <p:txBody>
          <a:bodyPr/>
          <a:lstStyle/>
          <a:p>
            <a:fld id="{733BC8F8-784A-4CD8-9942-182DF69BA8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327803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90D91A8-50A3-4D09-AB57-6E92F8655801}"/>
              </a:ext>
            </a:extLst>
          </p:cNvPr>
          <p:cNvSpPr>
            <a:spLocks noGrp="1"/>
          </p:cNvSpPr>
          <p:nvPr>
            <p:ph type="title"/>
          </p:nvPr>
        </p:nvSpPr>
        <p:spPr>
          <a:xfrm>
            <a:off x="839788" y="365129"/>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7F10932-18A2-42F7-BA91-5ADDA1B9D502}"/>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 xmlns:a16="http://schemas.microsoft.com/office/drawing/2014/main" id="{FB548EBC-180C-4235-A308-5FA56823F05E}"/>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25A3969-2F17-44CA-B0FF-95AAA887B1FC}"/>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 xmlns:a16="http://schemas.microsoft.com/office/drawing/2014/main" id="{34EE457A-0E34-4C6E-8B06-F789AE8539F3}"/>
              </a:ext>
            </a:extLst>
          </p:cNvPr>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017B8226-F3F3-4890-84AD-6ADF3C38A757}"/>
              </a:ext>
            </a:extLst>
          </p:cNvPr>
          <p:cNvSpPr>
            <a:spLocks noGrp="1"/>
          </p:cNvSpPr>
          <p:nvPr>
            <p:ph type="dt" sz="half" idx="10"/>
          </p:nvPr>
        </p:nvSpPr>
        <p:spPr/>
        <p:txBody>
          <a:bodyPr/>
          <a:lstStyle/>
          <a:p>
            <a:fld id="{BCAA755C-E015-4BF0-8F21-824542FD7655}" type="datetimeFigureOut">
              <a:rPr lang="en-US" smtClean="0">
                <a:solidFill>
                  <a:prstClr val="black">
                    <a:tint val="75000"/>
                  </a:prstClr>
                </a:solidFill>
              </a:rPr>
              <a:pPr/>
              <a:t>12/5/2017</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F93D8B2-3964-4CF9-96DF-039F5FC4C4A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B664352-7977-4F3F-9FCC-6767952E7D56}"/>
              </a:ext>
            </a:extLst>
          </p:cNvPr>
          <p:cNvSpPr>
            <a:spLocks noGrp="1"/>
          </p:cNvSpPr>
          <p:nvPr>
            <p:ph type="sldNum" sz="quarter" idx="12"/>
          </p:nvPr>
        </p:nvSpPr>
        <p:spPr/>
        <p:txBody>
          <a:bodyPr/>
          <a:lstStyle/>
          <a:p>
            <a:fld id="{733BC8F8-784A-4CD8-9942-182DF69BA8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348552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03AB4C3-A8B5-4FC5-B3B7-877E770F17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69EB15C3-DA42-4B99-9871-D4D733BC791B}"/>
              </a:ext>
            </a:extLst>
          </p:cNvPr>
          <p:cNvSpPr>
            <a:spLocks noGrp="1"/>
          </p:cNvSpPr>
          <p:nvPr>
            <p:ph type="dt" sz="half" idx="10"/>
          </p:nvPr>
        </p:nvSpPr>
        <p:spPr/>
        <p:txBody>
          <a:bodyPr/>
          <a:lstStyle/>
          <a:p>
            <a:fld id="{BCAA755C-E015-4BF0-8F21-824542FD7655}" type="datetimeFigureOut">
              <a:rPr lang="en-US" smtClean="0">
                <a:solidFill>
                  <a:prstClr val="black">
                    <a:tint val="75000"/>
                  </a:prstClr>
                </a:solidFill>
              </a:rPr>
              <a:pPr/>
              <a:t>12/5/2017</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16BEED59-277E-4BFA-A876-318F27603C4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542144C-A050-40F5-BEB7-57188AB4B1BC}"/>
              </a:ext>
            </a:extLst>
          </p:cNvPr>
          <p:cNvSpPr>
            <a:spLocks noGrp="1"/>
          </p:cNvSpPr>
          <p:nvPr>
            <p:ph type="sldNum" sz="quarter" idx="12"/>
          </p:nvPr>
        </p:nvSpPr>
        <p:spPr/>
        <p:txBody>
          <a:bodyPr/>
          <a:lstStyle/>
          <a:p>
            <a:fld id="{733BC8F8-784A-4CD8-9942-182DF69BA8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704416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42E39C84-72EF-4822-BA54-4646AA74BB9F}"/>
              </a:ext>
            </a:extLst>
          </p:cNvPr>
          <p:cNvSpPr>
            <a:spLocks noGrp="1"/>
          </p:cNvSpPr>
          <p:nvPr>
            <p:ph type="dt" sz="half" idx="10"/>
          </p:nvPr>
        </p:nvSpPr>
        <p:spPr/>
        <p:txBody>
          <a:bodyPr/>
          <a:lstStyle/>
          <a:p>
            <a:fld id="{BCAA755C-E015-4BF0-8F21-824542FD7655}" type="datetimeFigureOut">
              <a:rPr lang="en-US" smtClean="0">
                <a:solidFill>
                  <a:prstClr val="black">
                    <a:tint val="75000"/>
                  </a:prstClr>
                </a:solidFill>
              </a:rPr>
              <a:pPr/>
              <a:t>12/5/2017</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6CB66D5-FC25-4756-9ECC-C2C0479AACE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D85A2452-D9CA-400B-B3C7-450E62E41985}"/>
              </a:ext>
            </a:extLst>
          </p:cNvPr>
          <p:cNvSpPr>
            <a:spLocks noGrp="1"/>
          </p:cNvSpPr>
          <p:nvPr>
            <p:ph type="sldNum" sz="quarter" idx="12"/>
          </p:nvPr>
        </p:nvSpPr>
        <p:spPr/>
        <p:txBody>
          <a:bodyPr/>
          <a:lstStyle/>
          <a:p>
            <a:fld id="{733BC8F8-784A-4CD8-9942-182DF69BA8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3557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79F0CF7-EFCC-486A-B2AE-2BCAB8A937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290BC0D-EBC1-4352-92BC-A8E7DEDA437D}"/>
              </a:ext>
            </a:extLst>
          </p:cNvPr>
          <p:cNvSpPr>
            <a:spLocks noGrp="1"/>
          </p:cNvSpPr>
          <p:nvPr>
            <p:ph idx="1"/>
          </p:nvPr>
        </p:nvSpPr>
        <p:spPr>
          <a:xfrm>
            <a:off x="5183188" y="98751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9B369C01-BED4-4B05-B827-77A735A7C7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437BF76-47CC-4819-88B1-39450A077842}"/>
              </a:ext>
            </a:extLst>
          </p:cNvPr>
          <p:cNvSpPr>
            <a:spLocks noGrp="1"/>
          </p:cNvSpPr>
          <p:nvPr>
            <p:ph type="dt" sz="half" idx="10"/>
          </p:nvPr>
        </p:nvSpPr>
        <p:spPr/>
        <p:txBody>
          <a:bodyPr/>
          <a:lstStyle/>
          <a:p>
            <a:fld id="{BCAA755C-E015-4BF0-8F21-824542FD7655}"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BE7C7365-437A-48C4-9851-C1393F0E47E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11C12EF-A837-4E41-836E-3B9D59998DA6}"/>
              </a:ext>
            </a:extLst>
          </p:cNvPr>
          <p:cNvSpPr>
            <a:spLocks noGrp="1"/>
          </p:cNvSpPr>
          <p:nvPr>
            <p:ph type="sldNum" sz="quarter" idx="12"/>
          </p:nvPr>
        </p:nvSpPr>
        <p:spPr/>
        <p:txBody>
          <a:bodyPr/>
          <a:lstStyle/>
          <a:p>
            <a:fld id="{733BC8F8-784A-4CD8-9942-182DF69BA8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8957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C6A6E0D-30CA-44C7-9510-F1BA637EE9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8DA48D9-8024-4A95-B614-2225A1130B39}"/>
              </a:ext>
            </a:extLst>
          </p:cNvPr>
          <p:cNvSpPr>
            <a:spLocks noGrp="1"/>
          </p:cNvSpPr>
          <p:nvPr>
            <p:ph type="pic" idx="1"/>
          </p:nvPr>
        </p:nvSpPr>
        <p:spPr>
          <a:xfrm>
            <a:off x="5183188" y="98751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6CBBC09E-BB38-4088-A9FB-96EB8CF84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 xmlns:a16="http://schemas.microsoft.com/office/drawing/2014/main" id="{7D9798E7-D580-469D-9684-265A5AD5F8EF}"/>
              </a:ext>
            </a:extLst>
          </p:cNvPr>
          <p:cNvSpPr>
            <a:spLocks noGrp="1"/>
          </p:cNvSpPr>
          <p:nvPr>
            <p:ph type="dt" sz="half" idx="10"/>
          </p:nvPr>
        </p:nvSpPr>
        <p:spPr/>
        <p:txBody>
          <a:bodyPr/>
          <a:lstStyle/>
          <a:p>
            <a:fld id="{BCAA755C-E015-4BF0-8F21-824542FD7655}"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89BEDCE-FD6F-4A34-9F9F-7FFEEAA2228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A496D04-A6BB-4A2A-BDCD-0515F09F112D}"/>
              </a:ext>
            </a:extLst>
          </p:cNvPr>
          <p:cNvSpPr>
            <a:spLocks noGrp="1"/>
          </p:cNvSpPr>
          <p:nvPr>
            <p:ph type="sldNum" sz="quarter" idx="12"/>
          </p:nvPr>
        </p:nvSpPr>
        <p:spPr/>
        <p:txBody>
          <a:bodyPr/>
          <a:lstStyle/>
          <a:p>
            <a:fld id="{733BC8F8-784A-4CD8-9942-182DF69BA8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36336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5E42801-FA51-4373-819D-1AB76E1C27A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77F6863-8277-4BDA-B346-822EF38B1A3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4B3EE644-80B8-45E6-9D79-E08AE31CBC23}"/>
              </a:ext>
            </a:extLst>
          </p:cNvPr>
          <p:cNvSpPr>
            <a:spLocks noGrp="1"/>
          </p:cNvSpPr>
          <p:nvPr>
            <p:ph type="dt" sz="half" idx="10"/>
          </p:nvPr>
        </p:nvSpPr>
        <p:spPr/>
        <p:txBody>
          <a:bodyPr/>
          <a:lstStyle/>
          <a:p>
            <a:fld id="{BCAA755C-E015-4BF0-8F21-824542FD7655}"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97C212E-4C17-4EA5-859C-E40CEC3BA3C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F47ABEF4-E1B6-4B90-8F49-963E1C637D25}"/>
              </a:ext>
            </a:extLst>
          </p:cNvPr>
          <p:cNvSpPr>
            <a:spLocks noGrp="1"/>
          </p:cNvSpPr>
          <p:nvPr>
            <p:ph type="sldNum" sz="quarter" idx="12"/>
          </p:nvPr>
        </p:nvSpPr>
        <p:spPr/>
        <p:txBody>
          <a:bodyPr/>
          <a:lstStyle/>
          <a:p>
            <a:fld id="{733BC8F8-784A-4CD8-9942-182DF69BA8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45289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956F038-F3EE-4EF3-BB7D-CB2FAF806425}"/>
              </a:ext>
            </a:extLst>
          </p:cNvPr>
          <p:cNvSpPr>
            <a:spLocks noGrp="1"/>
          </p:cNvSpPr>
          <p:nvPr>
            <p:ph type="title" orient="vert"/>
          </p:nvPr>
        </p:nvSpPr>
        <p:spPr>
          <a:xfrm>
            <a:off x="8724902"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FE138D50-3689-4C9F-A503-64F12640695F}"/>
              </a:ext>
            </a:extLst>
          </p:cNvPr>
          <p:cNvSpPr>
            <a:spLocks noGrp="1"/>
          </p:cNvSpPr>
          <p:nvPr>
            <p:ph type="body" orient="vert" idx="1"/>
          </p:nvPr>
        </p:nvSpPr>
        <p:spPr>
          <a:xfrm>
            <a:off x="838203"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14D5A17-90DB-4EC2-9BEB-E4527012A87B}"/>
              </a:ext>
            </a:extLst>
          </p:cNvPr>
          <p:cNvSpPr>
            <a:spLocks noGrp="1"/>
          </p:cNvSpPr>
          <p:nvPr>
            <p:ph type="dt" sz="half" idx="10"/>
          </p:nvPr>
        </p:nvSpPr>
        <p:spPr/>
        <p:txBody>
          <a:bodyPr/>
          <a:lstStyle/>
          <a:p>
            <a:fld id="{BCAA755C-E015-4BF0-8F21-824542FD7655}"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C53F233-C26E-4B33-AAE6-B43CA197FBE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4C0AB9F-C52A-4278-B313-E9901D3CCD5D}"/>
              </a:ext>
            </a:extLst>
          </p:cNvPr>
          <p:cNvSpPr>
            <a:spLocks noGrp="1"/>
          </p:cNvSpPr>
          <p:nvPr>
            <p:ph type="sldNum" sz="quarter" idx="12"/>
          </p:nvPr>
        </p:nvSpPr>
        <p:spPr/>
        <p:txBody>
          <a:bodyPr/>
          <a:lstStyle/>
          <a:p>
            <a:fld id="{733BC8F8-784A-4CD8-9942-182DF69BA8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6018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811"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811" y="27373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5" y="2160983"/>
            <a:ext cx="418561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450" y="27373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C1E4085-4A3A-435B-9288-0198D87BA73A}" type="datetimeFigureOut">
              <a:rPr lang="en-US" smtClean="0"/>
              <a:t>12/5/2017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6F4EBD-2512-499A-A8DE-261A54293EAD}" type="slidenum">
              <a:rPr lang="en-US" smtClean="0"/>
              <a:t>‹#›</a:t>
            </a:fld>
            <a:endParaRPr lang="en-US"/>
          </a:p>
        </p:txBody>
      </p:sp>
    </p:spTree>
    <p:extLst>
      <p:ext uri="{BB962C8B-B14F-4D97-AF65-F5344CB8AC3E}">
        <p14:creationId xmlns:p14="http://schemas.microsoft.com/office/powerpoint/2010/main" val="296384576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1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9783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40184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8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65346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75240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5766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14125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65090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3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90003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1086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4200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C1E4085-4A3A-435B-9288-0198D87BA73A}" type="datetimeFigureOut">
              <a:rPr lang="en-US" smtClean="0"/>
              <a:t>12/5/2017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6F4EBD-2512-499A-A8DE-261A54293EAD}" type="slidenum">
              <a:rPr lang="en-US" smtClean="0"/>
              <a:t>‹#›</a:t>
            </a:fld>
            <a:endParaRPr lang="en-US"/>
          </a:p>
        </p:txBody>
      </p:sp>
    </p:spTree>
    <p:extLst>
      <p:ext uri="{BB962C8B-B14F-4D97-AF65-F5344CB8AC3E}">
        <p14:creationId xmlns:p14="http://schemas.microsoft.com/office/powerpoint/2010/main" val="346735146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2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2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65736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0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3885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039361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7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55435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7493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2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587590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36663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97874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2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08441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32907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1E4085-4A3A-435B-9288-0198D87BA73A}" type="datetimeFigureOut">
              <a:rPr lang="en-US" smtClean="0"/>
              <a:t>12/5/2017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6F4EBD-2512-499A-A8DE-261A54293EAD}" type="slidenum">
              <a:rPr lang="en-US" smtClean="0"/>
              <a:t>‹#›</a:t>
            </a:fld>
            <a:endParaRPr lang="en-US"/>
          </a:p>
        </p:txBody>
      </p:sp>
    </p:spTree>
    <p:extLst>
      <p:ext uri="{BB962C8B-B14F-4D97-AF65-F5344CB8AC3E}">
        <p14:creationId xmlns:p14="http://schemas.microsoft.com/office/powerpoint/2010/main" val="39012748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515283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17"/>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17"/>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556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4793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2243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252919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4668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1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1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97277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3361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6749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1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509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4" y="5150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5"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C1E4085-4A3A-435B-9288-0198D87BA73A}" type="datetimeFigureOut">
              <a:rPr lang="en-US" smtClean="0"/>
              <a:t>12/5/2017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6F4EBD-2512-499A-A8DE-261A54293EAD}" type="slidenum">
              <a:rPr lang="en-US" smtClean="0"/>
              <a:t>‹#›</a:t>
            </a:fld>
            <a:endParaRPr lang="en-US"/>
          </a:p>
        </p:txBody>
      </p:sp>
    </p:spTree>
    <p:extLst>
      <p:ext uri="{BB962C8B-B14F-4D97-AF65-F5344CB8AC3E}">
        <p14:creationId xmlns:p14="http://schemas.microsoft.com/office/powerpoint/2010/main" val="199576963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8393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428457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705"/>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422089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7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5062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78941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5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42964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986419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0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40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637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966900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4813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6"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5"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6"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6F4EBD-2512-499A-A8DE-261A54293EAD}" type="slidenum">
              <a:rPr lang="en-US" smtClean="0"/>
              <a:t>‹#›</a:t>
            </a:fld>
            <a:endParaRPr lang="en-US"/>
          </a:p>
        </p:txBody>
      </p:sp>
      <p:sp>
        <p:nvSpPr>
          <p:cNvPr id="5" name="Date Placeholder 4"/>
          <p:cNvSpPr>
            <a:spLocks noGrp="1"/>
          </p:cNvSpPr>
          <p:nvPr>
            <p:ph type="dt" sz="half" idx="10"/>
          </p:nvPr>
        </p:nvSpPr>
        <p:spPr/>
        <p:txBody>
          <a:bodyPr/>
          <a:lstStyle/>
          <a:p>
            <a:fld id="{CC1E4085-4A3A-435B-9288-0198D87BA73A}" type="datetimeFigureOut">
              <a:rPr lang="en-US" smtClean="0"/>
              <a:t>12/5/2017</a:t>
            </a:fld>
            <a:endParaRPr lang="en-US"/>
          </a:p>
        </p:txBody>
      </p:sp>
    </p:spTree>
    <p:extLst>
      <p:ext uri="{BB962C8B-B14F-4D97-AF65-F5344CB8AC3E}">
        <p14:creationId xmlns:p14="http://schemas.microsoft.com/office/powerpoint/2010/main" val="41455256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10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89511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15905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9837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9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9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1838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6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386388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9569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2374455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172229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83395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6A9261-E649-FA46-93B1-048BD8A029AE}" type="datetimeFigureOut">
              <a:rPr lang="en-US" smtClean="0">
                <a:solidFill>
                  <a:prstClr val="black">
                    <a:tint val="75000"/>
                  </a:prstClr>
                </a:solidFill>
              </a:rPr>
              <a:pPr/>
              <a:t>12/5/2017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FB68414-9604-234B-A1C4-EE4CB8E88FD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106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1.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0.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theme" Target="../theme/theme11.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slideLayout" Target="../slideLayouts/slideLayout144.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17" Type="http://schemas.openxmlformats.org/officeDocument/2006/relationships/theme" Target="../theme/theme12.xml"/><Relationship Id="rId2" Type="http://schemas.openxmlformats.org/officeDocument/2006/relationships/slideLayout" Target="../slideLayouts/slideLayout133.xml"/><Relationship Id="rId16" Type="http://schemas.openxmlformats.org/officeDocument/2006/relationships/slideLayout" Target="../slideLayouts/slideLayout147.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5" Type="http://schemas.openxmlformats.org/officeDocument/2006/relationships/slideLayout" Target="../slideLayouts/slideLayout14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 Id="rId14" Type="http://schemas.openxmlformats.org/officeDocument/2006/relationships/slideLayout" Target="../slideLayouts/slideLayout14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slideLayout" Target="../slideLayouts/slideLayout160.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17" Type="http://schemas.openxmlformats.org/officeDocument/2006/relationships/theme" Target="../theme/theme13.xml"/><Relationship Id="rId2" Type="http://schemas.openxmlformats.org/officeDocument/2006/relationships/slideLayout" Target="../slideLayouts/slideLayout149.xml"/><Relationship Id="rId16" Type="http://schemas.openxmlformats.org/officeDocument/2006/relationships/slideLayout" Target="../slideLayouts/slideLayout163.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5" Type="http://schemas.openxmlformats.org/officeDocument/2006/relationships/slideLayout" Target="../slideLayouts/slideLayout16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 Id="rId14" Type="http://schemas.openxmlformats.org/officeDocument/2006/relationships/slideLayout" Target="../slideLayouts/slideLayout16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slideLayout" Target="../slideLayouts/slideLayout176.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17" Type="http://schemas.openxmlformats.org/officeDocument/2006/relationships/theme" Target="../theme/theme14.xml"/><Relationship Id="rId2" Type="http://schemas.openxmlformats.org/officeDocument/2006/relationships/slideLayout" Target="../slideLayouts/slideLayout165.xml"/><Relationship Id="rId16" Type="http://schemas.openxmlformats.org/officeDocument/2006/relationships/slideLayout" Target="../slideLayouts/slideLayout179.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slideLayout" Target="../slideLayouts/slideLayout17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slideLayout" Target="../slideLayouts/slideLayout17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theme" Target="../theme/theme15.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17" Type="http://schemas.openxmlformats.org/officeDocument/2006/relationships/theme" Target="../theme/theme16.xml"/><Relationship Id="rId2" Type="http://schemas.openxmlformats.org/officeDocument/2006/relationships/slideLayout" Target="../slideLayouts/slideLayout197.xml"/><Relationship Id="rId16" Type="http://schemas.openxmlformats.org/officeDocument/2006/relationships/slideLayout" Target="../slideLayouts/slideLayout211.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1.pn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1.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image" Target="../media/image1.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image" Target="../media/image1.png"/><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13" Type="http://schemas.openxmlformats.org/officeDocument/2006/relationships/image" Target="../media/image1.png"/><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5"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5" y="2160590"/>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4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E4085-4A3A-435B-9288-0198D87BA73A}" type="datetimeFigureOut">
              <a:rPr lang="en-US" smtClean="0"/>
              <a:t>12/5/2017</a:t>
            </a:fld>
            <a:endParaRPr lang="en-US"/>
          </a:p>
        </p:txBody>
      </p:sp>
      <p:sp>
        <p:nvSpPr>
          <p:cNvPr id="5" name="Footer Placeholder 4"/>
          <p:cNvSpPr>
            <a:spLocks noGrp="1"/>
          </p:cNvSpPr>
          <p:nvPr>
            <p:ph type="ftr" sz="quarter" idx="3"/>
          </p:nvPr>
        </p:nvSpPr>
        <p:spPr>
          <a:xfrm>
            <a:off x="677335" y="60414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5" y="6041462"/>
            <a:ext cx="683339" cy="365125"/>
          </a:xfrm>
          <a:prstGeom prst="rect">
            <a:avLst/>
          </a:prstGeom>
        </p:spPr>
        <p:txBody>
          <a:bodyPr vert="horz" lIns="91440" tIns="45720" rIns="91440" bIns="45720" rtlCol="0" anchor="ctr"/>
          <a:lstStyle>
            <a:lvl1pPr algn="r">
              <a:defRPr sz="900">
                <a:solidFill>
                  <a:schemeClr val="accent1"/>
                </a:solidFill>
              </a:defRPr>
            </a:lvl1pPr>
          </a:lstStyle>
          <a:p>
            <a:fld id="{C16F4EBD-2512-499A-A8DE-261A54293EAD}" type="slidenum">
              <a:rPr lang="en-US" smtClean="0"/>
              <a:t>‹#›</a:t>
            </a:fld>
            <a:endParaRPr lang="en-US"/>
          </a:p>
        </p:txBody>
      </p:sp>
    </p:spTree>
    <p:extLst>
      <p:ext uri="{BB962C8B-B14F-4D97-AF65-F5344CB8AC3E}">
        <p14:creationId xmlns:p14="http://schemas.microsoft.com/office/powerpoint/2010/main" val="407282235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 id="214748373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background.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06A9261-E649-FA46-93B1-048BD8A029AE}" type="datetimeFigureOut">
              <a:rPr lang="en-US" smtClean="0">
                <a:solidFill>
                  <a:prstClr val="black">
                    <a:tint val="75000"/>
                  </a:prstClr>
                </a:solidFill>
              </a:rPr>
              <a:pPr defTabSz="457200"/>
              <a:t>12/5/2017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FB68414-9604-234B-A1C4-EE4CB8E88FDC}"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1315405726"/>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4041142911"/>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643224288"/>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532769789"/>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E4085-4A3A-435B-9288-0198D87BA73A}"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16F4EBD-2512-499A-A8DE-261A54293EAD}" type="slidenum">
              <a:rPr lang="en-US" smtClean="0">
                <a:solidFill>
                  <a:srgbClr val="5FCBEF"/>
                </a:solidFill>
              </a:rPr>
              <a:pPr/>
              <a:t>‹#›</a:t>
            </a:fld>
            <a:endParaRPr lang="en-US">
              <a:solidFill>
                <a:srgbClr val="5FCBEF"/>
              </a:solidFill>
            </a:endParaRPr>
          </a:p>
        </p:txBody>
      </p:sp>
    </p:spTree>
    <p:extLst>
      <p:ext uri="{BB962C8B-B14F-4D97-AF65-F5344CB8AC3E}">
        <p14:creationId xmlns:p14="http://schemas.microsoft.com/office/powerpoint/2010/main" val="3023163139"/>
      </p:ext>
    </p:extLst>
  </p:cSld>
  <p:clrMap bg1="lt1" tx1="dk1" bg2="lt2" tx2="dk2" accent1="accent1" accent2="accent2" accent3="accent3" accent4="accent4" accent5="accent5" accent6="accent6" hlink="hlink" folHlink="folHlink"/>
  <p:sldLayoutIdLst>
    <p:sldLayoutId id="2147483897" r:id="rId1"/>
    <p:sldLayoutId id="2147483898" r:id="rId2"/>
    <p:sldLayoutId id="2147483899" r:id="rId3"/>
    <p:sldLayoutId id="2147483900" r:id="rId4"/>
    <p:sldLayoutId id="2147483901" r:id="rId5"/>
    <p:sldLayoutId id="2147483902" r:id="rId6"/>
    <p:sldLayoutId id="2147483903" r:id="rId7"/>
    <p:sldLayoutId id="2147483904" r:id="rId8"/>
    <p:sldLayoutId id="2147483905" r:id="rId9"/>
    <p:sldLayoutId id="2147483906" r:id="rId10"/>
    <p:sldLayoutId id="2147483907" r:id="rId11"/>
    <p:sldLayoutId id="2147483908" r:id="rId12"/>
    <p:sldLayoutId id="2147483909" r:id="rId13"/>
    <p:sldLayoutId id="2147483910" r:id="rId14"/>
    <p:sldLayoutId id="2147483911" r:id="rId15"/>
    <p:sldLayoutId id="214748391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4072822351"/>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 id="214748392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1E4085-4A3A-435B-9288-0198D87BA73A}" type="datetimeFigureOut">
              <a:rPr lang="en-US" smtClean="0">
                <a:solidFill>
                  <a:prstClr val="black">
                    <a:tint val="75000"/>
                  </a:prstClr>
                </a:solidFill>
              </a:rPr>
              <a:pPr/>
              <a:t>12/5/2017</a:t>
            </a:fld>
            <a:endParaRPr lang="en-US" dirty="0">
              <a:solidFill>
                <a:prstClr val="black">
                  <a:tint val="75000"/>
                </a:prstClr>
              </a:solidFill>
            </a:endParaRPr>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16F4EBD-2512-499A-A8DE-261A54293EAD}" type="slidenum">
              <a:rPr lang="en-US" smtClean="0">
                <a:solidFill>
                  <a:srgbClr val="5FCBEF"/>
                </a:solidFill>
              </a:rPr>
              <a:pPr/>
              <a:t>‹#›</a:t>
            </a:fld>
            <a:endParaRPr lang="en-US" dirty="0">
              <a:solidFill>
                <a:srgbClr val="5FCBEF"/>
              </a:solidFill>
            </a:endParaRPr>
          </a:p>
        </p:txBody>
      </p:sp>
    </p:spTree>
    <p:extLst>
      <p:ext uri="{BB962C8B-B14F-4D97-AF65-F5344CB8AC3E}">
        <p14:creationId xmlns:p14="http://schemas.microsoft.com/office/powerpoint/2010/main" val="4072822351"/>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 id="2147483944" r:id="rId14"/>
    <p:sldLayoutId id="2147483945" r:id="rId15"/>
    <p:sldLayoutId id="214748394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4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5E407F1-5068-CB40-966D-FA46EC0C448F}" type="datetimeFigureOut">
              <a:rPr lang="en-US" smtClean="0">
                <a:solidFill>
                  <a:prstClr val="black">
                    <a:tint val="75000"/>
                  </a:prstClr>
                </a:solidFill>
              </a:rPr>
              <a:pPr defTabSz="457200"/>
              <a:t>12/5/2017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C90D631-FB0F-244B-BB32-67CE7B5C5EEC}"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9101774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45"/>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5E407F1-5068-CB40-966D-FA46EC0C448F}" type="datetimeFigureOut">
              <a:rPr lang="en-US" smtClean="0">
                <a:solidFill>
                  <a:prstClr val="black">
                    <a:tint val="75000"/>
                  </a:prstClr>
                </a:solidFill>
              </a:rPr>
              <a:pPr defTabSz="457200"/>
              <a:t>12/5/2017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45"/>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45"/>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DC90D631-FB0F-244B-BB32-67CE7B5C5EEC}"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34529929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B9A24DE9-67B3-45B3-AB4F-C4EF0777AC9B}"/>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E6CF3ABE-8A20-4269-AB19-F92C8B902B9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2BEDC32-993F-4A8F-AEBC-83A50F5336A7}"/>
              </a:ext>
            </a:extLst>
          </p:cNvPr>
          <p:cNvSpPr>
            <a:spLocks noGrp="1"/>
          </p:cNvSpPr>
          <p:nvPr>
            <p:ph type="dt" sz="half" idx="2"/>
          </p:nvPr>
        </p:nvSpPr>
        <p:spPr>
          <a:xfrm>
            <a:off x="838200" y="635644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AA755C-E015-4BF0-8F21-824542FD7655}" type="datetimeFigureOut">
              <a:rPr lang="en-US" smtClean="0">
                <a:solidFill>
                  <a:prstClr val="black">
                    <a:tint val="75000"/>
                  </a:prstClr>
                </a:solidFill>
              </a:rPr>
              <a:pPr/>
              <a:t>12/5/2017</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D4BDE435-8B4A-4763-92A8-C52F8717D80C}"/>
              </a:ext>
            </a:extLst>
          </p:cNvPr>
          <p:cNvSpPr>
            <a:spLocks noGrp="1"/>
          </p:cNvSpPr>
          <p:nvPr>
            <p:ph type="ftr" sz="quarter" idx="3"/>
          </p:nvPr>
        </p:nvSpPr>
        <p:spPr>
          <a:xfrm>
            <a:off x="4038600" y="635644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6A44409F-32CE-46E7-8B57-BB337A31AF69}"/>
              </a:ext>
            </a:extLst>
          </p:cNvPr>
          <p:cNvSpPr>
            <a:spLocks noGrp="1"/>
          </p:cNvSpPr>
          <p:nvPr>
            <p:ph type="sldNum" sz="quarter" idx="4"/>
          </p:nvPr>
        </p:nvSpPr>
        <p:spPr>
          <a:xfrm>
            <a:off x="8610600" y="635644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3BC8F8-784A-4CD8-9942-182DF69BA87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250360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background.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3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06A9261-E649-FA46-93B1-048BD8A029AE}" type="datetimeFigureOut">
              <a:rPr lang="en-US" smtClean="0">
                <a:solidFill>
                  <a:prstClr val="black">
                    <a:tint val="75000"/>
                  </a:prstClr>
                </a:solidFill>
              </a:rPr>
              <a:pPr defTabSz="457200"/>
              <a:t>12/5/2017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3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3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FB68414-9604-234B-A1C4-EE4CB8E88FDC}"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369758328"/>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background.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2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06A9261-E649-FA46-93B1-048BD8A029AE}" type="datetimeFigureOut">
              <a:rPr lang="en-US" smtClean="0">
                <a:solidFill>
                  <a:prstClr val="black">
                    <a:tint val="75000"/>
                  </a:prstClr>
                </a:solidFill>
              </a:rPr>
              <a:pPr defTabSz="457200"/>
              <a:t>12/5/2017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2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2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FB68414-9604-234B-A1C4-EE4CB8E88FDC}"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544307636"/>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background.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1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06A9261-E649-FA46-93B1-048BD8A029AE}" type="datetimeFigureOut">
              <a:rPr lang="en-US" smtClean="0">
                <a:solidFill>
                  <a:prstClr val="black">
                    <a:tint val="75000"/>
                  </a:prstClr>
                </a:solidFill>
              </a:rPr>
              <a:pPr defTabSz="457200"/>
              <a:t>12/5/2017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1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1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FB68414-9604-234B-A1C4-EE4CB8E88FDC}"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429712333"/>
      </p:ext>
    </p:extLst>
  </p:cSld>
  <p:clrMap bg1="lt1" tx1="dk1" bg2="lt2" tx2="dk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background.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40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06A9261-E649-FA46-93B1-048BD8A029AE}" type="datetimeFigureOut">
              <a:rPr lang="en-US" smtClean="0">
                <a:solidFill>
                  <a:prstClr val="black">
                    <a:tint val="75000"/>
                  </a:prstClr>
                </a:solidFill>
              </a:rPr>
              <a:pPr defTabSz="457200"/>
              <a:t>12/5/2017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40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40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FB68414-9604-234B-A1C4-EE4CB8E88FDC}"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457172601"/>
      </p:ext>
    </p:extLst>
  </p:cSld>
  <p:clrMap bg1="lt1" tx1="dk1" bg2="lt2" tx2="dk2" accent1="accent1" accent2="accent2" accent3="accent3" accent4="accent4" accent5="accent5" accent6="accent6" hlink="hlink" folHlink="folHlink"/>
  <p:sldLayoutIdLst>
    <p:sldLayoutId id="2147483810" r:id="rId1"/>
    <p:sldLayoutId id="2147483811" r:id="rId2"/>
    <p:sldLayoutId id="2147483812" r:id="rId3"/>
    <p:sldLayoutId id="2147483813" r:id="rId4"/>
    <p:sldLayoutId id="2147483814" r:id="rId5"/>
    <p:sldLayoutId id="2147483815" r:id="rId6"/>
    <p:sldLayoutId id="2147483816" r:id="rId7"/>
    <p:sldLayoutId id="2147483817" r:id="rId8"/>
    <p:sldLayoutId id="2147483818" r:id="rId9"/>
    <p:sldLayoutId id="2147483819" r:id="rId10"/>
    <p:sldLayoutId id="214748382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background.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87"/>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A06A9261-E649-FA46-93B1-048BD8A029AE}" type="datetimeFigureOut">
              <a:rPr lang="en-US" smtClean="0">
                <a:solidFill>
                  <a:prstClr val="black">
                    <a:tint val="75000"/>
                  </a:prstClr>
                </a:solidFill>
              </a:rPr>
              <a:pPr defTabSz="457200"/>
              <a:t>12/5/2017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87"/>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87"/>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5FB68414-9604-234B-A1C4-EE4CB8E88FDC}"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585683951"/>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www.integration.samhsa.gov/integrated-care-models/primary-care-in-behavioral-health" TargetMode="External"/><Relationship Id="rId2" Type="http://schemas.openxmlformats.org/officeDocument/2006/relationships/hyperlink" Target="http://www.integration.samhsa.gov/integrated-care-models/behavioral-health-in-primary-care" TargetMode="External"/><Relationship Id="rId1" Type="http://schemas.openxmlformats.org/officeDocument/2006/relationships/slideLayout" Target="../slideLayouts/slideLayout39.xml"/><Relationship Id="rId5" Type="http://schemas.openxmlformats.org/officeDocument/2006/relationships/image" Target="../media/image4.jpg"/><Relationship Id="rId4" Type="http://schemas.openxmlformats.org/officeDocument/2006/relationships/hyperlink" Target="http://www.integration.samhsa.gov/integrated-care-models/health-homes"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hyperlink" Target="https://www.projectknow.com/research/behavioral-addictions/" TargetMode="External"/><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hyperlink" Target="http://www.samhsa.gov/" TargetMode="Externa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9.jpeg"/><Relationship Id="rId4" Type="http://schemas.openxmlformats.org/officeDocument/2006/relationships/image" Target="../media/image20.gif"/></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0.gif"/></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0.gif"/></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2.xml"/><Relationship Id="rId7" Type="http://schemas.openxmlformats.org/officeDocument/2006/relationships/image" Target="../media/image22.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20.gif"/><Relationship Id="rId5" Type="http://schemas.openxmlformats.org/officeDocument/2006/relationships/image" Target="../media/image19.jpeg"/><Relationship Id="rId4" Type="http://schemas.openxmlformats.org/officeDocument/2006/relationships/image" Target="../media/image4.jpg"/><Relationship Id="rId9"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hyperlink" Target="https://mail.albanycsb.org/owa/redir.aspx?C=bfca4baae8c8477795e793f7846b120a&amp;URL=http://www.gacsb.org/" TargetMode="External"/><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48.xml"/></Relationships>
</file>

<file path=ppt/slides/_rels/slide2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5.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3.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1.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0.xml"/></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5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3.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png"/><Relationship Id="rId7" Type="http://schemas.openxmlformats.org/officeDocument/2006/relationships/image" Target="../media/image82.png"/><Relationship Id="rId2" Type="http://schemas.openxmlformats.org/officeDocument/2006/relationships/image" Target="../media/image77.png"/><Relationship Id="rId1" Type="http://schemas.openxmlformats.org/officeDocument/2006/relationships/slideLayout" Target="../slideLayouts/slideLayout7.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62.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71.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63.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findyouthinfo.gov/"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collegedrinkingprevention.gov/"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hyperlink" Target="http://www.samhsa.gov/" TargetMode="External"/><Relationship Id="rId7" Type="http://schemas.openxmlformats.org/officeDocument/2006/relationships/image" Target="../media/image38.png"/><Relationship Id="rId2" Type="http://schemas.openxmlformats.org/officeDocument/2006/relationships/hyperlink" Target="http://www.integration.samhsa.gov/" TargetMode="External"/><Relationship Id="rId1" Type="http://schemas.openxmlformats.org/officeDocument/2006/relationships/slideLayout" Target="../slideLayouts/slideLayout2.xml"/><Relationship Id="rId6" Type="http://schemas.openxmlformats.org/officeDocument/2006/relationships/hyperlink" Target="http://www.diabetes.org/" TargetMode="External"/><Relationship Id="rId5" Type="http://schemas.openxmlformats.org/officeDocument/2006/relationships/hyperlink" Target="http://www.heart.org/" TargetMode="External"/><Relationship Id="rId4" Type="http://schemas.openxmlformats.org/officeDocument/2006/relationships/hyperlink" Target="http://www.cdc.gov/"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5.emf"/><Relationship Id="rId1" Type="http://schemas.openxmlformats.org/officeDocument/2006/relationships/slideLayout" Target="../slideLayouts/slideLayout106.xml"/><Relationship Id="rId5" Type="http://schemas.openxmlformats.org/officeDocument/2006/relationships/image" Target="../media/image1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939" y="1728439"/>
            <a:ext cx="11117767" cy="691376"/>
          </a:xfrm>
        </p:spPr>
        <p:txBody>
          <a:bodyPr>
            <a:normAutofit/>
          </a:bodyPr>
          <a:lstStyle/>
          <a:p>
            <a:pPr algn="ctr"/>
            <a:r>
              <a:rPr lang="en-US" i="1" dirty="0" smtClean="0">
                <a:solidFill>
                  <a:schemeClr val="tx1"/>
                </a:solidFill>
              </a:rPr>
              <a:t>Integration of </a:t>
            </a:r>
            <a:r>
              <a:rPr lang="en-US" i="1" dirty="0">
                <a:solidFill>
                  <a:schemeClr val="tx1"/>
                </a:solidFill>
              </a:rPr>
              <a:t>Behavioral Health &amp; </a:t>
            </a:r>
            <a:r>
              <a:rPr lang="en-US" i="1" dirty="0" smtClean="0">
                <a:solidFill>
                  <a:schemeClr val="tx1"/>
                </a:solidFill>
              </a:rPr>
              <a:t>Primary Care</a:t>
            </a:r>
            <a:endParaRPr lang="en-US" i="1" dirty="0">
              <a:solidFill>
                <a:schemeClr val="tx1"/>
              </a:solidFill>
            </a:endParaRPr>
          </a:p>
        </p:txBody>
      </p:sp>
      <p:sp>
        <p:nvSpPr>
          <p:cNvPr id="3" name="Content Placeholder 2"/>
          <p:cNvSpPr>
            <a:spLocks noGrp="1"/>
          </p:cNvSpPr>
          <p:nvPr>
            <p:ph idx="1"/>
          </p:nvPr>
        </p:nvSpPr>
        <p:spPr>
          <a:xfrm>
            <a:off x="1" y="2676393"/>
            <a:ext cx="11162371" cy="3635297"/>
          </a:xfrm>
        </p:spPr>
        <p:txBody>
          <a:bodyPr>
            <a:normAutofit/>
          </a:bodyPr>
          <a:lstStyle/>
          <a:p>
            <a:pPr marL="0" indent="0" algn="ctr">
              <a:spcBef>
                <a:spcPts val="0"/>
              </a:spcBef>
              <a:buNone/>
            </a:pPr>
            <a:r>
              <a:rPr lang="en-US" sz="2000" dirty="0" smtClean="0"/>
              <a:t>Georgia Rural Health </a:t>
            </a:r>
            <a:r>
              <a:rPr lang="en-US" sz="2000" dirty="0" smtClean="0"/>
              <a:t>Association</a:t>
            </a:r>
          </a:p>
          <a:p>
            <a:pPr marL="0" indent="0" algn="ctr">
              <a:spcBef>
                <a:spcPts val="0"/>
              </a:spcBef>
              <a:buNone/>
            </a:pPr>
            <a:r>
              <a:rPr lang="en-US" sz="2000" dirty="0" smtClean="0"/>
              <a:t>Rural Health Clinic Conference </a:t>
            </a:r>
            <a:endParaRPr lang="en-US" sz="2000" dirty="0"/>
          </a:p>
          <a:p>
            <a:pPr marL="0" indent="0" algn="ctr">
              <a:spcBef>
                <a:spcPts val="0"/>
              </a:spcBef>
              <a:buNone/>
            </a:pPr>
            <a:r>
              <a:rPr lang="en-US" sz="2000" dirty="0" smtClean="0"/>
              <a:t>Savannah, GA</a:t>
            </a:r>
            <a:endParaRPr lang="en-US" sz="2000" dirty="0"/>
          </a:p>
          <a:p>
            <a:pPr marL="0" indent="0" algn="ctr">
              <a:spcBef>
                <a:spcPts val="0"/>
              </a:spcBef>
              <a:buNone/>
            </a:pPr>
            <a:r>
              <a:rPr lang="en-US" sz="2000" dirty="0" smtClean="0"/>
              <a:t>December  </a:t>
            </a:r>
            <a:r>
              <a:rPr lang="en-US" sz="2000" dirty="0"/>
              <a:t>2017</a:t>
            </a:r>
          </a:p>
          <a:p>
            <a:pPr algn="ctr">
              <a:spcBef>
                <a:spcPts val="0"/>
              </a:spcBef>
            </a:pPr>
            <a:endParaRPr lang="en-US" dirty="0"/>
          </a:p>
          <a:p>
            <a:pPr algn="ctr">
              <a:spcBef>
                <a:spcPts val="0"/>
              </a:spcBef>
            </a:pPr>
            <a:endParaRPr lang="en-US" dirty="0"/>
          </a:p>
          <a:p>
            <a:pPr marL="0" indent="0" algn="ctr">
              <a:spcBef>
                <a:spcPts val="0"/>
              </a:spcBef>
              <a:buNone/>
            </a:pPr>
            <a:r>
              <a:rPr lang="en-US" sz="2000" b="1" i="1" dirty="0" smtClean="0">
                <a:solidFill>
                  <a:schemeClr val="tx1"/>
                </a:solidFill>
              </a:rPr>
              <a:t>ASPIRE </a:t>
            </a:r>
            <a:r>
              <a:rPr lang="en-US" sz="2000" dirty="0">
                <a:solidFill>
                  <a:schemeClr val="tx1"/>
                </a:solidFill>
              </a:rPr>
              <a:t>Behavioral Health and Developmental Disability Services – </a:t>
            </a:r>
          </a:p>
          <a:p>
            <a:pPr marL="0" indent="0" algn="ctr">
              <a:spcBef>
                <a:spcPts val="0"/>
              </a:spcBef>
              <a:buNone/>
            </a:pPr>
            <a:r>
              <a:rPr lang="en-US" sz="2000" dirty="0">
                <a:solidFill>
                  <a:schemeClr val="tx1"/>
                </a:solidFill>
              </a:rPr>
              <a:t>Kay Newberry Brooks, CEO</a:t>
            </a:r>
            <a:br>
              <a:rPr lang="en-US" sz="2000" dirty="0">
                <a:solidFill>
                  <a:schemeClr val="tx1"/>
                </a:solidFill>
              </a:rPr>
            </a:br>
            <a:endParaRPr lang="en-US" sz="2000" dirty="0">
              <a:solidFill>
                <a:schemeClr val="tx1"/>
              </a:solidFill>
            </a:endParaRPr>
          </a:p>
          <a:p>
            <a:pPr marL="0" indent="0" algn="ctr">
              <a:buNone/>
            </a:pPr>
            <a:r>
              <a:rPr lang="en-US" i="1" dirty="0">
                <a:solidFill>
                  <a:schemeClr val="tx1"/>
                </a:solidFill>
              </a:rPr>
              <a:t>ASPIRE</a:t>
            </a:r>
            <a:r>
              <a:rPr lang="en-US" dirty="0">
                <a:solidFill>
                  <a:schemeClr val="tx1"/>
                </a:solidFill>
              </a:rPr>
              <a:t> - a unit of Albany Area Community Service Board</a:t>
            </a:r>
          </a:p>
          <a:p>
            <a:pPr marL="0" indent="0" algn="ctr">
              <a:buNone/>
            </a:pPr>
            <a:r>
              <a:rPr lang="en-US" b="1" i="1" dirty="0">
                <a:latin typeface="Maiandra GD" panose="020E0502030308020204" pitchFamily="34" charset="0"/>
                <a:cs typeface="JasmineUPC" panose="02020603050405020304" pitchFamily="18" charset="-34"/>
              </a:rPr>
              <a:t>Leading Our Communities Towards Health, Hope, &amp; Recovery</a:t>
            </a:r>
          </a:p>
          <a:p>
            <a:pPr marL="0" indent="0" algn="ctr">
              <a:buNone/>
            </a:pPr>
            <a:endParaRPr lang="en-US" dirty="0">
              <a:solidFill>
                <a:schemeClr val="tx1"/>
              </a:solidFill>
            </a:endParaRPr>
          </a:p>
        </p:txBody>
      </p:sp>
      <p:pic>
        <p:nvPicPr>
          <p:cNvPr id="4" name="Picture 3">
            <a:extLst>
              <a:ext uri="{FF2B5EF4-FFF2-40B4-BE49-F238E27FC236}">
                <a16:creationId xmlns:a16="http://schemas.microsoft.com/office/drawing/2014/main" xmlns="" id="{A78BA965-FC5E-4C61-86A1-A00BB7FAD2E5}"/>
              </a:ext>
            </a:extLst>
          </p:cNvPr>
          <p:cNvPicPr>
            <a:picLocks noChangeAspect="1"/>
          </p:cNvPicPr>
          <p:nvPr/>
        </p:nvPicPr>
        <p:blipFill>
          <a:blip r:embed="rId2"/>
          <a:stretch>
            <a:fillRect/>
          </a:stretch>
        </p:blipFill>
        <p:spPr>
          <a:xfrm>
            <a:off x="1" y="72894"/>
            <a:ext cx="3529891" cy="1457070"/>
          </a:xfrm>
          <a:prstGeom prst="rect">
            <a:avLst/>
          </a:prstGeo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7543" y="3832437"/>
            <a:ext cx="2664460" cy="3025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69156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Rectangle 2">
            <a:extLst>
              <a:ext uri="{FF2B5EF4-FFF2-40B4-BE49-F238E27FC236}">
                <a16:creationId xmlns="" xmlns:a16="http://schemas.microsoft.com/office/drawing/2014/main" id="{5796403E-E92A-400F-A603-D94BBF62BB46}"/>
              </a:ext>
            </a:extLst>
          </p:cNvPr>
          <p:cNvSpPr>
            <a:spLocks noChangeArrowheads="1"/>
          </p:cNvSpPr>
          <p:nvPr/>
        </p:nvSpPr>
        <p:spPr bwMode="auto">
          <a:xfrm>
            <a:off x="246948" y="961394"/>
            <a:ext cx="11945111" cy="951442"/>
          </a:xfrm>
          <a:prstGeom prst="rect">
            <a:avLst/>
          </a:prstGeom>
          <a:solidFill>
            <a:schemeClr val="bg1"/>
          </a:solidFill>
          <a:ln>
            <a:noFill/>
          </a:ln>
          <a:effectLst/>
          <a:extLst/>
        </p:spPr>
        <p:txBody>
          <a:bodyPr vert="horz" wrap="square" lIns="0" tIns="158700" rIns="0" bIns="15870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dirty="0">
                <a:solidFill>
                  <a:srgbClr val="000000"/>
                </a:solidFill>
                <a:latin typeface="Trebuchet MS" panose="020B0603020202020204" pitchFamily="34" charset="0"/>
              </a:rPr>
              <a:t>What is Integrated Care?</a:t>
            </a:r>
          </a:p>
          <a:p>
            <a:pPr algn="ctr"/>
            <a:r>
              <a:rPr lang="en-US" altLang="en-US" sz="900" b="1" dirty="0">
                <a:solidFill>
                  <a:srgbClr val="333333"/>
                </a:solidFill>
                <a:cs typeface="Arial" panose="020B0604020202020204" pitchFamily="34" charset="0"/>
              </a:rPr>
              <a:t>Abstract:</a:t>
            </a:r>
            <a:r>
              <a:rPr lang="en-US" altLang="en-US" sz="900" dirty="0">
                <a:solidFill>
                  <a:srgbClr val="333333"/>
                </a:solidFill>
                <a:cs typeface="Arial" panose="020B0604020202020204" pitchFamily="34" charset="0"/>
              </a:rPr>
              <a:t> People with mental and substance abuse disorders may die decades earlier than the average person</a:t>
            </a:r>
            <a:endParaRPr lang="en-US" altLang="en-US" dirty="0">
              <a:solidFill>
                <a:prstClr val="black"/>
              </a:solidFill>
            </a:endParaRPr>
          </a:p>
        </p:txBody>
      </p:sp>
      <p:sp>
        <p:nvSpPr>
          <p:cNvPr id="6" name="Rectangle 4">
            <a:extLst>
              <a:ext uri="{FF2B5EF4-FFF2-40B4-BE49-F238E27FC236}">
                <a16:creationId xmlns="" xmlns:a16="http://schemas.microsoft.com/office/drawing/2014/main" id="{532625FE-AABD-4824-8C4A-01371C2CFD5A}"/>
              </a:ext>
            </a:extLst>
          </p:cNvPr>
          <p:cNvSpPr>
            <a:spLocks noChangeArrowheads="1"/>
          </p:cNvSpPr>
          <p:nvPr/>
        </p:nvSpPr>
        <p:spPr bwMode="auto">
          <a:xfrm>
            <a:off x="246924" y="2371304"/>
            <a:ext cx="11990831" cy="4421683"/>
          </a:xfrm>
          <a:prstGeom prst="rect">
            <a:avLst/>
          </a:prstGeom>
          <a:solidFill>
            <a:schemeClr val="bg1"/>
          </a:solidFill>
          <a:ln>
            <a:noFill/>
          </a:ln>
          <a:effectLst/>
          <a:extLst/>
        </p:spPr>
        <p:txBody>
          <a:bodyPr vert="horz" wrap="square" lIns="0" tIns="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endParaRPr lang="en-US" altLang="en-US" sz="900" dirty="0">
              <a:solidFill>
                <a:srgbClr val="333333"/>
              </a:solidFill>
              <a:cs typeface="Arial" panose="020B0604020202020204" pitchFamily="34" charset="0"/>
            </a:endParaRPr>
          </a:p>
          <a:p>
            <a:r>
              <a:rPr lang="en-US" altLang="en-US" dirty="0">
                <a:solidFill>
                  <a:srgbClr val="333333"/>
                </a:solidFill>
                <a:cs typeface="Arial" panose="020B0604020202020204" pitchFamily="34" charset="0"/>
              </a:rPr>
              <a:t>People with mental and substance abuse disorders may die decades earlier than the average person — mostly from untreated and preventable chronic illnesses like hypertension, diabetes, obesity, and cardiovascular disease that are aggravated by poor health habits such as inadequate physical activity, poor nutrition, smoking, and substance abuse. Barriers to primary care — coupled with challenges in navigating complex healthcare systems — have been a major obstacle to care.</a:t>
            </a:r>
          </a:p>
          <a:p>
            <a:endParaRPr lang="en-US" altLang="en-US" dirty="0">
              <a:solidFill>
                <a:prstClr val="black"/>
              </a:solidFill>
            </a:endParaRPr>
          </a:p>
          <a:p>
            <a:r>
              <a:rPr lang="en-US" altLang="en-US" dirty="0">
                <a:solidFill>
                  <a:srgbClr val="333333"/>
                </a:solidFill>
                <a:cs typeface="Arial" panose="020B0604020202020204" pitchFamily="34" charset="0"/>
              </a:rPr>
              <a:t>At the same time, primary care settings have become the gateway to the behavioral health system, and primary care providers need support and resources to screen and treat individuals with behavioral and general healthcare needs.  </a:t>
            </a:r>
            <a:endParaRPr lang="en-US" altLang="en-US" dirty="0">
              <a:solidFill>
                <a:prstClr val="black"/>
              </a:solidFill>
            </a:endParaRPr>
          </a:p>
          <a:p>
            <a:r>
              <a:rPr lang="en-US" altLang="en-US" dirty="0">
                <a:solidFill>
                  <a:srgbClr val="333333"/>
                </a:solidFill>
                <a:cs typeface="Arial" panose="020B0604020202020204" pitchFamily="34" charset="0"/>
              </a:rPr>
              <a:t>The solution lies in integrated care, the systematic coordination of general and behavioral healthcare. Integrating mental health, substance abuse, and primary care services produces the best outcomes and proves the most effective approach to caring for people with multiple healthcare needs.</a:t>
            </a:r>
          </a:p>
          <a:p>
            <a:endParaRPr lang="en-US" altLang="en-US" dirty="0">
              <a:solidFill>
                <a:prstClr val="black"/>
              </a:solidFill>
            </a:endParaRPr>
          </a:p>
          <a:p>
            <a:r>
              <a:rPr lang="en-US" altLang="en-US" dirty="0">
                <a:solidFill>
                  <a:srgbClr val="333333"/>
                </a:solidFill>
                <a:cs typeface="Arial" panose="020B0604020202020204" pitchFamily="34" charset="0"/>
              </a:rPr>
              <a:t>Whether services are organized via traditional models within </a:t>
            </a:r>
            <a:r>
              <a:rPr lang="en-US" altLang="en-US" b="1" dirty="0">
                <a:solidFill>
                  <a:srgbClr val="8A180E"/>
                </a:solidFill>
                <a:cs typeface="Arial" panose="020B0604020202020204" pitchFamily="34" charset="0"/>
                <a:hlinkClick r:id="rId2"/>
              </a:rPr>
              <a:t>primary care settings</a:t>
            </a:r>
            <a:r>
              <a:rPr lang="en-US" altLang="en-US" dirty="0">
                <a:solidFill>
                  <a:srgbClr val="333333"/>
                </a:solidFill>
                <a:cs typeface="Arial" panose="020B0604020202020204" pitchFamily="34" charset="0"/>
              </a:rPr>
              <a:t> or </a:t>
            </a:r>
            <a:r>
              <a:rPr lang="en-US" altLang="en-US" b="1" dirty="0">
                <a:solidFill>
                  <a:srgbClr val="8A180E"/>
                </a:solidFill>
                <a:cs typeface="Arial" panose="020B0604020202020204" pitchFamily="34" charset="0"/>
                <a:hlinkClick r:id="rId3"/>
              </a:rPr>
              <a:t>behavioral health settings </a:t>
            </a:r>
            <a:r>
              <a:rPr lang="en-US" altLang="en-US" dirty="0">
                <a:solidFill>
                  <a:srgbClr val="333333"/>
                </a:solidFill>
                <a:cs typeface="Arial" panose="020B0604020202020204" pitchFamily="34" charset="0"/>
              </a:rPr>
              <a:t>– or are </a:t>
            </a:r>
            <a:r>
              <a:rPr lang="en-US" altLang="en-US" b="1" dirty="0">
                <a:solidFill>
                  <a:srgbClr val="8A180E"/>
                </a:solidFill>
                <a:cs typeface="Arial" panose="020B0604020202020204" pitchFamily="34" charset="0"/>
                <a:hlinkClick r:id="rId4"/>
              </a:rPr>
              <a:t>Health Homes models</a:t>
            </a:r>
            <a:r>
              <a:rPr lang="en-US" altLang="en-US" dirty="0">
                <a:solidFill>
                  <a:srgbClr val="333333"/>
                </a:solidFill>
                <a:cs typeface="Arial" panose="020B0604020202020204" pitchFamily="34" charset="0"/>
              </a:rPr>
              <a:t>, CIHS gathers current developments, research, models, and other important resources to ensure the success of healthcare’s future:  integration</a:t>
            </a:r>
            <a:r>
              <a:rPr lang="en-US" altLang="en-US" dirty="0" smtClean="0">
                <a:solidFill>
                  <a:srgbClr val="333333"/>
                </a:solidFill>
                <a:cs typeface="Arial" panose="020B0604020202020204" pitchFamily="34" charset="0"/>
              </a:rPr>
              <a:t>.   CIHS</a:t>
            </a:r>
            <a:endParaRPr lang="en-US" altLang="en-US" dirty="0">
              <a:solidFill>
                <a:prstClr val="black"/>
              </a:solidFill>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00"/>
            <a:ext cx="3529083" cy="1455597"/>
          </a:xfrm>
          <a:prstGeom prst="rect">
            <a:avLst/>
          </a:prstGeom>
        </p:spPr>
      </p:pic>
    </p:spTree>
    <p:extLst>
      <p:ext uri="{BB962C8B-B14F-4D97-AF65-F5344CB8AC3E}">
        <p14:creationId xmlns:p14="http://schemas.microsoft.com/office/powerpoint/2010/main" val="258607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HS_Framework_Final-10.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05604"/>
            <a:ext cx="12192000" cy="5938572"/>
          </a:xfrm>
          <a:prstGeom prst="rect">
            <a:avLst/>
          </a:prstGeom>
        </p:spPr>
      </p:pic>
      <p:sp>
        <p:nvSpPr>
          <p:cNvPr id="5" name="Title 1"/>
          <p:cNvSpPr txBox="1">
            <a:spLocks/>
          </p:cNvSpPr>
          <p:nvPr/>
        </p:nvSpPr>
        <p:spPr>
          <a:xfrm>
            <a:off x="609600" y="6283236"/>
            <a:ext cx="10972800" cy="436158"/>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000" smtClean="0">
                <a:solidFill>
                  <a:prstClr val="black"/>
                </a:solidFill>
              </a:rPr>
              <a:t>Heath B, Wise Romero P, and Reynolds K. A Review and Proposed Standard Framework for Levels of Integrated Healthcare. Washington, D.C.SAMHSA-HRSA Center for Integrated Health Solutions. March 2013</a:t>
            </a:r>
            <a:endParaRPr lang="en-US" sz="1000" dirty="0">
              <a:solidFill>
                <a:prstClr val="black"/>
              </a:solidFill>
            </a:endParaRPr>
          </a:p>
        </p:txBody>
      </p:sp>
    </p:spTree>
    <p:extLst>
      <p:ext uri="{BB962C8B-B14F-4D97-AF65-F5344CB8AC3E}">
        <p14:creationId xmlns:p14="http://schemas.microsoft.com/office/powerpoint/2010/main" val="3494776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HS_Framework_Final-1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8424"/>
            <a:ext cx="12192000" cy="6414220"/>
          </a:xfrm>
          <a:prstGeom prst="rect">
            <a:avLst/>
          </a:prstGeom>
        </p:spPr>
      </p:pic>
      <p:sp>
        <p:nvSpPr>
          <p:cNvPr id="5" name="Title 1"/>
          <p:cNvSpPr>
            <a:spLocks noGrp="1"/>
          </p:cNvSpPr>
          <p:nvPr>
            <p:ph type="title"/>
          </p:nvPr>
        </p:nvSpPr>
        <p:spPr>
          <a:xfrm>
            <a:off x="609600" y="6283236"/>
            <a:ext cx="10972800" cy="436158"/>
          </a:xfrm>
        </p:spPr>
        <p:txBody>
          <a:bodyPr>
            <a:normAutofit/>
          </a:bodyPr>
          <a:lstStyle/>
          <a:p>
            <a:pPr algn="l"/>
            <a:r>
              <a:rPr lang="en-US" sz="1000" dirty="0"/>
              <a:t>Heath B, Wise Romero P, and Reynolds K. A Review and Proposed Standard Framework for Levels of Integrated Healthcare. Washington, D.C.SAMHSA-HRSA Center for Integrated Health Solutions. March </a:t>
            </a:r>
            <a:r>
              <a:rPr lang="en-US" sz="1000" dirty="0" smtClean="0"/>
              <a:t>2013</a:t>
            </a:r>
            <a:endParaRPr lang="en-US" sz="1000" dirty="0"/>
          </a:p>
        </p:txBody>
      </p:sp>
    </p:spTree>
    <p:extLst>
      <p:ext uri="{BB962C8B-B14F-4D97-AF65-F5344CB8AC3E}">
        <p14:creationId xmlns:p14="http://schemas.microsoft.com/office/powerpoint/2010/main" val="13387154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HS_Framework_Final-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0586"/>
            <a:ext cx="12192000" cy="6398674"/>
          </a:xfrm>
          <a:prstGeom prst="rect">
            <a:avLst/>
          </a:prstGeom>
        </p:spPr>
      </p:pic>
      <p:sp>
        <p:nvSpPr>
          <p:cNvPr id="5" name="Title 1"/>
          <p:cNvSpPr>
            <a:spLocks noGrp="1"/>
          </p:cNvSpPr>
          <p:nvPr>
            <p:ph type="title"/>
          </p:nvPr>
        </p:nvSpPr>
        <p:spPr>
          <a:xfrm>
            <a:off x="609600" y="6283236"/>
            <a:ext cx="10972800" cy="436158"/>
          </a:xfrm>
        </p:spPr>
        <p:txBody>
          <a:bodyPr>
            <a:normAutofit/>
          </a:bodyPr>
          <a:lstStyle/>
          <a:p>
            <a:pPr algn="l"/>
            <a:r>
              <a:rPr lang="en-US" sz="1000" dirty="0"/>
              <a:t>Heath B, Wise Romero P, and Reynolds K. A Review and Proposed Standard Framework for Levels of Integrated Healthcare. Washington, D.C.SAMHSA-HRSA Center for Integrated Health Solutions. March </a:t>
            </a:r>
            <a:r>
              <a:rPr lang="en-US" sz="1000" dirty="0" smtClean="0"/>
              <a:t>2013</a:t>
            </a:r>
            <a:endParaRPr lang="en-US" sz="1000" dirty="0"/>
          </a:p>
        </p:txBody>
      </p:sp>
      <p:pic>
        <p:nvPicPr>
          <p:cNvPr id="6" name="Picture 5" descr="CIHS_Framework_Final-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29663"/>
            <a:ext cx="12192000" cy="6398674"/>
          </a:xfrm>
          <a:prstGeom prst="rect">
            <a:avLst/>
          </a:prstGeom>
        </p:spPr>
      </p:pic>
      <p:pic>
        <p:nvPicPr>
          <p:cNvPr id="7" name="Picture 6" descr="CIHS_Framework_Final-1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200" y="382063"/>
            <a:ext cx="12192000" cy="6398674"/>
          </a:xfrm>
          <a:prstGeom prst="rect">
            <a:avLst/>
          </a:prstGeom>
        </p:spPr>
      </p:pic>
    </p:spTree>
    <p:extLst>
      <p:ext uri="{BB962C8B-B14F-4D97-AF65-F5344CB8AC3E}">
        <p14:creationId xmlns:p14="http://schemas.microsoft.com/office/powerpoint/2010/main" val="38526042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IHS_Framework_Final-13.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2956"/>
            <a:ext cx="12192000" cy="6383145"/>
          </a:xfrm>
          <a:prstGeom prst="rect">
            <a:avLst/>
          </a:prstGeom>
        </p:spPr>
      </p:pic>
      <p:sp>
        <p:nvSpPr>
          <p:cNvPr id="5" name="Title 1"/>
          <p:cNvSpPr>
            <a:spLocks noGrp="1"/>
          </p:cNvSpPr>
          <p:nvPr>
            <p:ph type="title"/>
          </p:nvPr>
        </p:nvSpPr>
        <p:spPr>
          <a:xfrm>
            <a:off x="609600" y="6283236"/>
            <a:ext cx="10972800" cy="436158"/>
          </a:xfrm>
        </p:spPr>
        <p:txBody>
          <a:bodyPr>
            <a:normAutofit/>
          </a:bodyPr>
          <a:lstStyle/>
          <a:p>
            <a:pPr algn="l"/>
            <a:r>
              <a:rPr lang="en-US" sz="1000" dirty="0"/>
              <a:t>Heath B, Wise Romero P, and Reynolds K. A Review and Proposed Standard Framework for Levels of Integrated Healthcare. Washington, D.C.SAMHSA-HRSA Center for Integrated Health Solutions. March 2013</a:t>
            </a:r>
          </a:p>
        </p:txBody>
      </p:sp>
    </p:spTree>
    <p:extLst>
      <p:ext uri="{BB962C8B-B14F-4D97-AF65-F5344CB8AC3E}">
        <p14:creationId xmlns:p14="http://schemas.microsoft.com/office/powerpoint/2010/main" val="313674150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lipart&#10;&#10;Description generated with high confidence"/>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0704" y="95634"/>
            <a:ext cx="3131651" cy="1313071"/>
          </a:xfrm>
          <a:prstGeom prst="rect">
            <a:avLst/>
          </a:prstGeom>
        </p:spPr>
      </p:pic>
      <p:pic>
        <p:nvPicPr>
          <p:cNvPr id="1028" name="Picture 4" descr="Veterans Crisis Line">
            <a:extLst>
              <a:ext uri="{FF2B5EF4-FFF2-40B4-BE49-F238E27FC236}">
                <a16:creationId xmlns:a16="http://schemas.microsoft.com/office/drawing/2014/main" xmlns="" id="{64CF7367-92B9-4346-A367-1E9873D152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4077" y="2377484"/>
            <a:ext cx="1325531" cy="165894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ational Suicide Prevention Lifeline">
            <a:extLst>
              <a:ext uri="{FF2B5EF4-FFF2-40B4-BE49-F238E27FC236}">
                <a16:creationId xmlns:a16="http://schemas.microsoft.com/office/drawing/2014/main" xmlns="" id="{69E0C3A9-5616-4B4A-AB4D-158602EFFF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08336" y="5096239"/>
            <a:ext cx="1508133" cy="165894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25122" y="1408605"/>
            <a:ext cx="10308833" cy="6056044"/>
          </a:xfrm>
        </p:spPr>
        <p:txBody>
          <a:bodyPr>
            <a:normAutofit/>
          </a:bodyPr>
          <a:lstStyle/>
          <a:p>
            <a:pPr marL="0" indent="0">
              <a:lnSpc>
                <a:spcPct val="90000"/>
              </a:lnSpc>
              <a:buNone/>
            </a:pPr>
            <a:r>
              <a:rPr lang="en-US" sz="2800" b="1" dirty="0"/>
              <a:t>Behavioral Health ??</a:t>
            </a:r>
          </a:p>
          <a:p>
            <a:pPr>
              <a:lnSpc>
                <a:spcPct val="90000"/>
              </a:lnSpc>
            </a:pPr>
            <a:r>
              <a:rPr lang="en-US" sz="2000" b="1" dirty="0"/>
              <a:t>Behavioral Health</a:t>
            </a:r>
            <a:r>
              <a:rPr lang="en-US" sz="2000" b="1" dirty="0">
                <a:latin typeface="Lato"/>
              </a:rPr>
              <a:t> </a:t>
            </a:r>
            <a:r>
              <a:rPr lang="en-US" sz="2000" dirty="0">
                <a:latin typeface="Lato"/>
              </a:rPr>
              <a:t>refers to a</a:t>
            </a:r>
            <a:r>
              <a:rPr lang="en-US" sz="2000" b="1" dirty="0">
                <a:latin typeface="Lato"/>
              </a:rPr>
              <a:t> person’s state of being </a:t>
            </a:r>
            <a:r>
              <a:rPr lang="en-US" sz="2000" dirty="0">
                <a:latin typeface="Lato"/>
              </a:rPr>
              <a:t>and how their</a:t>
            </a:r>
            <a:r>
              <a:rPr lang="en-US" sz="2000" b="1" dirty="0">
                <a:latin typeface="Lato"/>
              </a:rPr>
              <a:t> behaviors and choices affect their overall health and wellness. </a:t>
            </a:r>
            <a:r>
              <a:rPr lang="en-US" sz="2000" dirty="0">
                <a:latin typeface="Lato"/>
              </a:rPr>
              <a:t>Substance abuse and addictions of all kinds fall into the realm of behavioral health. </a:t>
            </a:r>
          </a:p>
          <a:p>
            <a:pPr marL="0" indent="0">
              <a:lnSpc>
                <a:spcPct val="90000"/>
              </a:lnSpc>
              <a:buNone/>
            </a:pPr>
            <a:endParaRPr lang="en-US" sz="2000" dirty="0">
              <a:latin typeface="Lato"/>
            </a:endParaRPr>
          </a:p>
          <a:p>
            <a:pPr>
              <a:lnSpc>
                <a:spcPct val="90000"/>
              </a:lnSpc>
            </a:pPr>
            <a:r>
              <a:rPr lang="en-US" sz="2000" b="1" u="sng" dirty="0">
                <a:latin typeface="Lato"/>
              </a:rPr>
              <a:t>Behavioral health </a:t>
            </a:r>
            <a:r>
              <a:rPr lang="en-US" sz="2000" u="sng" dirty="0">
                <a:latin typeface="Lato"/>
              </a:rPr>
              <a:t>is an umbrella term that refers to your overall wellbeing and how it is impacted by your behaviors.</a:t>
            </a:r>
            <a:r>
              <a:rPr lang="en-US" sz="2000" dirty="0">
                <a:latin typeface="Lato"/>
              </a:rPr>
              <a:t> Because behavior is something that is generally seen as changeable, people suffering from behavioral health issues can be</a:t>
            </a:r>
            <a:r>
              <a:rPr lang="en-US" sz="2000" b="1" dirty="0">
                <a:latin typeface="Lato"/>
              </a:rPr>
              <a:t> empowered by knowing that their own choices can prevent, cure, or decrease symptoms </a:t>
            </a:r>
            <a:r>
              <a:rPr lang="en-US" sz="2000" dirty="0">
                <a:latin typeface="Lato"/>
              </a:rPr>
              <a:t>of a variety of </a:t>
            </a:r>
            <a:r>
              <a:rPr lang="en-US" sz="2000" dirty="0">
                <a:latin typeface="Lato"/>
                <a:hlinkClick r:id="rId5"/>
              </a:rPr>
              <a:t>behavioral health disorders</a:t>
            </a:r>
            <a:r>
              <a:rPr lang="en-US" sz="2000" dirty="0">
                <a:latin typeface="Lato"/>
              </a:rPr>
              <a:t>. Behavioral health is just as complex as mental health, and the two terms are often used interchangeably.</a:t>
            </a:r>
            <a:endParaRPr lang="en-US" sz="2000" baseline="30000" dirty="0">
              <a:latin typeface="Lato"/>
            </a:endParaRPr>
          </a:p>
          <a:p>
            <a:pPr>
              <a:lnSpc>
                <a:spcPct val="90000"/>
              </a:lnSpc>
            </a:pPr>
            <a:endParaRPr lang="en-US" sz="2000" dirty="0">
              <a:latin typeface="Lato"/>
            </a:endParaRPr>
          </a:p>
          <a:p>
            <a:pPr>
              <a:lnSpc>
                <a:spcPct val="90000"/>
              </a:lnSpc>
            </a:pPr>
            <a:r>
              <a:rPr lang="en-US" sz="2000" dirty="0">
                <a:latin typeface="Lato"/>
              </a:rPr>
              <a:t>Many</a:t>
            </a:r>
            <a:r>
              <a:rPr lang="en-US" sz="2000" b="1" dirty="0">
                <a:latin typeface="Lato"/>
              </a:rPr>
              <a:t> mental health issues </a:t>
            </a:r>
            <a:r>
              <a:rPr lang="en-US" sz="2000" dirty="0">
                <a:latin typeface="Lato"/>
              </a:rPr>
              <a:t>may be impacted by behavior, many mental health disorders have</a:t>
            </a:r>
            <a:r>
              <a:rPr lang="en-US" sz="2000" b="1" dirty="0">
                <a:latin typeface="Lato"/>
              </a:rPr>
              <a:t> neurological or biological causes</a:t>
            </a:r>
            <a:r>
              <a:rPr lang="en-US" sz="2000" dirty="0">
                <a:latin typeface="Lato"/>
              </a:rPr>
              <a:t>, meaning that simply changing a person’s behavior may not cure them of that illness.                www.projectknow.com </a:t>
            </a:r>
            <a:endParaRPr lang="en-US" sz="2000" dirty="0"/>
          </a:p>
          <a:p>
            <a:pPr>
              <a:lnSpc>
                <a:spcPct val="90000"/>
              </a:lnSpc>
            </a:pPr>
            <a:endParaRPr lang="en-US" sz="1100" dirty="0"/>
          </a:p>
        </p:txBody>
      </p:sp>
      <p:pic>
        <p:nvPicPr>
          <p:cNvPr id="2" name="Picture 1">
            <a:extLst>
              <a:ext uri="{FF2B5EF4-FFF2-40B4-BE49-F238E27FC236}">
                <a16:creationId xmlns:a16="http://schemas.microsoft.com/office/drawing/2014/main" xmlns="" id="{64A0D129-DA9F-441C-B26C-9EF673724CA6}"/>
              </a:ext>
            </a:extLst>
          </p:cNvPr>
          <p:cNvPicPr>
            <a:picLocks noChangeAspect="1"/>
          </p:cNvPicPr>
          <p:nvPr/>
        </p:nvPicPr>
        <p:blipFill>
          <a:blip r:embed="rId6"/>
          <a:stretch>
            <a:fillRect/>
          </a:stretch>
        </p:blipFill>
        <p:spPr>
          <a:xfrm>
            <a:off x="9316219" y="166630"/>
            <a:ext cx="2875847" cy="1151047"/>
          </a:xfrm>
          <a:prstGeom prst="rect">
            <a:avLst/>
          </a:prstGeom>
        </p:spPr>
      </p:pic>
    </p:spTree>
    <p:extLst>
      <p:ext uri="{BB962C8B-B14F-4D97-AF65-F5344CB8AC3E}">
        <p14:creationId xmlns:p14="http://schemas.microsoft.com/office/powerpoint/2010/main" val="33143194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4048" y="1905573"/>
            <a:ext cx="10003536" cy="4851943"/>
          </a:xfrm>
        </p:spPr>
        <p:txBody>
          <a:bodyPr>
            <a:normAutofit/>
          </a:bodyPr>
          <a:lstStyle/>
          <a:p>
            <a:pPr marL="0" indent="0">
              <a:buNone/>
            </a:pPr>
            <a:r>
              <a:rPr lang="en-US" sz="2800" dirty="0">
                <a:solidFill>
                  <a:srgbClr val="000000"/>
                </a:solidFill>
                <a:latin typeface="Arial" panose="020B0604020202020204" pitchFamily="34" charset="0"/>
              </a:rPr>
              <a:t>What Is Mental Health?</a:t>
            </a:r>
          </a:p>
          <a:p>
            <a:pPr>
              <a:buFont typeface="Wingdings" panose="05000000000000000000" pitchFamily="2" charset="2"/>
              <a:buChar char="Ø"/>
            </a:pPr>
            <a:r>
              <a:rPr lang="en-US" sz="2000" dirty="0">
                <a:solidFill>
                  <a:srgbClr val="000000"/>
                </a:solidFill>
                <a:latin typeface="Arial" panose="020B0604020202020204" pitchFamily="34" charset="0"/>
              </a:rPr>
              <a:t>	Mental health includes our emotional, psychological, and social well-being. Our 	mental 	health affects how we think, feel, and act. </a:t>
            </a:r>
          </a:p>
          <a:p>
            <a:pPr>
              <a:buFont typeface="Wingdings" panose="05000000000000000000" pitchFamily="2" charset="2"/>
              <a:buChar char="Ø"/>
            </a:pPr>
            <a:r>
              <a:rPr lang="en-US" sz="2000" dirty="0">
                <a:solidFill>
                  <a:srgbClr val="000000"/>
                </a:solidFill>
                <a:latin typeface="Arial" panose="020B0604020202020204" pitchFamily="34" charset="0"/>
              </a:rPr>
              <a:t>Over the course of our lives, if you experience mental health problems, your thinking, mood, and behavior could be affected. Many factors contribute to mental health problems, including:</a:t>
            </a:r>
          </a:p>
          <a:p>
            <a:pPr lvl="1">
              <a:buFont typeface="Arial" panose="020B0604020202020204" pitchFamily="34" charset="0"/>
              <a:buChar char="•"/>
            </a:pPr>
            <a:r>
              <a:rPr lang="en-US" sz="2000" dirty="0">
                <a:solidFill>
                  <a:srgbClr val="222222"/>
                </a:solidFill>
                <a:latin typeface="Arial" panose="020B0604020202020204" pitchFamily="34" charset="0"/>
              </a:rPr>
              <a:t>Biological factors, such as genes or brain chemistry</a:t>
            </a:r>
          </a:p>
          <a:p>
            <a:pPr lvl="1">
              <a:buFont typeface="Arial" panose="020B0604020202020204" pitchFamily="34" charset="0"/>
              <a:buChar char="•"/>
            </a:pPr>
            <a:r>
              <a:rPr lang="en-US" sz="2000" dirty="0">
                <a:solidFill>
                  <a:srgbClr val="222222"/>
                </a:solidFill>
                <a:latin typeface="Arial" panose="020B0604020202020204" pitchFamily="34" charset="0"/>
              </a:rPr>
              <a:t>Life experiences, such as trauma or abuse</a:t>
            </a:r>
          </a:p>
          <a:p>
            <a:pPr lvl="1">
              <a:buFont typeface="Arial" panose="020B0604020202020204" pitchFamily="34" charset="0"/>
              <a:buChar char="•"/>
            </a:pPr>
            <a:r>
              <a:rPr lang="en-US" sz="2000" dirty="0">
                <a:solidFill>
                  <a:srgbClr val="222222"/>
                </a:solidFill>
                <a:latin typeface="Arial" panose="020B0604020202020204" pitchFamily="34" charset="0"/>
              </a:rPr>
              <a:t>Family history of mental health problems</a:t>
            </a:r>
          </a:p>
          <a:p>
            <a:r>
              <a:rPr lang="en-US" sz="2000" dirty="0">
                <a:solidFill>
                  <a:srgbClr val="000000"/>
                </a:solidFill>
                <a:latin typeface="Arial" panose="020B0604020202020204" pitchFamily="34" charset="0"/>
              </a:rPr>
              <a:t>Mental health problems are common, treatment is available!   </a:t>
            </a:r>
          </a:p>
          <a:p>
            <a:pPr marL="0" indent="0">
              <a:buNone/>
            </a:pPr>
            <a:r>
              <a:rPr lang="en-US" sz="2000" dirty="0">
                <a:solidFill>
                  <a:srgbClr val="000000"/>
                </a:solidFill>
                <a:latin typeface="Arial" panose="020B0604020202020204" pitchFamily="34" charset="0"/>
              </a:rPr>
              <a:t>	www.mentalhealth.gov</a:t>
            </a:r>
          </a:p>
          <a:p>
            <a:endParaRPr lang="en-US" dirty="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109" y="216338"/>
            <a:ext cx="3803403" cy="1568743"/>
          </a:xfrm>
          <a:prstGeom prst="rect">
            <a:avLst/>
          </a:prstGeom>
        </p:spPr>
      </p:pic>
      <p:pic>
        <p:nvPicPr>
          <p:cNvPr id="1026" name="Picture 2" descr="National Suicide Prevention Lifeline">
            <a:extLst>
              <a:ext uri="{FF2B5EF4-FFF2-40B4-BE49-F238E27FC236}">
                <a16:creationId xmlns:a16="http://schemas.microsoft.com/office/drawing/2014/main" xmlns="" id="{69E0C3A9-5616-4B4A-AB4D-158602EFFF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2263" y="2655044"/>
            <a:ext cx="1524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terans Crisis Line">
            <a:extLst>
              <a:ext uri="{FF2B5EF4-FFF2-40B4-BE49-F238E27FC236}">
                <a16:creationId xmlns:a16="http://schemas.microsoft.com/office/drawing/2014/main" xmlns="" id="{64CF7367-92B9-4346-A367-1E9873D15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3755" y="4814316"/>
            <a:ext cx="1552575" cy="19431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82BE3638-477F-4BA9-A1FF-A4EE553DDCA5}"/>
              </a:ext>
            </a:extLst>
          </p:cNvPr>
          <p:cNvPicPr>
            <a:picLocks noChangeAspect="1"/>
          </p:cNvPicPr>
          <p:nvPr/>
        </p:nvPicPr>
        <p:blipFill>
          <a:blip r:embed="rId5"/>
          <a:stretch>
            <a:fillRect/>
          </a:stretch>
        </p:blipFill>
        <p:spPr>
          <a:xfrm>
            <a:off x="9208769" y="270357"/>
            <a:ext cx="2877561" cy="1152244"/>
          </a:xfrm>
          <a:prstGeom prst="rect">
            <a:avLst/>
          </a:prstGeom>
        </p:spPr>
      </p:pic>
    </p:spTree>
    <p:extLst>
      <p:ext uri="{BB962C8B-B14F-4D97-AF65-F5344CB8AC3E}">
        <p14:creationId xmlns:p14="http://schemas.microsoft.com/office/powerpoint/2010/main" val="23288000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66928" y="1816135"/>
            <a:ext cx="10094976" cy="4859085"/>
          </a:xfrm>
        </p:spPr>
        <p:txBody>
          <a:bodyPr>
            <a:normAutofit/>
          </a:bodyPr>
          <a:lstStyle/>
          <a:p>
            <a:pPr marL="0" indent="0">
              <a:buNone/>
            </a:pPr>
            <a:r>
              <a:rPr lang="en-US" sz="2800" b="1" dirty="0"/>
              <a:t>Addictive Disease</a:t>
            </a:r>
          </a:p>
          <a:p>
            <a:pPr marL="0" indent="0">
              <a:buNone/>
            </a:pPr>
            <a:endParaRPr lang="en-US" sz="2000" b="1" dirty="0"/>
          </a:p>
          <a:p>
            <a:pPr fontAlgn="base"/>
            <a:r>
              <a:rPr lang="en-US" sz="2000" dirty="0">
                <a:solidFill>
                  <a:srgbClr val="666666"/>
                </a:solidFill>
                <a:latin typeface="Verdana" panose="020B0604030504040204" pitchFamily="34" charset="0"/>
              </a:rPr>
              <a:t>According to the </a:t>
            </a:r>
            <a:r>
              <a:rPr lang="en-US" sz="2000" u="sng" dirty="0">
                <a:solidFill>
                  <a:srgbClr val="1972A2"/>
                </a:solidFill>
                <a:latin typeface="inherit"/>
                <a:hlinkClick r:id="rId2"/>
              </a:rPr>
              <a:t>Substance Abuse and Mental Health Services Administration</a:t>
            </a:r>
            <a:r>
              <a:rPr lang="en-US" sz="2000" dirty="0">
                <a:solidFill>
                  <a:srgbClr val="666666"/>
                </a:solidFill>
                <a:latin typeface="Verdana" panose="020B0604030504040204" pitchFamily="34" charset="0"/>
              </a:rPr>
              <a:t> (SAMHSA), substance use disorders result from recurrent use of alcohol or drugs that causes clinically and functionally significant impairments. </a:t>
            </a:r>
          </a:p>
          <a:p>
            <a:pPr fontAlgn="base"/>
            <a:r>
              <a:rPr lang="en-US" sz="2000" b="1" dirty="0">
                <a:solidFill>
                  <a:srgbClr val="666666"/>
                </a:solidFill>
                <a:latin typeface="Verdana" panose="020B0604030504040204" pitchFamily="34" charset="0"/>
              </a:rPr>
              <a:t>Addiction treatment programs </a:t>
            </a:r>
            <a:r>
              <a:rPr lang="en-US" sz="2000" dirty="0">
                <a:solidFill>
                  <a:srgbClr val="666666"/>
                </a:solidFill>
                <a:latin typeface="Verdana" panose="020B0604030504040204" pitchFamily="34" charset="0"/>
              </a:rPr>
              <a:t>can help people of all ages withdraw safely from the physical and psychological effects of drugs, learning to manage their substance use disorder. </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85" y="70031"/>
            <a:ext cx="4233171" cy="1746004"/>
          </a:xfrm>
          <a:prstGeom prst="rect">
            <a:avLst/>
          </a:prstGeom>
        </p:spPr>
      </p:pic>
      <p:pic>
        <p:nvPicPr>
          <p:cNvPr id="6" name="Picture 2" descr="National Suicide Prevention Lifeline">
            <a:extLst>
              <a:ext uri="{FF2B5EF4-FFF2-40B4-BE49-F238E27FC236}">
                <a16:creationId xmlns:a16="http://schemas.microsoft.com/office/drawing/2014/main" xmlns="" id="{251482D3-CB29-4641-B28C-2AEE56C7CF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95519" y="5181600"/>
            <a:ext cx="1524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Veterans Crisis Line">
            <a:extLst>
              <a:ext uri="{FF2B5EF4-FFF2-40B4-BE49-F238E27FC236}">
                <a16:creationId xmlns:a16="http://schemas.microsoft.com/office/drawing/2014/main" xmlns="" id="{BFCCB05B-07B3-46B3-8921-E424CAB06D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48175" y="2302477"/>
            <a:ext cx="1552575" cy="19431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4929C30E-3777-48AF-98E3-FC2252BA539A}"/>
              </a:ext>
            </a:extLst>
          </p:cNvPr>
          <p:cNvPicPr>
            <a:picLocks noChangeAspect="1"/>
          </p:cNvPicPr>
          <p:nvPr/>
        </p:nvPicPr>
        <p:blipFill>
          <a:blip r:embed="rId6"/>
          <a:stretch>
            <a:fillRect/>
          </a:stretch>
        </p:blipFill>
        <p:spPr>
          <a:xfrm>
            <a:off x="9223190" y="108677"/>
            <a:ext cx="2877561" cy="1152244"/>
          </a:xfrm>
          <a:prstGeom prst="rect">
            <a:avLst/>
          </a:prstGeom>
        </p:spPr>
      </p:pic>
    </p:spTree>
    <p:extLst>
      <p:ext uri="{BB962C8B-B14F-4D97-AF65-F5344CB8AC3E}">
        <p14:creationId xmlns:p14="http://schemas.microsoft.com/office/powerpoint/2010/main" val="8595430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0312" y="1381379"/>
            <a:ext cx="10433304" cy="5394327"/>
          </a:xfrm>
        </p:spPr>
        <p:txBody>
          <a:bodyPr>
            <a:normAutofit/>
          </a:bodyPr>
          <a:lstStyle/>
          <a:p>
            <a:pPr marL="0" indent="0">
              <a:buNone/>
            </a:pPr>
            <a:r>
              <a:rPr lang="en-US" sz="3300" b="1" dirty="0"/>
              <a:t>Intellectual/Development Disabilities</a:t>
            </a:r>
          </a:p>
          <a:p>
            <a:pPr marL="0" indent="0">
              <a:buNone/>
            </a:pPr>
            <a:endParaRPr lang="en-US" sz="3300" b="1" dirty="0"/>
          </a:p>
          <a:p>
            <a:r>
              <a:rPr lang="en-US" sz="2400" b="1" dirty="0"/>
              <a:t>Intellectual disability </a:t>
            </a:r>
            <a:r>
              <a:rPr lang="en-US" sz="2400" dirty="0"/>
              <a:t>refers to a group of disorders characterized by a limited mental capacity and difficulty with adaptive behaviors such as managing money, schedules and routines, or social interactions. </a:t>
            </a:r>
          </a:p>
          <a:p>
            <a:endParaRPr lang="en-US" sz="2400" dirty="0"/>
          </a:p>
          <a:p>
            <a:pPr>
              <a:buFont typeface="Wingdings" panose="05000000000000000000" pitchFamily="2" charset="2"/>
              <a:buChar char="Ø"/>
            </a:pPr>
            <a:r>
              <a:rPr lang="en-US" sz="2400" dirty="0"/>
              <a:t>	D</a:t>
            </a:r>
            <a:r>
              <a:rPr lang="en-US" sz="2400" b="1" dirty="0"/>
              <a:t>evelopmental disability </a:t>
            </a:r>
            <a:r>
              <a:rPr lang="en-US" sz="2400" dirty="0"/>
              <a:t>is a severe, long term disability that can affect cognitive ability, physical functioning, or both.  </a:t>
            </a:r>
          </a:p>
          <a:p>
            <a:pPr marL="0" indent="0">
              <a:buNone/>
            </a:pPr>
            <a:r>
              <a:rPr lang="en-US" sz="2400" dirty="0"/>
              <a:t>	</a:t>
            </a:r>
            <a:r>
              <a:rPr lang="en-US" sz="2000" dirty="0"/>
              <a:t>	nih.gov</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6707"/>
            <a:ext cx="3090672" cy="1274771"/>
          </a:xfrm>
          <a:prstGeom prst="rect">
            <a:avLst/>
          </a:prstGeom>
        </p:spPr>
      </p:pic>
      <p:pic>
        <p:nvPicPr>
          <p:cNvPr id="5" name="Picture 4" descr="Veterans Crisis Line">
            <a:extLst>
              <a:ext uri="{FF2B5EF4-FFF2-40B4-BE49-F238E27FC236}">
                <a16:creationId xmlns:a16="http://schemas.microsoft.com/office/drawing/2014/main" xmlns="" id="{A6ED7BC4-60B3-4990-B094-327E427AB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5471" y="2487169"/>
            <a:ext cx="1552575" cy="1943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ational Suicide Prevention Lifeline">
            <a:extLst>
              <a:ext uri="{FF2B5EF4-FFF2-40B4-BE49-F238E27FC236}">
                <a16:creationId xmlns:a16="http://schemas.microsoft.com/office/drawing/2014/main" xmlns="" id="{901F5BE1-029A-4C12-A1AD-7AE94C8C8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5405" y="5173607"/>
            <a:ext cx="1524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FCF9438F-6D2B-43C5-9A33-45069E182CEF}"/>
              </a:ext>
            </a:extLst>
          </p:cNvPr>
          <p:cNvPicPr>
            <a:picLocks noChangeAspect="1"/>
          </p:cNvPicPr>
          <p:nvPr/>
        </p:nvPicPr>
        <p:blipFill>
          <a:blip r:embed="rId5"/>
          <a:stretch>
            <a:fillRect/>
          </a:stretch>
        </p:blipFill>
        <p:spPr>
          <a:xfrm>
            <a:off x="9314506" y="206589"/>
            <a:ext cx="2877561" cy="1152244"/>
          </a:xfrm>
          <a:prstGeom prst="rect">
            <a:avLst/>
          </a:prstGeom>
        </p:spPr>
      </p:pic>
    </p:spTree>
    <p:extLst>
      <p:ext uri="{BB962C8B-B14F-4D97-AF65-F5344CB8AC3E}">
        <p14:creationId xmlns:p14="http://schemas.microsoft.com/office/powerpoint/2010/main" val="23208341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7744" y="2084833"/>
            <a:ext cx="10405872" cy="4690872"/>
          </a:xfrm>
        </p:spPr>
        <p:txBody>
          <a:bodyPr>
            <a:normAutofit/>
          </a:bodyPr>
          <a:lstStyle/>
          <a:p>
            <a:pPr marL="0" indent="0">
              <a:buNone/>
            </a:pPr>
            <a:r>
              <a:rPr lang="en-US" sz="2800" b="1" dirty="0"/>
              <a:t>Recovery Focused Services</a:t>
            </a:r>
          </a:p>
          <a:p>
            <a:pPr>
              <a:buFont typeface="Wingdings" panose="05000000000000000000" pitchFamily="2" charset="2"/>
              <a:buChar char="Ø"/>
            </a:pP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07"/>
            <a:ext cx="4123944" cy="1700952"/>
          </a:xfrm>
          <a:prstGeom prst="rect">
            <a:avLst/>
          </a:prstGeom>
        </p:spPr>
      </p:pic>
      <p:pic>
        <p:nvPicPr>
          <p:cNvPr id="5" name="Picture 4" descr="Veterans Crisis Line">
            <a:extLst>
              <a:ext uri="{FF2B5EF4-FFF2-40B4-BE49-F238E27FC236}">
                <a16:creationId xmlns:a16="http://schemas.microsoft.com/office/drawing/2014/main" xmlns="" id="{A6ED7BC4-60B3-4990-B094-327E427ABF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5471" y="2487169"/>
            <a:ext cx="1552575" cy="1943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ational Suicide Prevention Lifeline">
            <a:extLst>
              <a:ext uri="{FF2B5EF4-FFF2-40B4-BE49-F238E27FC236}">
                <a16:creationId xmlns:a16="http://schemas.microsoft.com/office/drawing/2014/main" xmlns="" id="{901F5BE1-029A-4C12-A1AD-7AE94C8C81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35405" y="5173607"/>
            <a:ext cx="1524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FCF9438F-6D2B-43C5-9A33-45069E182CEF}"/>
              </a:ext>
            </a:extLst>
          </p:cNvPr>
          <p:cNvPicPr>
            <a:picLocks noChangeAspect="1"/>
          </p:cNvPicPr>
          <p:nvPr/>
        </p:nvPicPr>
        <p:blipFill>
          <a:blip r:embed="rId5"/>
          <a:stretch>
            <a:fillRect/>
          </a:stretch>
        </p:blipFill>
        <p:spPr>
          <a:xfrm>
            <a:off x="9314506" y="206589"/>
            <a:ext cx="2877561" cy="1152244"/>
          </a:xfrm>
          <a:prstGeom prst="rect">
            <a:avLst/>
          </a:prstGeom>
        </p:spPr>
      </p:pic>
      <p:sp>
        <p:nvSpPr>
          <p:cNvPr id="7" name="Rectangle 6">
            <a:extLst>
              <a:ext uri="{FF2B5EF4-FFF2-40B4-BE49-F238E27FC236}">
                <a16:creationId xmlns:a16="http://schemas.microsoft.com/office/drawing/2014/main" xmlns="" id="{463E26C5-4EBE-423B-84DC-7903F5B60754}"/>
              </a:ext>
            </a:extLst>
          </p:cNvPr>
          <p:cNvSpPr/>
          <p:nvPr/>
        </p:nvSpPr>
        <p:spPr>
          <a:xfrm>
            <a:off x="409499" y="2961370"/>
            <a:ext cx="9648967" cy="2554545"/>
          </a:xfrm>
          <a:prstGeom prst="rect">
            <a:avLst/>
          </a:prstGeom>
        </p:spPr>
        <p:txBody>
          <a:bodyPr wrap="square">
            <a:spAutoFit/>
          </a:bodyPr>
          <a:lstStyle/>
          <a:p>
            <a:pPr marL="342900" indent="-342900">
              <a:buFont typeface="Wingdings" panose="05000000000000000000" pitchFamily="2" charset="2"/>
              <a:buChar char="Ø"/>
            </a:pPr>
            <a:r>
              <a:rPr lang="en-US" sz="2000" dirty="0"/>
              <a:t>Recovery is possible!   </a:t>
            </a:r>
          </a:p>
          <a:p>
            <a:endParaRPr lang="en-US" sz="2000" dirty="0"/>
          </a:p>
          <a:p>
            <a:pPr marL="457200" indent="-457200">
              <a:buFont typeface="Wingdings" panose="05000000000000000000" pitchFamily="2" charset="2"/>
              <a:buChar char="Ø"/>
            </a:pPr>
            <a:r>
              <a:rPr lang="en-US" sz="2000" dirty="0"/>
              <a:t>This belief guides the approach to mental health, addiction treatment and developmental disability services. </a:t>
            </a:r>
          </a:p>
          <a:p>
            <a:endParaRPr lang="en-US" sz="2000" dirty="0"/>
          </a:p>
          <a:p>
            <a:pPr marL="342900" indent="-342900">
              <a:buFont typeface="Wingdings" panose="05000000000000000000" pitchFamily="2" charset="2"/>
              <a:buChar char="Ø"/>
            </a:pPr>
            <a:r>
              <a:rPr lang="en-US" sz="2000" dirty="0"/>
              <a:t>Services are centered on clients and focused on their recovery journeys!  Helping them to achieve their goals, discover their strengths and identify what they need to make their recovery a reality.</a:t>
            </a:r>
          </a:p>
        </p:txBody>
      </p:sp>
    </p:spTree>
    <p:extLst>
      <p:ext uri="{BB962C8B-B14F-4D97-AF65-F5344CB8AC3E}">
        <p14:creationId xmlns:p14="http://schemas.microsoft.com/office/powerpoint/2010/main" val="35580803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672" y="2047164"/>
            <a:ext cx="10181229" cy="4396534"/>
          </a:xfrm>
        </p:spPr>
        <p:txBody>
          <a:bodyPr>
            <a:normAutofit fontScale="92500"/>
          </a:bodyPr>
          <a:lstStyle/>
          <a:p>
            <a:r>
              <a:rPr lang="en-US" sz="2400" dirty="0"/>
              <a:t>Learning Objectives</a:t>
            </a:r>
          </a:p>
          <a:p>
            <a:pPr lvl="1"/>
            <a:r>
              <a:rPr lang="en-US" sz="2400" dirty="0" smtClean="0"/>
              <a:t>What, Why and How of Integrated Care? </a:t>
            </a:r>
          </a:p>
          <a:p>
            <a:pPr lvl="1"/>
            <a:r>
              <a:rPr lang="en-US" sz="2400" dirty="0" smtClean="0"/>
              <a:t>Behavioral </a:t>
            </a:r>
            <a:r>
              <a:rPr lang="en-US" sz="2400" dirty="0"/>
              <a:t>Health – What??  </a:t>
            </a:r>
          </a:p>
          <a:p>
            <a:pPr lvl="1"/>
            <a:r>
              <a:rPr lang="en-US" sz="2400" dirty="0"/>
              <a:t>Intellectual/Developmental Disability – What??</a:t>
            </a:r>
          </a:p>
          <a:p>
            <a:pPr lvl="1"/>
            <a:r>
              <a:rPr lang="en-US" sz="2400" dirty="0"/>
              <a:t>Georgia BH/DD Safety Net Providers – Who??</a:t>
            </a:r>
          </a:p>
          <a:p>
            <a:pPr lvl="1"/>
            <a:r>
              <a:rPr lang="en-US" sz="2400" dirty="0"/>
              <a:t>Identifying needs of your community/agency</a:t>
            </a:r>
          </a:p>
          <a:p>
            <a:pPr lvl="1"/>
            <a:r>
              <a:rPr lang="en-US" sz="2400" dirty="0"/>
              <a:t>Identifying strengths/challenges of your community/hospital/agency</a:t>
            </a:r>
          </a:p>
          <a:p>
            <a:pPr lvl="1"/>
            <a:r>
              <a:rPr lang="en-US" sz="2400" dirty="0"/>
              <a:t>Collaboration/Partner Opportunities</a:t>
            </a:r>
          </a:p>
          <a:p>
            <a:pPr lvl="1"/>
            <a:r>
              <a:rPr lang="en-US" sz="2400" dirty="0"/>
              <a:t>Building a Safer, Healthier community</a:t>
            </a:r>
          </a:p>
          <a:p>
            <a:pPr lvl="1"/>
            <a:endParaRPr lang="en-US" sz="20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05" y="100"/>
            <a:ext cx="3529083" cy="1455597"/>
          </a:xfrm>
          <a:prstGeom prst="rect">
            <a:avLst/>
          </a:prstGeom>
        </p:spPr>
      </p:pic>
      <p:sp>
        <p:nvSpPr>
          <p:cNvPr id="2" name="Rectangle 1"/>
          <p:cNvSpPr/>
          <p:nvPr/>
        </p:nvSpPr>
        <p:spPr>
          <a:xfrm>
            <a:off x="1282893" y="1351213"/>
            <a:ext cx="8834787" cy="461665"/>
          </a:xfrm>
          <a:prstGeom prst="rect">
            <a:avLst/>
          </a:prstGeom>
        </p:spPr>
        <p:txBody>
          <a:bodyPr wrap="square">
            <a:spAutoFit/>
          </a:bodyPr>
          <a:lstStyle/>
          <a:p>
            <a:pPr algn="ctr"/>
            <a:r>
              <a:rPr lang="en-US" sz="2400" b="1" i="1" dirty="0" smtClean="0"/>
              <a:t>Integration </a:t>
            </a:r>
            <a:r>
              <a:rPr lang="en-US" sz="2400" b="1" i="1" dirty="0"/>
              <a:t>of Behavioral Health &amp; Rural Health Revealed</a:t>
            </a:r>
          </a:p>
        </p:txBody>
      </p:sp>
    </p:spTree>
    <p:extLst>
      <p:ext uri="{BB962C8B-B14F-4D97-AF65-F5344CB8AC3E}">
        <p14:creationId xmlns:p14="http://schemas.microsoft.com/office/powerpoint/2010/main" val="335296214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40" y="116594"/>
            <a:ext cx="3894411" cy="1606279"/>
          </a:xfrm>
          <a:prstGeom prst="rect">
            <a:avLst/>
          </a:prstGeom>
        </p:spPr>
      </p:pic>
      <p:pic>
        <p:nvPicPr>
          <p:cNvPr id="5" name="Picture 4" descr="Veterans Crisis Line">
            <a:extLst>
              <a:ext uri="{FF2B5EF4-FFF2-40B4-BE49-F238E27FC236}">
                <a16:creationId xmlns:a16="http://schemas.microsoft.com/office/drawing/2014/main" xmlns="" id="{A6ED7BC4-60B3-4990-B094-327E427ABF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35471" y="2487169"/>
            <a:ext cx="1552575" cy="19431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National Suicide Prevention Lifeline">
            <a:extLst>
              <a:ext uri="{FF2B5EF4-FFF2-40B4-BE49-F238E27FC236}">
                <a16:creationId xmlns:a16="http://schemas.microsoft.com/office/drawing/2014/main" xmlns="" id="{901F5BE1-029A-4C12-A1AD-7AE94C8C81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635405" y="5173607"/>
            <a:ext cx="15240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FCF9438F-6D2B-43C5-9A33-45069E182CEF}"/>
              </a:ext>
            </a:extLst>
          </p:cNvPr>
          <p:cNvPicPr>
            <a:picLocks noChangeAspect="1"/>
          </p:cNvPicPr>
          <p:nvPr/>
        </p:nvPicPr>
        <p:blipFill>
          <a:blip r:embed="rId7"/>
          <a:stretch>
            <a:fillRect/>
          </a:stretch>
        </p:blipFill>
        <p:spPr>
          <a:xfrm>
            <a:off x="9314506" y="206589"/>
            <a:ext cx="2877561" cy="1152244"/>
          </a:xfrm>
          <a:prstGeom prst="rect">
            <a:avLst/>
          </a:prstGeom>
        </p:spPr>
      </p:pic>
      <p:sp>
        <p:nvSpPr>
          <p:cNvPr id="7" name="Rectangle 6">
            <a:extLst>
              <a:ext uri="{FF2B5EF4-FFF2-40B4-BE49-F238E27FC236}">
                <a16:creationId xmlns:a16="http://schemas.microsoft.com/office/drawing/2014/main" xmlns="" id="{463E26C5-4EBE-423B-84DC-7903F5B60754}"/>
              </a:ext>
            </a:extLst>
          </p:cNvPr>
          <p:cNvSpPr/>
          <p:nvPr/>
        </p:nvSpPr>
        <p:spPr>
          <a:xfrm>
            <a:off x="409499" y="2961270"/>
            <a:ext cx="9648967" cy="400110"/>
          </a:xfrm>
          <a:prstGeom prst="rect">
            <a:avLst/>
          </a:prstGeom>
        </p:spPr>
        <p:txBody>
          <a:bodyPr wrap="square">
            <a:spAutoFit/>
          </a:bodyPr>
          <a:lstStyle/>
          <a:p>
            <a:pPr marL="342900" indent="-342900">
              <a:buFont typeface="Wingdings" panose="05000000000000000000" pitchFamily="2" charset="2"/>
              <a:buChar char="Ø"/>
            </a:pPr>
            <a:endParaRPr lang="en-US" sz="2000" dirty="0"/>
          </a:p>
        </p:txBody>
      </p:sp>
      <p:pic>
        <p:nvPicPr>
          <p:cNvPr id="11" name="Picture 10">
            <a:extLst>
              <a:ext uri="{FF2B5EF4-FFF2-40B4-BE49-F238E27FC236}">
                <a16:creationId xmlns:a16="http://schemas.microsoft.com/office/drawing/2014/main" xmlns="" id="{5413BB6B-CFCA-4D6B-8D7A-22202C339749}"/>
              </a:ext>
            </a:extLst>
          </p:cNvPr>
          <p:cNvPicPr>
            <a:picLocks noChangeAspect="1"/>
          </p:cNvPicPr>
          <p:nvPr/>
        </p:nvPicPr>
        <p:blipFill>
          <a:blip r:embed="rId8"/>
          <a:stretch>
            <a:fillRect/>
          </a:stretch>
        </p:blipFill>
        <p:spPr>
          <a:xfrm>
            <a:off x="4124007" y="411668"/>
            <a:ext cx="4907705" cy="749873"/>
          </a:xfrm>
          <a:prstGeom prst="rect">
            <a:avLst/>
          </a:prstGeom>
        </p:spPr>
      </p:pic>
      <p:pic>
        <p:nvPicPr>
          <p:cNvPr id="9" name="Recovery Focused Infomercial_Final cutConverte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9"/>
          <a:stretch>
            <a:fillRect/>
          </a:stretch>
        </p:blipFill>
        <p:spPr>
          <a:xfrm>
            <a:off x="409499" y="1811820"/>
            <a:ext cx="9152887" cy="5038287"/>
          </a:xfrm>
          <a:prstGeom prst="rect">
            <a:avLst/>
          </a:prstGeom>
        </p:spPr>
      </p:pic>
    </p:spTree>
    <p:extLst>
      <p:ext uri="{BB962C8B-B14F-4D97-AF65-F5344CB8AC3E}">
        <p14:creationId xmlns:p14="http://schemas.microsoft.com/office/powerpoint/2010/main" val="4228096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812"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
                                        </p:tgtEl>
                                      </p:cBhvr>
                                    </p:cmd>
                                  </p:childTnLst>
                                </p:cTn>
                              </p:par>
                            </p:childTnLst>
                          </p:cTn>
                        </p:par>
                      </p:childTnLst>
                    </p:cTn>
                  </p:par>
                </p:childTnLst>
              </p:cTn>
              <p:nextCondLst>
                <p:cond evt="onClick" delay="0">
                  <p:tgtEl>
                    <p:spTgt spid="9"/>
                  </p:tgtEl>
                </p:cond>
              </p:nextCondLst>
            </p:seq>
            <p:video fullScrn="1">
              <p:cMediaNode vol="80000">
                <p:cTn id="12" fill="hold" display="0">
                  <p:stCondLst>
                    <p:cond delay="indefinite"/>
                  </p:stCondLst>
                </p:cTn>
                <p:tgtEl>
                  <p:spTgt spid="9"/>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87552" y="-2"/>
            <a:ext cx="8284464" cy="1801369"/>
          </a:xfrm>
        </p:spPr>
        <p:txBody>
          <a:bodyPr/>
          <a:lstStyle/>
          <a:p>
            <a:pPr algn="ctr"/>
            <a:r>
              <a:rPr lang="en-US" sz="3600" dirty="0"/>
              <a:t/>
            </a:r>
            <a:br>
              <a:rPr lang="en-US" sz="3600" dirty="0"/>
            </a:br>
            <a:r>
              <a:rPr lang="en-US" sz="3600" dirty="0"/>
              <a:t/>
            </a:r>
            <a:br>
              <a:rPr lang="en-US" sz="3600" dirty="0"/>
            </a:br>
            <a:r>
              <a:rPr lang="en-US" sz="3600" dirty="0"/>
              <a:t>      </a:t>
            </a:r>
            <a:r>
              <a:rPr lang="en-US" sz="2400" dirty="0"/>
              <a:t>Georgia Department of Behavioral Health </a:t>
            </a:r>
            <a:br>
              <a:rPr lang="en-US" sz="2400" dirty="0"/>
            </a:br>
            <a:r>
              <a:rPr lang="en-US" sz="2400" dirty="0"/>
              <a:t>    and </a:t>
            </a:r>
            <a:br>
              <a:rPr lang="en-US" sz="2400" dirty="0"/>
            </a:br>
            <a:r>
              <a:rPr lang="en-US" sz="2400" dirty="0"/>
              <a:t>        Developmental Disability </a:t>
            </a:r>
            <a:br>
              <a:rPr lang="en-US" sz="2400" dirty="0"/>
            </a:br>
            <a:r>
              <a:rPr lang="en-US" sz="2400" dirty="0"/>
              <a:t>System of Care</a:t>
            </a:r>
          </a:p>
        </p:txBody>
      </p:sp>
      <p:sp>
        <p:nvSpPr>
          <p:cNvPr id="3" name="Subtitle 2"/>
          <p:cNvSpPr>
            <a:spLocks noGrp="1"/>
          </p:cNvSpPr>
          <p:nvPr>
            <p:ph type="subTitle" idx="1"/>
          </p:nvPr>
        </p:nvSpPr>
        <p:spPr>
          <a:xfrm>
            <a:off x="193185" y="1997141"/>
            <a:ext cx="10639163" cy="4545328"/>
          </a:xfrm>
        </p:spPr>
        <p:txBody>
          <a:bodyPr/>
          <a:lstStyle/>
          <a:p>
            <a:pPr algn="l" fontAlgn="base"/>
            <a:endParaRPr lang="en-US" dirty="0"/>
          </a:p>
          <a:p>
            <a:pPr algn="l" fontAlgn="base"/>
            <a:endParaRPr lang="en-US" dirty="0"/>
          </a:p>
          <a:p>
            <a:pPr algn="l"/>
            <a:endParaRPr lang="en-US" dirty="0"/>
          </a:p>
          <a:p>
            <a:pPr algn="l"/>
            <a:endParaRPr lang="en-US" dirty="0"/>
          </a:p>
        </p:txBody>
      </p:sp>
      <p:pic>
        <p:nvPicPr>
          <p:cNvPr id="4" name="Picture 2" descr="Department of Behavioral Health and Developmental Disabiliti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9921" y="145326"/>
            <a:ext cx="671403" cy="126029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C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009" y="2862944"/>
            <a:ext cx="4953000" cy="19812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813" y="1997141"/>
            <a:ext cx="3810000" cy="4457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xmlns="" id="{CAF32BBC-22C2-4091-9A54-D64FC842501D}"/>
              </a:ext>
            </a:extLst>
          </p:cNvPr>
          <p:cNvSpPr/>
          <p:nvPr/>
        </p:nvSpPr>
        <p:spPr>
          <a:xfrm>
            <a:off x="5129784" y="4869416"/>
            <a:ext cx="4969696" cy="1477328"/>
          </a:xfrm>
          <a:prstGeom prst="rect">
            <a:avLst/>
          </a:prstGeom>
        </p:spPr>
        <p:txBody>
          <a:bodyPr wrap="square">
            <a:spAutoFit/>
          </a:bodyPr>
          <a:lstStyle/>
          <a:p>
            <a:r>
              <a:rPr lang="en-US" dirty="0">
                <a:solidFill>
                  <a:srgbClr val="666666"/>
                </a:solidFill>
                <a:latin typeface="Verdana" panose="020B0604030504040204" pitchFamily="34" charset="0"/>
              </a:rPr>
              <a:t>If you or a loved one needs help dealing </a:t>
            </a:r>
          </a:p>
          <a:p>
            <a:r>
              <a:rPr lang="en-US" dirty="0">
                <a:solidFill>
                  <a:srgbClr val="666666"/>
                </a:solidFill>
                <a:latin typeface="Verdana" panose="020B0604030504040204" pitchFamily="34" charset="0"/>
              </a:rPr>
              <a:t>with a behavioral health crisis, </a:t>
            </a:r>
          </a:p>
          <a:p>
            <a:r>
              <a:rPr lang="en-US" dirty="0">
                <a:solidFill>
                  <a:srgbClr val="666666"/>
                </a:solidFill>
                <a:latin typeface="Verdana" panose="020B0604030504040204" pitchFamily="34" charset="0"/>
              </a:rPr>
              <a:t>the Georgia Crisis and Access Line (GCAL) offers free and confidential crisis intervention 24/7.</a:t>
            </a:r>
            <a:endParaRPr lang="en-US" dirty="0"/>
          </a:p>
        </p:txBody>
      </p:sp>
      <p:pic>
        <p:nvPicPr>
          <p:cNvPr id="8" name="Picture 2">
            <a:extLst>
              <a:ext uri="{FF2B5EF4-FFF2-40B4-BE49-F238E27FC236}">
                <a16:creationId xmlns:a16="http://schemas.microsoft.com/office/drawing/2014/main" xmlns="" id="{67160328-F805-433E-9575-D3767FF036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9019" y="685800"/>
            <a:ext cx="881007" cy="1240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a:extLst>
              <a:ext uri="{FF2B5EF4-FFF2-40B4-BE49-F238E27FC236}">
                <a16:creationId xmlns:a16="http://schemas.microsoft.com/office/drawing/2014/main" xmlns="" id="{BEDFC17E-4483-4A5B-80A3-F2ABA1027998}"/>
              </a:ext>
            </a:extLst>
          </p:cNvPr>
          <p:cNvSpPr/>
          <p:nvPr/>
        </p:nvSpPr>
        <p:spPr>
          <a:xfrm>
            <a:off x="7756556" y="2060710"/>
            <a:ext cx="3268844" cy="369332"/>
          </a:xfrm>
          <a:prstGeom prst="rect">
            <a:avLst/>
          </a:prstGeom>
        </p:spPr>
        <p:txBody>
          <a:bodyPr wrap="none">
            <a:spAutoFit/>
          </a:bodyPr>
          <a:lstStyle/>
          <a:p>
            <a:r>
              <a:rPr lang="en-US" dirty="0">
                <a:solidFill>
                  <a:prstClr val="black">
                    <a:lumMod val="75000"/>
                    <a:lumOff val="25000"/>
                  </a:prstClr>
                </a:solidFill>
              </a:rPr>
              <a:t>Commissioner Judy Fitzgerald</a:t>
            </a:r>
            <a:endParaRPr lang="en-US" dirty="0"/>
          </a:p>
        </p:txBody>
      </p:sp>
    </p:spTree>
    <p:extLst>
      <p:ext uri="{BB962C8B-B14F-4D97-AF65-F5344CB8AC3E}">
        <p14:creationId xmlns:p14="http://schemas.microsoft.com/office/powerpoint/2010/main" val="12670178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ChangeAspect="1"/>
          </p:cNvPicPr>
          <p:nvPr/>
        </p:nvPicPr>
        <p:blipFill>
          <a:blip r:embed="rId2"/>
          <a:stretch>
            <a:fillRect/>
          </a:stretch>
        </p:blipFill>
        <p:spPr>
          <a:xfrm>
            <a:off x="2887988" y="0"/>
            <a:ext cx="5062993" cy="5192814"/>
          </a:xfrm>
          <a:prstGeom prst="rect">
            <a:avLst/>
          </a:prstGeom>
        </p:spPr>
      </p:pic>
      <p:pic>
        <p:nvPicPr>
          <p:cNvPr id="5" name="Picture 4">
            <a:extLst>
              <a:ext uri="{FF2B5EF4-FFF2-40B4-BE49-F238E27FC236}">
                <a16:creationId xmlns:a16="http://schemas.microsoft.com/office/drawing/2014/main" xmlns="" id="{365E8EE1-00FF-4FC3-A041-EA28F9E2C2C5}"/>
              </a:ext>
            </a:extLst>
          </p:cNvPr>
          <p:cNvPicPr>
            <a:picLocks noChangeAspect="1"/>
          </p:cNvPicPr>
          <p:nvPr/>
        </p:nvPicPr>
        <p:blipFill>
          <a:blip r:embed="rId3"/>
          <a:stretch>
            <a:fillRect/>
          </a:stretch>
        </p:blipFill>
        <p:spPr>
          <a:xfrm>
            <a:off x="726701" y="5192814"/>
            <a:ext cx="8035163" cy="1479856"/>
          </a:xfrm>
          <a:prstGeom prst="rect">
            <a:avLst/>
          </a:prstGeom>
        </p:spPr>
      </p:pic>
      <p:pic>
        <p:nvPicPr>
          <p:cNvPr id="10" name="Picture 2" descr="Department of Behavioral Health and Developmental Disabilities">
            <a:extLst>
              <a:ext uri="{FF2B5EF4-FFF2-40B4-BE49-F238E27FC236}">
                <a16:creationId xmlns:a16="http://schemas.microsoft.com/office/drawing/2014/main" xmlns="" id="{3ACAAD6F-E925-45FC-8D46-9B8E49B49B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9921" y="145326"/>
            <a:ext cx="671403" cy="126029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xmlns="" id="{06732750-5524-4F99-94F5-C3CAB9319920}"/>
              </a:ext>
            </a:extLst>
          </p:cNvPr>
          <p:cNvPicPr>
            <a:picLocks noChangeAspect="1"/>
          </p:cNvPicPr>
          <p:nvPr/>
        </p:nvPicPr>
        <p:blipFill>
          <a:blip r:embed="rId5"/>
          <a:stretch>
            <a:fillRect/>
          </a:stretch>
        </p:blipFill>
        <p:spPr>
          <a:xfrm>
            <a:off x="726699" y="3946319"/>
            <a:ext cx="2296088" cy="949535"/>
          </a:xfrm>
          <a:prstGeom prst="rect">
            <a:avLst/>
          </a:prstGeom>
        </p:spPr>
      </p:pic>
    </p:spTree>
    <p:extLst>
      <p:ext uri="{BB962C8B-B14F-4D97-AF65-F5344CB8AC3E}">
        <p14:creationId xmlns:p14="http://schemas.microsoft.com/office/powerpoint/2010/main" val="3254660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22F6B00-966B-48D0-A973-F3E982CA1271}"/>
              </a:ext>
            </a:extLst>
          </p:cNvPr>
          <p:cNvPicPr>
            <a:picLocks noChangeAspect="1"/>
          </p:cNvPicPr>
          <p:nvPr/>
        </p:nvPicPr>
        <p:blipFill>
          <a:blip r:embed="rId2"/>
          <a:stretch>
            <a:fillRect/>
          </a:stretch>
        </p:blipFill>
        <p:spPr>
          <a:xfrm>
            <a:off x="677334" y="-58796"/>
            <a:ext cx="6264323" cy="2657592"/>
          </a:xfrm>
          <a:prstGeom prst="rect">
            <a:avLst/>
          </a:prstGeom>
        </p:spPr>
      </p:pic>
      <p:sp>
        <p:nvSpPr>
          <p:cNvPr id="3" name="Content Placeholder 2">
            <a:extLst>
              <a:ext uri="{FF2B5EF4-FFF2-40B4-BE49-F238E27FC236}">
                <a16:creationId xmlns:a16="http://schemas.microsoft.com/office/drawing/2014/main" xmlns="" id="{E61A1F92-36F9-4E21-82C7-1CCF9D6901CD}"/>
              </a:ext>
            </a:extLst>
          </p:cNvPr>
          <p:cNvSpPr>
            <a:spLocks noGrp="1"/>
          </p:cNvSpPr>
          <p:nvPr>
            <p:ph idx="1"/>
          </p:nvPr>
        </p:nvSpPr>
        <p:spPr>
          <a:xfrm>
            <a:off x="677401" y="2324363"/>
            <a:ext cx="10022511" cy="4267506"/>
          </a:xfrm>
        </p:spPr>
        <p:txBody>
          <a:bodyPr>
            <a:normAutofit/>
          </a:bodyPr>
          <a:lstStyle/>
          <a:p>
            <a:pPr algn="ctr"/>
            <a:r>
              <a:rPr lang="en-US" dirty="0">
                <a:solidFill>
                  <a:srgbClr val="000000"/>
                </a:solidFill>
                <a:latin typeface="Times New Roman" panose="02020603050405020304" pitchFamily="18" charset="0"/>
              </a:rPr>
              <a:t>Georgia's Community Services Boards are the pre-eminent providers for children, youth and adults with serious mental illness, developmental disabilities, and addictive diseases.  Recent surveys * indicate that:</a:t>
            </a:r>
            <a:endParaRPr lang="en-US" dirty="0"/>
          </a:p>
          <a:p>
            <a:pPr marL="457200" algn="ctr"/>
            <a:r>
              <a:rPr lang="en-US" dirty="0">
                <a:solidFill>
                  <a:srgbClr val="000000"/>
                </a:solidFill>
                <a:latin typeface="Times New Roman" panose="02020603050405020304" pitchFamily="18" charset="0"/>
              </a:rPr>
              <a:t>- Nearly two million Georgians suffered from mental illness and / or addictive disease in the past year</a:t>
            </a:r>
            <a:endParaRPr lang="en-US" dirty="0"/>
          </a:p>
          <a:p>
            <a:pPr marL="457200"/>
            <a:r>
              <a:rPr lang="en-US" dirty="0">
                <a:solidFill>
                  <a:srgbClr val="000000"/>
                </a:solidFill>
                <a:latin typeface="Times New Roman" panose="02020603050405020304" pitchFamily="18" charset="0"/>
              </a:rPr>
              <a:t>- Over 320,000 experienced a serious mental illness in the past year</a:t>
            </a:r>
            <a:endParaRPr lang="en-US" dirty="0"/>
          </a:p>
          <a:p>
            <a:pPr indent="457200"/>
            <a:r>
              <a:rPr lang="en-US" dirty="0">
                <a:solidFill>
                  <a:srgbClr val="000000"/>
                </a:solidFill>
                <a:latin typeface="Times New Roman" panose="02020603050405020304" pitchFamily="18" charset="0"/>
              </a:rPr>
              <a:t>- There are over 145,000 adults in Georgia with intellectual / developmental disability          </a:t>
            </a:r>
            <a:endParaRPr lang="en-US" dirty="0"/>
          </a:p>
          <a:p>
            <a:r>
              <a:rPr lang="en-US" dirty="0">
                <a:solidFill>
                  <a:srgbClr val="000000"/>
                </a:solidFill>
                <a:latin typeface="Times New Roman" panose="02020603050405020304" pitchFamily="18" charset="0"/>
              </a:rPr>
              <a:t>Of the SMI, the Community Service Boards served over 175,000 with high quality, cost effective care to Georgia’s most vulnerable population. </a:t>
            </a:r>
            <a:endParaRPr lang="en-US" dirty="0"/>
          </a:p>
          <a:p>
            <a:r>
              <a:rPr lang="en-US" dirty="0">
                <a:solidFill>
                  <a:srgbClr val="000000"/>
                </a:solidFill>
                <a:latin typeface="Times New Roman" panose="02020603050405020304" pitchFamily="18" charset="0"/>
              </a:rPr>
              <a:t>To learn more about the vital contributions of Georgia’s Community Service Boards to help persons with these disabilities go to: </a:t>
            </a:r>
            <a:r>
              <a:rPr lang="en-US" dirty="0">
                <a:solidFill>
                  <a:srgbClr val="0000FF"/>
                </a:solidFill>
                <a:latin typeface="Times New Roman" panose="02020603050405020304" pitchFamily="18" charset="0"/>
                <a:hlinkClick r:id="rId3"/>
              </a:rPr>
              <a:t>www.gacsb.org</a:t>
            </a:r>
            <a:r>
              <a:rPr lang="en-US" dirty="0">
                <a:solidFill>
                  <a:srgbClr val="000000"/>
                </a:solidFill>
                <a:latin typeface="Times New Roman" panose="02020603050405020304" pitchFamily="18" charset="0"/>
              </a:rPr>
              <a:t>  </a:t>
            </a:r>
            <a:endParaRPr lang="en-US" dirty="0"/>
          </a:p>
          <a:p>
            <a:r>
              <a:rPr lang="en-US" dirty="0">
                <a:solidFill>
                  <a:srgbClr val="000000"/>
                </a:solidFill>
                <a:latin typeface="Times New Roman" panose="02020603050405020304" pitchFamily="18" charset="0"/>
              </a:rPr>
              <a:t>*US Department of Health and Human Services and Bethesda Institute</a:t>
            </a:r>
            <a:endParaRPr lang="en-US" dirty="0"/>
          </a:p>
          <a:p>
            <a:endParaRPr lang="en-US" dirty="0"/>
          </a:p>
        </p:txBody>
      </p:sp>
    </p:spTree>
    <p:extLst>
      <p:ext uri="{BB962C8B-B14F-4D97-AF65-F5344CB8AC3E}">
        <p14:creationId xmlns:p14="http://schemas.microsoft.com/office/powerpoint/2010/main" val="18902420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Subtitle 2"/>
          <p:cNvSpPr>
            <a:spLocks noGrp="1"/>
          </p:cNvSpPr>
          <p:nvPr>
            <p:ph idx="1"/>
          </p:nvPr>
        </p:nvSpPr>
        <p:spPr>
          <a:xfrm>
            <a:off x="704850" y="1375395"/>
            <a:ext cx="10553700" cy="5101605"/>
          </a:xfrm>
        </p:spPr>
        <p:txBody>
          <a:bodyPr>
            <a:normAutofit lnSpcReduction="10000"/>
          </a:bodyPr>
          <a:lstStyle/>
          <a:p>
            <a:pPr marL="109537" indent="0">
              <a:buNone/>
              <a:defRPr/>
            </a:pPr>
            <a:endParaRPr lang="en-US" sz="500" dirty="0">
              <a:latin typeface="Arial" pitchFamily="34" charset="0"/>
              <a:cs typeface="Arial" pitchFamily="34" charset="0"/>
            </a:endParaRPr>
          </a:p>
          <a:p>
            <a:pPr marL="109537" indent="0" algn="ctr">
              <a:buNone/>
              <a:defRPr/>
            </a:pPr>
            <a:r>
              <a:rPr lang="en-US" sz="3200" i="1" dirty="0">
                <a:cs typeface="Arial" pitchFamily="34" charset="0"/>
              </a:rPr>
              <a:t>Leading our </a:t>
            </a:r>
            <a:r>
              <a:rPr lang="en-US" sz="3200" i="1" dirty="0" smtClean="0">
                <a:cs typeface="Arial" pitchFamily="34" charset="0"/>
              </a:rPr>
              <a:t>communities toward</a:t>
            </a:r>
          </a:p>
          <a:p>
            <a:pPr marL="109537" indent="0" algn="ctr">
              <a:buNone/>
              <a:defRPr/>
            </a:pPr>
            <a:r>
              <a:rPr lang="en-US" sz="3200" b="1" i="1" dirty="0" smtClean="0">
                <a:cs typeface="Arial" pitchFamily="34" charset="0"/>
              </a:rPr>
              <a:t>Health</a:t>
            </a:r>
            <a:r>
              <a:rPr lang="en-US" sz="3200" b="1" i="1" dirty="0">
                <a:cs typeface="Arial" pitchFamily="34" charset="0"/>
              </a:rPr>
              <a:t>, Hope &amp; Recovery</a:t>
            </a:r>
            <a:r>
              <a:rPr lang="en-US" sz="3200" i="1" dirty="0">
                <a:cs typeface="Arial" pitchFamily="34" charset="0"/>
              </a:rPr>
              <a:t>!</a:t>
            </a:r>
          </a:p>
          <a:p>
            <a:pPr marL="109537" indent="0" algn="ctr">
              <a:buNone/>
              <a:defRPr/>
            </a:pPr>
            <a:endParaRPr lang="en-US" sz="4000" dirty="0">
              <a:latin typeface="Arial" pitchFamily="34" charset="0"/>
              <a:cs typeface="Arial" pitchFamily="34" charset="0"/>
            </a:endParaRPr>
          </a:p>
          <a:p>
            <a:pPr marL="109537" indent="0" algn="ctr">
              <a:buNone/>
              <a:defRPr/>
            </a:pPr>
            <a:r>
              <a:rPr lang="en-US" sz="4800" b="1" dirty="0">
                <a:effectLst>
                  <a:outerShdw blurRad="38100" dist="38100" dir="2700000" algn="tl">
                    <a:srgbClr val="000000">
                      <a:alpha val="43137"/>
                    </a:srgbClr>
                  </a:outerShdw>
                </a:effectLst>
                <a:cs typeface="Arial" pitchFamily="34" charset="0"/>
              </a:rPr>
              <a:t>MISSION STATEMENT</a:t>
            </a:r>
          </a:p>
          <a:p>
            <a:pPr marL="109537" indent="0" algn="ctr">
              <a:buNone/>
              <a:defRPr/>
            </a:pPr>
            <a:endParaRPr lang="en-US" sz="2200" dirty="0">
              <a:effectLst>
                <a:outerShdw blurRad="38100" dist="38100" dir="2700000" algn="tl">
                  <a:srgbClr val="000000">
                    <a:alpha val="43137"/>
                  </a:srgbClr>
                </a:outerShdw>
              </a:effectLst>
              <a:latin typeface="Arial" pitchFamily="34" charset="0"/>
              <a:cs typeface="Arial" pitchFamily="34" charset="0"/>
            </a:endParaRPr>
          </a:p>
          <a:p>
            <a:pPr marL="109537" indent="0" algn="ctr">
              <a:buNone/>
              <a:defRPr/>
            </a:pPr>
            <a:r>
              <a:rPr lang="en-US" altLang="en-US" sz="2800" dirty="0">
                <a:cs typeface="Arial" charset="0"/>
              </a:rPr>
              <a:t>To offer </a:t>
            </a:r>
            <a:r>
              <a:rPr lang="en-US" altLang="en-US" sz="2800" u="sng" dirty="0">
                <a:cs typeface="Arial" charset="0"/>
              </a:rPr>
              <a:t>Affordable, Accessible, and Quality </a:t>
            </a:r>
            <a:r>
              <a:rPr lang="en-US" altLang="en-US" sz="2800" dirty="0">
                <a:cs typeface="Arial" charset="0"/>
              </a:rPr>
              <a:t>Mental Health, Addictive Disease and Developmental Disability services by </a:t>
            </a:r>
            <a:r>
              <a:rPr lang="en-US" altLang="en-US" sz="2800" u="sng" dirty="0">
                <a:cs typeface="Arial" charset="0"/>
              </a:rPr>
              <a:t>skilled</a:t>
            </a:r>
            <a:r>
              <a:rPr lang="en-US" altLang="en-US" sz="2800" dirty="0">
                <a:cs typeface="Arial" charset="0"/>
              </a:rPr>
              <a:t> professionals who are </a:t>
            </a:r>
            <a:r>
              <a:rPr lang="en-US" altLang="en-US" sz="2800" u="sng" dirty="0">
                <a:cs typeface="Arial" charset="0"/>
              </a:rPr>
              <a:t>sensitive</a:t>
            </a:r>
            <a:r>
              <a:rPr lang="en-US" altLang="en-US" sz="2800" dirty="0">
                <a:cs typeface="Arial" charset="0"/>
              </a:rPr>
              <a:t> to the needs of individuals and families served.</a:t>
            </a:r>
          </a:p>
          <a:p>
            <a:pPr marL="109537" indent="0" algn="ctr">
              <a:buNone/>
              <a:defRPr/>
            </a:pPr>
            <a:endParaRPr lang="en-US" sz="4000" dirty="0">
              <a:latin typeface="Arial" pitchFamily="34" charset="0"/>
              <a:cs typeface="Arial" pitchFamily="34" charset="0"/>
            </a:endParaRPr>
          </a:p>
        </p:txBody>
      </p:sp>
      <p:sp>
        <p:nvSpPr>
          <p:cNvPr id="3074" name="Title 1"/>
          <p:cNvSpPr>
            <a:spLocks noGrp="1"/>
          </p:cNvSpPr>
          <p:nvPr>
            <p:ph type="title"/>
          </p:nvPr>
        </p:nvSpPr>
        <p:spPr>
          <a:xfrm>
            <a:off x="1981200" y="609600"/>
            <a:ext cx="8229600" cy="914400"/>
          </a:xfrm>
        </p:spPr>
        <p:txBody>
          <a:bodyPr>
            <a:normAutofit/>
          </a:bodyPr>
          <a:lstStyle/>
          <a:p>
            <a:pPr algn="ctr">
              <a:defRPr/>
            </a:pPr>
            <a:r>
              <a:rPr lang="en-US" sz="4800" b="1" dirty="0">
                <a:solidFill>
                  <a:schemeClr val="tx1"/>
                </a:solidFill>
                <a:effectLst>
                  <a:outerShdw blurRad="38100" dist="38100" dir="2700000" algn="tl">
                    <a:srgbClr val="000000">
                      <a:alpha val="43137"/>
                    </a:srgbClr>
                  </a:outerShdw>
                </a:effectLst>
                <a:latin typeface="+mn-lt"/>
                <a:cs typeface="Arial" pitchFamily="34" charset="0"/>
              </a:rPr>
              <a:t>VISION</a:t>
            </a:r>
          </a:p>
        </p:txBody>
      </p:sp>
      <p:pic>
        <p:nvPicPr>
          <p:cNvPr id="2" name="Picture 1">
            <a:extLst>
              <a:ext uri="{FF2B5EF4-FFF2-40B4-BE49-F238E27FC236}">
                <a16:creationId xmlns:a16="http://schemas.microsoft.com/office/drawing/2014/main" xmlns="" id="{48F7BFA8-CF76-41F1-9F0D-1A451DF0AA0C}"/>
              </a:ext>
            </a:extLst>
          </p:cNvPr>
          <p:cNvPicPr>
            <a:picLocks noChangeAspect="1"/>
          </p:cNvPicPr>
          <p:nvPr/>
        </p:nvPicPr>
        <p:blipFill>
          <a:blip r:embed="rId2"/>
          <a:stretch>
            <a:fillRect/>
          </a:stretch>
        </p:blipFill>
        <p:spPr>
          <a:xfrm>
            <a:off x="59" y="34159"/>
            <a:ext cx="3237257" cy="1341236"/>
          </a:xfrm>
          <a:prstGeom prst="rect">
            <a:avLst/>
          </a:prstGeom>
        </p:spPr>
      </p:pic>
    </p:spTree>
    <p:extLst>
      <p:ext uri="{BB962C8B-B14F-4D97-AF65-F5344CB8AC3E}">
        <p14:creationId xmlns:p14="http://schemas.microsoft.com/office/powerpoint/2010/main" val="23160519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8CFBED0-6533-46DC-AFCC-72C7F27F2D9C}" type="slidenum">
              <a:rPr lang="en-US" smtClean="0"/>
              <a:t>25</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5593" y="437149"/>
            <a:ext cx="7145671" cy="5037319"/>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685883038"/>
              </p:ext>
            </p:extLst>
          </p:nvPr>
        </p:nvGraphicFramePr>
        <p:xfrm>
          <a:off x="320040" y="4684609"/>
          <a:ext cx="1686592" cy="1981200"/>
        </p:xfrm>
        <a:graphic>
          <a:graphicData uri="http://schemas.openxmlformats.org/drawingml/2006/table">
            <a:tbl>
              <a:tblPr firstRow="1" bandRow="1">
                <a:tableStyleId>{5C22544A-7EE6-4342-B048-85BDC9FD1C3A}</a:tableStyleId>
              </a:tblPr>
              <a:tblGrid>
                <a:gridCol w="1686592">
                  <a:extLst>
                    <a:ext uri="{9D8B030D-6E8A-4147-A177-3AD203B41FA5}">
                      <a16:colId xmlns:a16="http://schemas.microsoft.com/office/drawing/2014/main" xmlns="" val="20000"/>
                    </a:ext>
                  </a:extLst>
                </a:gridCol>
              </a:tblGrid>
              <a:tr h="661737">
                <a:tc>
                  <a:txBody>
                    <a:bodyPr/>
                    <a:lstStyle/>
                    <a:p>
                      <a:r>
                        <a:rPr lang="en-US" sz="2800" dirty="0"/>
                        <a:t> 8,182 </a:t>
                      </a:r>
                    </a:p>
                    <a:p>
                      <a:r>
                        <a:rPr lang="en-US" sz="2400" dirty="0"/>
                        <a:t>Square   </a:t>
                      </a:r>
                      <a:r>
                        <a:rPr lang="en-US" sz="2400" baseline="0" dirty="0"/>
                        <a:t>Mile</a:t>
                      </a:r>
                    </a:p>
                    <a:p>
                      <a:r>
                        <a:rPr lang="en-US" sz="2400" baseline="0" dirty="0"/>
                        <a:t>Service Area </a:t>
                      </a:r>
                      <a:endParaRPr lang="en-US" sz="2400" dirty="0"/>
                    </a:p>
                  </a:txBody>
                  <a:tcPr>
                    <a:solidFill>
                      <a:schemeClr val="accent2">
                        <a:lumMod val="75000"/>
                      </a:schemeClr>
                    </a:solidFill>
                  </a:tcPr>
                </a:tc>
                <a:extLst>
                  <a:ext uri="{0D108BD9-81ED-4DB2-BD59-A6C34878D82A}">
                    <a16:rowId xmlns:a16="http://schemas.microsoft.com/office/drawing/2014/main" xmlns="" val="10000"/>
                  </a:ext>
                </a:extLst>
              </a:tr>
            </a:tbl>
          </a:graphicData>
        </a:graphic>
      </p:graphicFrame>
      <p:sp>
        <p:nvSpPr>
          <p:cNvPr id="5" name="TextBox 4"/>
          <p:cNvSpPr txBox="1"/>
          <p:nvPr/>
        </p:nvSpPr>
        <p:spPr>
          <a:xfrm>
            <a:off x="2105593" y="5811254"/>
            <a:ext cx="9945447" cy="400110"/>
          </a:xfrm>
          <a:prstGeom prst="rect">
            <a:avLst/>
          </a:prstGeom>
          <a:noFill/>
        </p:spPr>
        <p:txBody>
          <a:bodyPr wrap="square" rtlCol="0">
            <a:spAutoFit/>
          </a:bodyPr>
          <a:lstStyle/>
          <a:p>
            <a:r>
              <a:rPr lang="en-US" sz="2000" b="1" dirty="0"/>
              <a:t>Poverty Rate</a:t>
            </a:r>
            <a:r>
              <a:rPr lang="en-US" sz="2000" dirty="0"/>
              <a:t>:  </a:t>
            </a:r>
            <a:r>
              <a:rPr lang="en-US" sz="2000" b="1" dirty="0"/>
              <a:t>24.6% SW GA  |  16.5% GA  |  14.7% Entire US  |  17.2% Rural US</a:t>
            </a:r>
          </a:p>
        </p:txBody>
      </p:sp>
    </p:spTree>
    <p:extLst>
      <p:ext uri="{BB962C8B-B14F-4D97-AF65-F5344CB8AC3E}">
        <p14:creationId xmlns:p14="http://schemas.microsoft.com/office/powerpoint/2010/main" val="16703341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851" y="1738648"/>
            <a:ext cx="10214868" cy="4778062"/>
          </a:xfrm>
        </p:spPr>
        <p:txBody>
          <a:bodyPr>
            <a:normAutofit/>
          </a:bodyPr>
          <a:lstStyle/>
          <a:p>
            <a:r>
              <a:rPr lang="en-US" sz="2400" dirty="0"/>
              <a:t>ASPIRE – 2016 Out Patient Behavioral Health Services - SPMI</a:t>
            </a:r>
          </a:p>
        </p:txBody>
      </p:sp>
      <p:graphicFrame>
        <p:nvGraphicFramePr>
          <p:cNvPr id="5" name="Table 4"/>
          <p:cNvGraphicFramePr>
            <a:graphicFrameLocks noGrp="1"/>
          </p:cNvGraphicFramePr>
          <p:nvPr>
            <p:extLst>
              <p:ext uri="{D42A27DB-BD31-4B8C-83A1-F6EECF244321}">
                <p14:modId xmlns:p14="http://schemas.microsoft.com/office/powerpoint/2010/main" val="4092955422"/>
              </p:ext>
            </p:extLst>
          </p:nvPr>
        </p:nvGraphicFramePr>
        <p:xfrm>
          <a:off x="540913" y="2781935"/>
          <a:ext cx="9790443" cy="3149303"/>
        </p:xfrm>
        <a:graphic>
          <a:graphicData uri="http://schemas.openxmlformats.org/drawingml/2006/table">
            <a:tbl>
              <a:tblPr firstRow="1" firstCol="1" bandRow="1">
                <a:tableStyleId>{5C22544A-7EE6-4342-B048-85BDC9FD1C3A}</a:tableStyleId>
              </a:tblPr>
              <a:tblGrid>
                <a:gridCol w="2664899">
                  <a:extLst>
                    <a:ext uri="{9D8B030D-6E8A-4147-A177-3AD203B41FA5}">
                      <a16:colId xmlns:a16="http://schemas.microsoft.com/office/drawing/2014/main" xmlns="" val="20000"/>
                    </a:ext>
                  </a:extLst>
                </a:gridCol>
                <a:gridCol w="3606895">
                  <a:extLst>
                    <a:ext uri="{9D8B030D-6E8A-4147-A177-3AD203B41FA5}">
                      <a16:colId xmlns:a16="http://schemas.microsoft.com/office/drawing/2014/main" xmlns="" val="20001"/>
                    </a:ext>
                  </a:extLst>
                </a:gridCol>
                <a:gridCol w="3518649">
                  <a:extLst>
                    <a:ext uri="{9D8B030D-6E8A-4147-A177-3AD203B41FA5}">
                      <a16:colId xmlns:a16="http://schemas.microsoft.com/office/drawing/2014/main" xmlns="" val="20002"/>
                    </a:ext>
                  </a:extLst>
                </a:gridCol>
              </a:tblGrid>
              <a:tr h="2620588">
                <a:tc>
                  <a:txBody>
                    <a:bodyPr/>
                    <a:lstStyle/>
                    <a:p>
                      <a:pPr marL="0" marR="0" algn="l">
                        <a:lnSpc>
                          <a:spcPct val="115000"/>
                        </a:lnSpc>
                        <a:spcBef>
                          <a:spcPts val="0"/>
                        </a:spcBef>
                        <a:spcAft>
                          <a:spcPts val="0"/>
                        </a:spcAft>
                      </a:pPr>
                      <a:r>
                        <a:rPr lang="en-US" sz="1400" dirty="0">
                          <a:effectLst/>
                        </a:rPr>
                        <a:t>Unduplicated MH/AD Adult Clients</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251" marR="63251" marT="0" marB="0" anchor="ctr"/>
                </a:tc>
                <a:tc>
                  <a:txBody>
                    <a:bodyPr/>
                    <a:lstStyle/>
                    <a:p>
                      <a:pPr marL="0" marR="0" algn="l">
                        <a:lnSpc>
                          <a:spcPct val="115000"/>
                        </a:lnSpc>
                        <a:spcBef>
                          <a:spcPts val="0"/>
                        </a:spcBef>
                        <a:spcAft>
                          <a:spcPts val="0"/>
                        </a:spcAft>
                      </a:pPr>
                      <a:r>
                        <a:rPr lang="en-US" sz="900" dirty="0">
                          <a:effectLst/>
                        </a:rPr>
                        <a:t> </a:t>
                      </a:r>
                      <a:endParaRPr lang="en-US" sz="1000" dirty="0">
                        <a:effectLst/>
                      </a:endParaRPr>
                    </a:p>
                    <a:p>
                      <a:pPr marL="0" marR="0" algn="l">
                        <a:lnSpc>
                          <a:spcPct val="115000"/>
                        </a:lnSpc>
                        <a:spcBef>
                          <a:spcPts val="0"/>
                        </a:spcBef>
                        <a:spcAft>
                          <a:spcPts val="0"/>
                        </a:spcAft>
                      </a:pPr>
                      <a:r>
                        <a:rPr lang="en-US" sz="900" dirty="0">
                          <a:effectLst/>
                        </a:rPr>
                        <a:t> </a:t>
                      </a:r>
                      <a:endParaRPr lang="en-US" sz="1000" dirty="0">
                        <a:effectLst/>
                      </a:endParaRPr>
                    </a:p>
                    <a:p>
                      <a:pPr marL="0" marR="0" algn="l">
                        <a:lnSpc>
                          <a:spcPct val="115000"/>
                        </a:lnSpc>
                        <a:spcBef>
                          <a:spcPts val="0"/>
                        </a:spcBef>
                        <a:spcAft>
                          <a:spcPts val="0"/>
                        </a:spcAft>
                      </a:pPr>
                      <a:r>
                        <a:rPr lang="en-US" sz="900" dirty="0">
                          <a:effectLst/>
                        </a:rPr>
                        <a:t> </a:t>
                      </a:r>
                      <a:endParaRPr lang="en-US" sz="1000" dirty="0">
                        <a:effectLst/>
                      </a:endParaRPr>
                    </a:p>
                    <a:p>
                      <a:pPr marL="0" marR="0" algn="l">
                        <a:lnSpc>
                          <a:spcPct val="115000"/>
                        </a:lnSpc>
                        <a:spcBef>
                          <a:spcPts val="0"/>
                        </a:spcBef>
                        <a:spcAft>
                          <a:spcPts val="0"/>
                        </a:spcAft>
                      </a:pPr>
                      <a:endParaRPr lang="en-US" sz="1400" dirty="0">
                        <a:effectLst/>
                      </a:endParaRPr>
                    </a:p>
                    <a:p>
                      <a:pPr marL="0" marR="0" algn="l">
                        <a:lnSpc>
                          <a:spcPct val="115000"/>
                        </a:lnSpc>
                        <a:spcBef>
                          <a:spcPts val="0"/>
                        </a:spcBef>
                        <a:spcAft>
                          <a:spcPts val="0"/>
                        </a:spcAft>
                      </a:pPr>
                      <a:r>
                        <a:rPr lang="en-US" sz="1400" dirty="0">
                          <a:effectLst/>
                        </a:rPr>
                        <a:t>Unduplicated Child &amp; Adolescent  MH/AD Client</a:t>
                      </a:r>
                    </a:p>
                    <a:p>
                      <a:pPr marL="0" marR="0" algn="l">
                        <a:lnSpc>
                          <a:spcPct val="115000"/>
                        </a:lnSpc>
                        <a:spcBef>
                          <a:spcPts val="0"/>
                        </a:spcBef>
                        <a:spcAft>
                          <a:spcPts val="0"/>
                        </a:spcAft>
                      </a:pPr>
                      <a:r>
                        <a:rPr lang="en-US" sz="900" dirty="0">
                          <a:effectLst/>
                        </a:rPr>
                        <a:t> </a:t>
                      </a:r>
                      <a:endParaRPr lang="en-US" sz="1000" dirty="0">
                        <a:effectLst/>
                      </a:endParaRPr>
                    </a:p>
                    <a:p>
                      <a:pPr marL="0" marR="0" algn="l">
                        <a:lnSpc>
                          <a:spcPct val="115000"/>
                        </a:lnSpc>
                        <a:spcBef>
                          <a:spcPts val="0"/>
                        </a:spcBef>
                        <a:spcAft>
                          <a:spcPts val="0"/>
                        </a:spcAft>
                      </a:pPr>
                      <a:r>
                        <a:rPr lang="en-US" sz="900" dirty="0">
                          <a:effectLst/>
                        </a:rPr>
                        <a:t> </a:t>
                      </a:r>
                      <a:endParaRPr lang="en-US" sz="1000" dirty="0">
                        <a:effectLst/>
                      </a:endParaRPr>
                    </a:p>
                    <a:p>
                      <a:pPr marL="0" marR="0" algn="l">
                        <a:lnSpc>
                          <a:spcPct val="115000"/>
                        </a:lnSpc>
                        <a:spcBef>
                          <a:spcPts val="0"/>
                        </a:spcBef>
                        <a:spcAft>
                          <a:spcPts val="0"/>
                        </a:spcAft>
                      </a:pPr>
                      <a:r>
                        <a:rPr lang="en-US" sz="900" dirty="0">
                          <a:effectLst/>
                        </a:rPr>
                        <a:t> </a:t>
                      </a:r>
                      <a:endParaRPr lang="en-US" sz="1000" dirty="0">
                        <a:effectLst/>
                      </a:endParaRPr>
                    </a:p>
                    <a:p>
                      <a:pPr marL="0" marR="0" algn="l">
                        <a:lnSpc>
                          <a:spcPct val="115000"/>
                        </a:lnSpc>
                        <a:spcBef>
                          <a:spcPts val="0"/>
                        </a:spcBef>
                        <a:spcAft>
                          <a:spcPts val="0"/>
                        </a:spcAft>
                      </a:pPr>
                      <a:r>
                        <a:rPr lang="en-US" sz="900" dirty="0">
                          <a:effectLst/>
                        </a:rPr>
                        <a:t> </a:t>
                      </a:r>
                      <a:endParaRPr lang="en-US" sz="1000" dirty="0">
                        <a:effectLst/>
                      </a:endParaRPr>
                    </a:p>
                    <a:p>
                      <a:pPr marL="0" marR="0" algn="l">
                        <a:lnSpc>
                          <a:spcPct val="115000"/>
                        </a:lnSpc>
                        <a:spcBef>
                          <a:spcPts val="0"/>
                        </a:spcBef>
                        <a:spcAft>
                          <a:spcPts val="0"/>
                        </a:spcAft>
                      </a:pPr>
                      <a:r>
                        <a:rPr lang="en-US" sz="9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251" marR="63251" marT="0" marB="0" anchor="ctr"/>
                </a:tc>
                <a:tc>
                  <a:txBody>
                    <a:bodyPr/>
                    <a:lstStyle/>
                    <a:p>
                      <a:pPr marL="0" marR="0" algn="l">
                        <a:lnSpc>
                          <a:spcPct val="115000"/>
                        </a:lnSpc>
                        <a:spcBef>
                          <a:spcPts val="0"/>
                        </a:spcBef>
                        <a:spcAft>
                          <a:spcPts val="0"/>
                        </a:spcAft>
                      </a:pPr>
                      <a:r>
                        <a:rPr lang="en-US" sz="1400" dirty="0">
                          <a:effectLst/>
                        </a:rPr>
                        <a:t>Total Unduplicated  MH/AD  Clients</a:t>
                      </a:r>
                    </a:p>
                    <a:p>
                      <a:pPr marL="0" marR="0" algn="l">
                        <a:lnSpc>
                          <a:spcPct val="115000"/>
                        </a:lnSpc>
                        <a:spcBef>
                          <a:spcPts val="0"/>
                        </a:spcBef>
                        <a:spcAft>
                          <a:spcPts val="0"/>
                        </a:spcAft>
                      </a:pPr>
                      <a:r>
                        <a:rPr lang="en-US" sz="900" dirty="0">
                          <a:effectLst/>
                        </a:rPr>
                        <a:t> </a:t>
                      </a:r>
                      <a:endParaRPr lang="en-US" sz="1000" dirty="0">
                        <a:effectLst/>
                      </a:endParaRPr>
                    </a:p>
                    <a:p>
                      <a:pPr marL="0" marR="0" algn="l">
                        <a:lnSpc>
                          <a:spcPct val="115000"/>
                        </a:lnSpc>
                        <a:spcBef>
                          <a:spcPts val="0"/>
                        </a:spcBef>
                        <a:spcAft>
                          <a:spcPts val="0"/>
                        </a:spcAft>
                      </a:pPr>
                      <a:r>
                        <a:rPr lang="en-US" sz="900" dirty="0">
                          <a:effectLst/>
                        </a:rPr>
                        <a:t> </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63251" marR="63251" marT="0" marB="0" anchor="ctr"/>
                </a:tc>
                <a:extLst>
                  <a:ext uri="{0D108BD9-81ED-4DB2-BD59-A6C34878D82A}">
                    <a16:rowId xmlns:a16="http://schemas.microsoft.com/office/drawing/2014/main" xmlns="" val="10000"/>
                  </a:ext>
                </a:extLst>
              </a:tr>
              <a:tr h="528715">
                <a:tc>
                  <a:txBody>
                    <a:bodyPr/>
                    <a:lstStyle/>
                    <a:p>
                      <a:pPr marL="0" marR="0" algn="l">
                        <a:lnSpc>
                          <a:spcPct val="115000"/>
                        </a:lnSpc>
                        <a:spcBef>
                          <a:spcPts val="0"/>
                        </a:spcBef>
                        <a:spcAft>
                          <a:spcPts val="0"/>
                        </a:spcAft>
                      </a:pPr>
                      <a:r>
                        <a:rPr lang="en-US" sz="1400" dirty="0">
                          <a:effectLst/>
                        </a:rPr>
                        <a:t>5001</a:t>
                      </a:r>
                      <a:endParaRPr lang="en-US" sz="1400" dirty="0">
                        <a:solidFill>
                          <a:schemeClr val="accent2">
                            <a:lumMod val="20000"/>
                            <a:lumOff val="8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3251" marR="63251" marT="0" marB="0" anchor="ctr"/>
                </a:tc>
                <a:tc>
                  <a:txBody>
                    <a:bodyPr/>
                    <a:lstStyle/>
                    <a:p>
                      <a:pPr marL="0" marR="0" algn="l">
                        <a:lnSpc>
                          <a:spcPct val="115000"/>
                        </a:lnSpc>
                        <a:spcBef>
                          <a:spcPts val="0"/>
                        </a:spcBef>
                        <a:spcAft>
                          <a:spcPts val="0"/>
                        </a:spcAft>
                      </a:pPr>
                      <a:r>
                        <a:rPr lang="en-US" sz="1400" dirty="0">
                          <a:effectLst/>
                        </a:rPr>
                        <a:t>992</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251" marR="63251" marT="0" marB="0" anchor="ctr"/>
                </a:tc>
                <a:tc>
                  <a:txBody>
                    <a:bodyPr/>
                    <a:lstStyle/>
                    <a:p>
                      <a:pPr marL="0" marR="0" algn="l">
                        <a:lnSpc>
                          <a:spcPct val="115000"/>
                        </a:lnSpc>
                        <a:spcBef>
                          <a:spcPts val="0"/>
                        </a:spcBef>
                        <a:spcAft>
                          <a:spcPts val="0"/>
                        </a:spcAft>
                      </a:pPr>
                      <a:endParaRPr lang="en-US" sz="900" dirty="0">
                        <a:effectLst/>
                      </a:endParaRPr>
                    </a:p>
                    <a:p>
                      <a:pPr marL="0" marR="0" algn="l">
                        <a:lnSpc>
                          <a:spcPct val="115000"/>
                        </a:lnSpc>
                        <a:spcBef>
                          <a:spcPts val="0"/>
                        </a:spcBef>
                        <a:spcAft>
                          <a:spcPts val="0"/>
                        </a:spcAft>
                      </a:pPr>
                      <a:r>
                        <a:rPr lang="en-US" sz="1400" dirty="0">
                          <a:effectLst/>
                        </a:rPr>
                        <a:t>5993</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3251" marR="63251" marT="0" marB="0" anchor="ctr"/>
                </a:tc>
                <a:extLst>
                  <a:ext uri="{0D108BD9-81ED-4DB2-BD59-A6C34878D82A}">
                    <a16:rowId xmlns:a16="http://schemas.microsoft.com/office/drawing/2014/main" xmlns="" val="10001"/>
                  </a:ext>
                </a:extLst>
              </a:tr>
            </a:tbl>
          </a:graphicData>
        </a:graphic>
      </p:graphicFrame>
      <p:sp>
        <p:nvSpPr>
          <p:cNvPr id="6" name="Date Placeholder 5"/>
          <p:cNvSpPr>
            <a:spLocks noGrp="1"/>
          </p:cNvSpPr>
          <p:nvPr>
            <p:ph type="dt" sz="half" idx="10"/>
          </p:nvPr>
        </p:nvSpPr>
        <p:spPr/>
        <p:txBody>
          <a:bodyPr/>
          <a:lstStyle/>
          <a:p>
            <a:fld id="{35F7D126-B36D-4AD8-B53F-AD2C7765E0E9}" type="datetime1">
              <a:rPr lang="en-US" smtClean="0"/>
              <a:t>12/5/2017</a:t>
            </a:fld>
            <a:endParaRPr lang="en-US"/>
          </a:p>
        </p:txBody>
      </p:sp>
      <p:pic>
        <p:nvPicPr>
          <p:cNvPr id="2" name="Picture 1">
            <a:extLst>
              <a:ext uri="{FF2B5EF4-FFF2-40B4-BE49-F238E27FC236}">
                <a16:creationId xmlns:a16="http://schemas.microsoft.com/office/drawing/2014/main" xmlns="" id="{33C5F4DD-B0F3-4504-8240-359E3795C2F1}"/>
              </a:ext>
            </a:extLst>
          </p:cNvPr>
          <p:cNvPicPr>
            <a:picLocks noChangeAspect="1"/>
          </p:cNvPicPr>
          <p:nvPr/>
        </p:nvPicPr>
        <p:blipFill>
          <a:blip r:embed="rId2"/>
          <a:stretch>
            <a:fillRect/>
          </a:stretch>
        </p:blipFill>
        <p:spPr>
          <a:xfrm>
            <a:off x="0" y="100"/>
            <a:ext cx="3995928" cy="1649199"/>
          </a:xfrm>
          <a:prstGeom prst="rect">
            <a:avLst/>
          </a:prstGeom>
        </p:spPr>
      </p:pic>
    </p:spTree>
    <p:extLst>
      <p:ext uri="{BB962C8B-B14F-4D97-AF65-F5344CB8AC3E}">
        <p14:creationId xmlns:p14="http://schemas.microsoft.com/office/powerpoint/2010/main" val="196368963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918" y="1738648"/>
            <a:ext cx="9491729" cy="4778062"/>
          </a:xfrm>
        </p:spPr>
        <p:txBody>
          <a:bodyPr>
            <a:normAutofit/>
          </a:bodyPr>
          <a:lstStyle/>
          <a:p>
            <a:r>
              <a:rPr lang="en-US" sz="2400" dirty="0"/>
              <a:t>ASPIRE – 2017 Out Patient Behavioral Health Services - SPMI</a:t>
            </a:r>
          </a:p>
        </p:txBody>
      </p:sp>
      <p:sp>
        <p:nvSpPr>
          <p:cNvPr id="6" name="Date Placeholder 5"/>
          <p:cNvSpPr>
            <a:spLocks noGrp="1"/>
          </p:cNvSpPr>
          <p:nvPr>
            <p:ph type="dt" sz="half" idx="10"/>
          </p:nvPr>
        </p:nvSpPr>
        <p:spPr/>
        <p:txBody>
          <a:bodyPr/>
          <a:lstStyle/>
          <a:p>
            <a:fld id="{35F7D126-B36D-4AD8-B53F-AD2C7765E0E9}" type="datetime1">
              <a:rPr lang="en-US" smtClean="0"/>
              <a:t>12/5/2017</a:t>
            </a:fld>
            <a:endParaRPr lang="en-US"/>
          </a:p>
        </p:txBody>
      </p:sp>
      <p:pic>
        <p:nvPicPr>
          <p:cNvPr id="1026"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738" y="2780463"/>
            <a:ext cx="10082695" cy="2219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xmlns="" id="{8C7A4ED6-58E2-4808-8EE1-2D763DF8ABFA}"/>
              </a:ext>
            </a:extLst>
          </p:cNvPr>
          <p:cNvPicPr>
            <a:picLocks noChangeAspect="1"/>
          </p:cNvPicPr>
          <p:nvPr/>
        </p:nvPicPr>
        <p:blipFill>
          <a:blip r:embed="rId3"/>
          <a:stretch>
            <a:fillRect/>
          </a:stretch>
        </p:blipFill>
        <p:spPr>
          <a:xfrm>
            <a:off x="12" y="0"/>
            <a:ext cx="4127351" cy="1707028"/>
          </a:xfrm>
          <a:prstGeom prst="rect">
            <a:avLst/>
          </a:prstGeom>
        </p:spPr>
      </p:pic>
    </p:spTree>
    <p:extLst>
      <p:ext uri="{BB962C8B-B14F-4D97-AF65-F5344CB8AC3E}">
        <p14:creationId xmlns:p14="http://schemas.microsoft.com/office/powerpoint/2010/main" val="3417899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ctrTitle"/>
          </p:nvPr>
        </p:nvSpPr>
        <p:spPr>
          <a:xfrm>
            <a:off x="2794715" y="103031"/>
            <a:ext cx="8482885" cy="887569"/>
          </a:xfrm>
        </p:spPr>
        <p:txBody>
          <a:bodyPr>
            <a:normAutofit fontScale="90000"/>
          </a:bodyPr>
          <a:lstStyle/>
          <a:p>
            <a:pPr algn="l"/>
            <a:r>
              <a:rPr lang="en-US" altLang="en-US" dirty="0" smtClean="0"/>
              <a:t>Community Collaborations</a:t>
            </a:r>
          </a:p>
        </p:txBody>
      </p:sp>
      <p:sp>
        <p:nvSpPr>
          <p:cNvPr id="5123" name="Subtitle 2"/>
          <p:cNvSpPr>
            <a:spLocks noGrp="1"/>
          </p:cNvSpPr>
          <p:nvPr>
            <p:ph type="subTitle" idx="1"/>
          </p:nvPr>
        </p:nvSpPr>
        <p:spPr>
          <a:xfrm>
            <a:off x="798490" y="1584325"/>
            <a:ext cx="10529152" cy="4958143"/>
          </a:xfrm>
        </p:spPr>
        <p:txBody>
          <a:bodyPr>
            <a:normAutofit fontScale="92500" lnSpcReduction="10000"/>
          </a:bodyPr>
          <a:lstStyle/>
          <a:p>
            <a:pPr algn="l"/>
            <a:r>
              <a:rPr lang="en-US" altLang="en-US" sz="2400" dirty="0" smtClean="0"/>
              <a:t>Collaborations with primary care providers and hospitals</a:t>
            </a:r>
          </a:p>
          <a:p>
            <a:pPr algn="l"/>
            <a:r>
              <a:rPr lang="en-US" altLang="en-US" sz="2400" dirty="0" smtClean="0"/>
              <a:t>Collaborations with schools</a:t>
            </a:r>
          </a:p>
          <a:p>
            <a:pPr algn="l"/>
            <a:r>
              <a:rPr lang="en-US" altLang="en-US" sz="2400" smtClean="0"/>
              <a:t>DFACS </a:t>
            </a:r>
            <a:endParaRPr lang="en-US" altLang="en-US" sz="2400" dirty="0" smtClean="0"/>
          </a:p>
          <a:p>
            <a:pPr algn="l"/>
            <a:r>
              <a:rPr lang="en-US" altLang="en-US" sz="2400" dirty="0" smtClean="0"/>
              <a:t>Behavioral Health Coalition</a:t>
            </a:r>
          </a:p>
          <a:p>
            <a:pPr algn="l"/>
            <a:r>
              <a:rPr lang="en-US" altLang="en-US" sz="2400" dirty="0" smtClean="0"/>
              <a:t>Homeless Coalition </a:t>
            </a:r>
          </a:p>
          <a:p>
            <a:pPr algn="l"/>
            <a:r>
              <a:rPr lang="en-US" altLang="en-US" sz="2400" dirty="0" smtClean="0"/>
              <a:t>Community Conversations  </a:t>
            </a:r>
          </a:p>
          <a:p>
            <a:pPr algn="l"/>
            <a:r>
              <a:rPr lang="en-US" altLang="en-US" sz="2400" dirty="0" smtClean="0"/>
              <a:t>Do Co Coroner’s Office – Suicide Prevention</a:t>
            </a:r>
          </a:p>
          <a:p>
            <a:pPr algn="l"/>
            <a:r>
              <a:rPr lang="en-US" altLang="en-US" sz="2400" dirty="0" smtClean="0"/>
              <a:t>Council on Aging</a:t>
            </a:r>
          </a:p>
          <a:p>
            <a:pPr algn="l"/>
            <a:r>
              <a:rPr lang="en-US" altLang="en-US" sz="2400" dirty="0" smtClean="0"/>
              <a:t>Albany Transition Center/Daily Reporting Centers</a:t>
            </a:r>
          </a:p>
          <a:p>
            <a:pPr algn="l"/>
            <a:r>
              <a:rPr lang="en-US" altLang="en-US" sz="2400" dirty="0" smtClean="0"/>
              <a:t>Universities/colleges w/ internship opportunities for RNs, SW, LPCs, LPNs, etc.</a:t>
            </a:r>
          </a:p>
          <a:p>
            <a:pPr algn="l"/>
            <a:r>
              <a:rPr lang="en-US" altLang="en-US" sz="2400" dirty="0" smtClean="0"/>
              <a:t>Numerous local, state and national advocacy groups</a:t>
            </a:r>
          </a:p>
        </p:txBody>
      </p:sp>
      <p:pic>
        <p:nvPicPr>
          <p:cNvPr id="4" name="Picture 3" descr="L:\AACSB-ASPIRE Name Change\ASPIRE\MAIN LOGOS\ASPIRE wheel pla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490" y="0"/>
            <a:ext cx="1814732" cy="158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4367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36763" y="365126"/>
            <a:ext cx="7714634" cy="1055712"/>
          </a:xfrm>
        </p:spPr>
        <p:txBody>
          <a:bodyPr>
            <a:normAutofit fontScale="90000"/>
          </a:bodyPr>
          <a:lstStyle/>
          <a:p>
            <a:pPr algn="ctr"/>
            <a:r>
              <a:rPr lang="en-US" dirty="0" smtClean="0"/>
              <a:t>Building Community Partnerships </a:t>
            </a:r>
            <a:br>
              <a:rPr lang="en-US" dirty="0" smtClean="0"/>
            </a:br>
            <a:r>
              <a:rPr lang="en-US" dirty="0" smtClean="0"/>
              <a:t>Educating Community and Stakeholders </a:t>
            </a:r>
            <a:endParaRPr lang="en-US" dirty="0"/>
          </a:p>
        </p:txBody>
      </p:sp>
      <p:sp>
        <p:nvSpPr>
          <p:cNvPr id="5" name="Content Placeholder 4"/>
          <p:cNvSpPr>
            <a:spLocks noGrp="1"/>
          </p:cNvSpPr>
          <p:nvPr>
            <p:ph idx="1"/>
          </p:nvPr>
        </p:nvSpPr>
        <p:spPr>
          <a:xfrm>
            <a:off x="824248" y="1988458"/>
            <a:ext cx="10045521" cy="4398276"/>
          </a:xfrm>
        </p:spPr>
        <p:txBody>
          <a:bodyPr>
            <a:normAutofit/>
          </a:bodyPr>
          <a:lstStyle/>
          <a:p>
            <a:r>
              <a:rPr lang="en-US" sz="3200" dirty="0" smtClean="0"/>
              <a:t>Accountability Court Partnerships</a:t>
            </a:r>
          </a:p>
          <a:p>
            <a:r>
              <a:rPr lang="en-US" sz="3200" dirty="0" smtClean="0"/>
              <a:t>CIT Trainings in partnership with NAMI since 2004</a:t>
            </a:r>
          </a:p>
          <a:p>
            <a:r>
              <a:rPr lang="en-US" sz="3200" dirty="0" smtClean="0"/>
              <a:t>Law Enforcement/First Responders </a:t>
            </a:r>
          </a:p>
          <a:p>
            <a:r>
              <a:rPr lang="en-US" sz="3200" dirty="0" smtClean="0"/>
              <a:t>Jail Partnerships</a:t>
            </a:r>
          </a:p>
          <a:p>
            <a:r>
              <a:rPr lang="en-US" sz="3200" dirty="0" smtClean="0"/>
              <a:t>State of GA Community Supervision </a:t>
            </a:r>
          </a:p>
          <a:p>
            <a:r>
              <a:rPr lang="en-US" sz="3200" dirty="0" smtClean="0"/>
              <a:t>Homeless Coalition</a:t>
            </a:r>
          </a:p>
          <a:p>
            <a:r>
              <a:rPr lang="en-US" sz="3200" dirty="0" smtClean="0"/>
              <a:t>Community Coalitions</a:t>
            </a:r>
          </a:p>
          <a:p>
            <a:endParaRPr lang="en-US" dirty="0" smtClean="0"/>
          </a:p>
          <a:p>
            <a:endParaRPr lang="en-US" dirty="0" smtClean="0"/>
          </a:p>
        </p:txBody>
      </p:sp>
      <p:pic>
        <p:nvPicPr>
          <p:cNvPr id="6" name="Picture 5" descr="L:\AACSB-ASPIRE Name Change\ASPIRE\MAIN LOGOS\ASPIRE wheel pla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626" y="206388"/>
            <a:ext cx="1782685" cy="158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56888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8800" y="4974418"/>
            <a:ext cx="12110455" cy="45719"/>
          </a:xfrm>
          <a:prstGeom prst="rect">
            <a:avLst/>
          </a:prstGeom>
        </p:spPr>
      </p:pic>
      <p:grpSp>
        <p:nvGrpSpPr>
          <p:cNvPr id="2" name="Group 1"/>
          <p:cNvGrpSpPr/>
          <p:nvPr/>
        </p:nvGrpSpPr>
        <p:grpSpPr>
          <a:xfrm>
            <a:off x="0" y="-381000"/>
            <a:ext cx="12192000" cy="6985896"/>
            <a:chOff x="0" y="-381000"/>
            <a:chExt cx="9144000" cy="6985896"/>
          </a:xfrm>
        </p:grpSpPr>
        <p:pic>
          <p:nvPicPr>
            <p:cNvPr id="6" name="Picture 5"/>
            <p:cNvPicPr>
              <a:picLocks noChangeAspect="1"/>
            </p:cNvPicPr>
            <p:nvPr/>
          </p:nvPicPr>
          <p:blipFill>
            <a:blip r:embed="rId3"/>
            <a:stretch>
              <a:fillRect/>
            </a:stretch>
          </p:blipFill>
          <p:spPr>
            <a:xfrm>
              <a:off x="352170" y="5271215"/>
              <a:ext cx="3212959" cy="1333681"/>
            </a:xfrm>
            <a:prstGeom prst="rect">
              <a:avLst/>
            </a:prstGeom>
          </p:spPr>
        </p:pic>
        <p:pic>
          <p:nvPicPr>
            <p:cNvPr id="5" name="Picture 4" descr="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81000"/>
              <a:ext cx="9144000" cy="6400800"/>
            </a:xfrm>
            <a:prstGeom prst="rect">
              <a:avLst/>
            </a:prstGeom>
          </p:spPr>
        </p:pic>
      </p:grpSp>
    </p:spTree>
    <p:extLst>
      <p:ext uri="{BB962C8B-B14F-4D97-AF65-F5344CB8AC3E}">
        <p14:creationId xmlns:p14="http://schemas.microsoft.com/office/powerpoint/2010/main" val="193660661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5356" y="1307763"/>
            <a:ext cx="11976687" cy="4873129"/>
          </a:xfrm>
          <a:prstGeom prst="rect">
            <a:avLst/>
          </a:prstGeom>
        </p:spPr>
        <p:txBody>
          <a:bodyPr wrap="square">
            <a:spAutoFit/>
          </a:bodyPr>
          <a:lstStyle/>
          <a:p>
            <a:pPr marL="342900" indent="-342900">
              <a:buFont typeface="Wingdings" panose="05000000000000000000" pitchFamily="2" charset="2"/>
              <a:buChar char="Ø"/>
            </a:pPr>
            <a:r>
              <a:rPr lang="en-US" sz="2000" dirty="0">
                <a:latin typeface="Times New Roman" panose="02020603050405020304" pitchFamily="18" charset="0"/>
              </a:rPr>
              <a:t>Children who have not developed social/emotional skills by the time they enter school are at a disadvantage</a:t>
            </a:r>
            <a:r>
              <a:rPr lang="en-US" sz="2400" dirty="0">
                <a:latin typeface="Times New Roman" panose="02020603050405020304" pitchFamily="18" charset="0"/>
              </a:rPr>
              <a:t>. </a:t>
            </a:r>
          </a:p>
          <a:p>
            <a:r>
              <a:rPr lang="en-US" sz="2000" b="0" i="0" u="none" strike="noStrike" baseline="0" dirty="0">
                <a:latin typeface="Times New Roman" panose="02020603050405020304" pitchFamily="18" charset="0"/>
              </a:rPr>
              <a:t>	Students with poor social skills are more likely to: </a:t>
            </a:r>
          </a:p>
          <a:p>
            <a:r>
              <a:rPr lang="en-US" sz="2000" dirty="0">
                <a:latin typeface="Times New Roman" panose="02020603050405020304" pitchFamily="18" charset="0"/>
              </a:rPr>
              <a:t>	</a:t>
            </a:r>
            <a:r>
              <a:rPr lang="en-US" sz="2000" b="0" i="0" u="none" strike="noStrike" baseline="0" dirty="0">
                <a:latin typeface="Times New Roman" panose="02020603050405020304" pitchFamily="18" charset="0"/>
              </a:rPr>
              <a:t>experience difficulties in interpersonal relationships with teachers and peers; show signs of depression, 	aggression, or anxiety; demonstrate poor academic performance; and have a higher incidence of 	involvement in the criminal justice system as adults.</a:t>
            </a:r>
            <a:r>
              <a:rPr lang="en-US" sz="2000" b="0" i="0" u="none" strike="noStrike" baseline="30000" dirty="0">
                <a:latin typeface="Times New Roman" panose="02020603050405020304" pitchFamily="18" charset="0"/>
              </a:rPr>
              <a:t> </a:t>
            </a:r>
          </a:p>
          <a:p>
            <a:pPr marL="342900" indent="-342900">
              <a:buFont typeface="Wingdings" panose="05000000000000000000" pitchFamily="2" charset="2"/>
              <a:buChar char="Ø"/>
            </a:pPr>
            <a:endParaRPr lang="en-US" sz="2000" baseline="30000" dirty="0">
              <a:latin typeface="Times New Roman" panose="02020603050405020304" pitchFamily="18" charset="0"/>
            </a:endParaRPr>
          </a:p>
          <a:p>
            <a:pPr marL="342900" indent="-342900">
              <a:buFont typeface="Wingdings" panose="05000000000000000000" pitchFamily="2" charset="2"/>
              <a:buChar char="Ø"/>
            </a:pPr>
            <a:r>
              <a:rPr lang="en-US" sz="2000" dirty="0">
                <a:latin typeface="Times New Roman" panose="02020603050405020304" pitchFamily="18" charset="0"/>
              </a:rPr>
              <a:t>Approximately 50 percent of students age 14 and older with a mental illness drop out of high school. </a:t>
            </a:r>
          </a:p>
          <a:p>
            <a:r>
              <a:rPr lang="en-US" sz="2000" dirty="0">
                <a:latin typeface="Times New Roman" panose="02020603050405020304" pitchFamily="18" charset="0"/>
              </a:rPr>
              <a:t>	This is the highest dropout rate of any disability group.</a:t>
            </a:r>
            <a:r>
              <a:rPr lang="en-US" sz="2000" baseline="30000" dirty="0">
                <a:latin typeface="Times New Roman" panose="02020603050405020304" pitchFamily="18" charset="0"/>
              </a:rPr>
              <a:t> </a:t>
            </a:r>
          </a:p>
          <a:p>
            <a:endParaRPr lang="en-US" sz="2000" baseline="30000" dirty="0">
              <a:latin typeface="Times New Roman" panose="02020603050405020304" pitchFamily="18" charset="0"/>
            </a:endParaRPr>
          </a:p>
          <a:p>
            <a:endParaRPr lang="en-US" sz="2000" baseline="30000" dirty="0">
              <a:latin typeface="Times New Roman" panose="02020603050405020304" pitchFamily="18" charset="0"/>
            </a:endParaRPr>
          </a:p>
          <a:p>
            <a:pPr marL="342900" indent="-342900">
              <a:buFont typeface="Wingdings" panose="05000000000000000000" pitchFamily="2" charset="2"/>
              <a:buChar char="Ø"/>
            </a:pPr>
            <a:r>
              <a:rPr lang="en-US" sz="2000" dirty="0">
                <a:latin typeface="Times New Roman" panose="02020603050405020304" pitchFamily="18" charset="0"/>
              </a:rPr>
              <a:t>Without adequate treatment, young adults in college with a mental illness are more likely to receive lower GPAs, drop out of college, or be unemployed than their peers who do not have a mental health challenge.</a:t>
            </a:r>
            <a:r>
              <a:rPr lang="en-US" sz="2000" baseline="30000" dirty="0">
                <a:latin typeface="Times New Roman" panose="02020603050405020304" pitchFamily="18" charset="0"/>
              </a:rPr>
              <a:t> </a:t>
            </a:r>
          </a:p>
          <a:p>
            <a:pPr marL="342900" indent="-342900">
              <a:buFont typeface="Wingdings" panose="05000000000000000000" pitchFamily="2" charset="2"/>
              <a:buChar char="Ø"/>
            </a:pPr>
            <a:endParaRPr lang="en-US" sz="2000" baseline="30000" dirty="0">
              <a:latin typeface="Times New Roman" panose="02020603050405020304" pitchFamily="18" charset="0"/>
            </a:endParaRPr>
          </a:p>
          <a:p>
            <a:pPr marL="342900" indent="-342900">
              <a:buFont typeface="Wingdings" panose="05000000000000000000" pitchFamily="2" charset="2"/>
              <a:buChar char="Ø"/>
            </a:pPr>
            <a:endParaRPr lang="en-US" sz="2000" baseline="30000" dirty="0">
              <a:latin typeface="Times New Roman" panose="02020603050405020304" pitchFamily="18" charset="0"/>
            </a:endParaRPr>
          </a:p>
          <a:p>
            <a:pPr marL="342900" indent="-342900">
              <a:buFont typeface="Wingdings" panose="05000000000000000000" pitchFamily="2" charset="2"/>
              <a:buChar char="Ø"/>
            </a:pPr>
            <a:r>
              <a:rPr lang="en-US" sz="2000" b="0" i="0" u="none" strike="noStrike" baseline="0" dirty="0">
                <a:latin typeface="Times New Roman" panose="02020603050405020304" pitchFamily="18" charset="0"/>
              </a:rPr>
              <a:t>31% of college students have found it difficult to function due to depression in the past year, </a:t>
            </a:r>
          </a:p>
          <a:p>
            <a:r>
              <a:rPr lang="en-US" sz="2000" dirty="0">
                <a:latin typeface="Times New Roman" panose="02020603050405020304" pitchFamily="18" charset="0"/>
              </a:rPr>
              <a:t>	</a:t>
            </a:r>
            <a:r>
              <a:rPr lang="en-US" sz="2000" b="0" i="0" u="none" strike="noStrike" baseline="0" dirty="0">
                <a:latin typeface="Times New Roman" panose="02020603050405020304" pitchFamily="18" charset="0"/>
              </a:rPr>
              <a:t>while more than 50 % have felt overwhelming anxiety, making it hard to succeed academically.</a:t>
            </a:r>
            <a:r>
              <a:rPr lang="en-US" sz="2000" b="0" i="0" u="none" strike="noStrike" baseline="30000" dirty="0">
                <a:latin typeface="Times New Roman" panose="02020603050405020304" pitchFamily="18" charset="0"/>
              </a:rPr>
              <a:t> </a:t>
            </a:r>
          </a:p>
          <a:p>
            <a:pPr marL="342900" indent="-342900">
              <a:buFont typeface="Wingdings" panose="05000000000000000000" pitchFamily="2" charset="2"/>
              <a:buChar char="Ø"/>
            </a:pPr>
            <a:endParaRPr lang="en-US" sz="2000" b="0" i="0" u="none" strike="noStrike" baseline="0" dirty="0">
              <a:latin typeface="Times New Roman" panose="02020603050405020304" pitchFamily="18" charset="0"/>
            </a:endParaRPr>
          </a:p>
        </p:txBody>
      </p:sp>
      <p:pic>
        <p:nvPicPr>
          <p:cNvPr id="5" name="Picture 4">
            <a:extLst>
              <a:ext uri="{FF2B5EF4-FFF2-40B4-BE49-F238E27FC236}">
                <a16:creationId xmlns:a16="http://schemas.microsoft.com/office/drawing/2014/main" xmlns="" id="{83DB87EC-6B55-497C-A163-8B3967DE9C25}"/>
              </a:ext>
            </a:extLst>
          </p:cNvPr>
          <p:cNvPicPr>
            <a:picLocks noChangeAspect="1"/>
          </p:cNvPicPr>
          <p:nvPr/>
        </p:nvPicPr>
        <p:blipFill>
          <a:blip r:embed="rId2"/>
          <a:stretch>
            <a:fillRect/>
          </a:stretch>
        </p:blipFill>
        <p:spPr>
          <a:xfrm>
            <a:off x="120888" y="146284"/>
            <a:ext cx="3052143" cy="1249415"/>
          </a:xfrm>
          <a:prstGeom prst="rect">
            <a:avLst/>
          </a:prstGeom>
        </p:spPr>
      </p:pic>
      <p:sp>
        <p:nvSpPr>
          <p:cNvPr id="3" name="Rectangle 2">
            <a:extLst>
              <a:ext uri="{FF2B5EF4-FFF2-40B4-BE49-F238E27FC236}">
                <a16:creationId xmlns:a16="http://schemas.microsoft.com/office/drawing/2014/main" xmlns="" id="{2E59D823-F215-4646-B9CE-53C68026B86D}"/>
              </a:ext>
            </a:extLst>
          </p:cNvPr>
          <p:cNvSpPr/>
          <p:nvPr/>
        </p:nvSpPr>
        <p:spPr>
          <a:xfrm>
            <a:off x="3538728" y="411484"/>
            <a:ext cx="6556248" cy="523220"/>
          </a:xfrm>
          <a:prstGeom prst="rect">
            <a:avLst/>
          </a:prstGeom>
        </p:spPr>
        <p:txBody>
          <a:bodyPr wrap="square">
            <a:spAutoFit/>
          </a:bodyPr>
          <a:lstStyle/>
          <a:p>
            <a:r>
              <a:rPr lang="en-US" sz="2800" dirty="0">
                <a:solidFill>
                  <a:prstClr val="black"/>
                </a:solidFill>
                <a:latin typeface="Times New Roman" panose="02020603050405020304" pitchFamily="18" charset="0"/>
              </a:rPr>
              <a:t>Children / Adolescents – At Risk Population </a:t>
            </a:r>
            <a:endParaRPr lang="en-US" sz="2800" dirty="0"/>
          </a:p>
        </p:txBody>
      </p:sp>
    </p:spTree>
    <p:extLst>
      <p:ext uri="{BB962C8B-B14F-4D97-AF65-F5344CB8AC3E}">
        <p14:creationId xmlns:p14="http://schemas.microsoft.com/office/powerpoint/2010/main" val="26861302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305319" y="119876"/>
            <a:ext cx="8029284" cy="1773321"/>
          </a:xfrm>
        </p:spPr>
        <p:txBody>
          <a:bodyPr>
            <a:normAutofit/>
          </a:bodyPr>
          <a:lstStyle/>
          <a:p>
            <a:r>
              <a:rPr lang="en-US" dirty="0">
                <a:solidFill>
                  <a:schemeClr val="tx1"/>
                </a:solidFill>
              </a:rPr>
              <a:t>Behavioral Health </a:t>
            </a:r>
            <a:br>
              <a:rPr lang="en-US" dirty="0">
                <a:solidFill>
                  <a:schemeClr val="tx1"/>
                </a:solidFill>
              </a:rPr>
            </a:br>
            <a:r>
              <a:rPr lang="en-US" dirty="0">
                <a:solidFill>
                  <a:schemeClr val="tx1"/>
                </a:solidFill>
              </a:rPr>
              <a:t>			is a </a:t>
            </a:r>
            <a:br>
              <a:rPr lang="en-US" dirty="0">
                <a:solidFill>
                  <a:schemeClr val="tx1"/>
                </a:solidFill>
              </a:rPr>
            </a:br>
            <a:r>
              <a:rPr lang="en-US" dirty="0">
                <a:solidFill>
                  <a:schemeClr val="tx1"/>
                </a:solidFill>
              </a:rPr>
              <a:t>				Public Health Challenge! </a:t>
            </a:r>
          </a:p>
        </p:txBody>
      </p:sp>
      <p:sp>
        <p:nvSpPr>
          <p:cNvPr id="2" name="Content Placeholder 1"/>
          <p:cNvSpPr>
            <a:spLocks noGrp="1"/>
          </p:cNvSpPr>
          <p:nvPr>
            <p:ph idx="1"/>
          </p:nvPr>
        </p:nvSpPr>
        <p:spPr>
          <a:xfrm>
            <a:off x="0" y="1796917"/>
            <a:ext cx="11785601" cy="4707014"/>
          </a:xfrm>
        </p:spPr>
        <p:txBody>
          <a:bodyPr>
            <a:normAutofit fontScale="92500" lnSpcReduction="10000"/>
          </a:bodyPr>
          <a:lstStyle/>
          <a:p>
            <a:r>
              <a:rPr lang="en-US" sz="1900" dirty="0">
                <a:solidFill>
                  <a:schemeClr val="tx1"/>
                </a:solidFill>
              </a:rPr>
              <a:t>In Georgia, over 2.3 million face the challenge of living with mental illness; 1 in 3 will receive treatment. </a:t>
            </a:r>
            <a:endParaRPr lang="en-US" sz="1900" dirty="0" smtClean="0">
              <a:solidFill>
                <a:schemeClr val="tx1"/>
              </a:solidFill>
            </a:endParaRPr>
          </a:p>
          <a:p>
            <a:pPr marL="0" indent="0">
              <a:buNone/>
            </a:pPr>
            <a:r>
              <a:rPr lang="en-US" sz="1900" dirty="0">
                <a:solidFill>
                  <a:schemeClr val="tx1"/>
                </a:solidFill>
              </a:rPr>
              <a:t>	</a:t>
            </a:r>
            <a:r>
              <a:rPr lang="en-US" sz="1900" dirty="0" smtClean="0">
                <a:solidFill>
                  <a:schemeClr val="tx1"/>
                </a:solidFill>
              </a:rPr>
              <a:t>1 </a:t>
            </a:r>
            <a:r>
              <a:rPr lang="en-US" sz="1900" dirty="0">
                <a:solidFill>
                  <a:schemeClr val="tx1"/>
                </a:solidFill>
              </a:rPr>
              <a:t>out of 4 adults will experience at least one behavioral health illness in their lifetime!</a:t>
            </a:r>
          </a:p>
          <a:p>
            <a:r>
              <a:rPr lang="en-US" sz="1900" dirty="0">
                <a:solidFill>
                  <a:schemeClr val="tx1"/>
                </a:solidFill>
              </a:rPr>
              <a:t>In U.S. death by suicide happens every 16 minutes </a:t>
            </a:r>
          </a:p>
          <a:p>
            <a:r>
              <a:rPr lang="en-US" sz="1900" dirty="0">
                <a:solidFill>
                  <a:schemeClr val="tx1"/>
                </a:solidFill>
              </a:rPr>
              <a:t>In Georgia, suicide is the 11</a:t>
            </a:r>
            <a:r>
              <a:rPr lang="en-US" sz="1900" baseline="30000" dirty="0">
                <a:solidFill>
                  <a:schemeClr val="tx1"/>
                </a:solidFill>
              </a:rPr>
              <a:t>th</a:t>
            </a:r>
            <a:r>
              <a:rPr lang="en-US" sz="1900" dirty="0">
                <a:solidFill>
                  <a:schemeClr val="tx1"/>
                </a:solidFill>
              </a:rPr>
              <a:t> leading cause of death</a:t>
            </a:r>
          </a:p>
          <a:p>
            <a:r>
              <a:rPr lang="en-US" sz="1900" dirty="0">
                <a:solidFill>
                  <a:schemeClr val="tx1"/>
                </a:solidFill>
              </a:rPr>
              <a:t>In U.S. 22.1 million with substance abuse and 17.9 million with alcohol dependence or abuse </a:t>
            </a:r>
          </a:p>
          <a:p>
            <a:r>
              <a:rPr lang="en-US" sz="1900" dirty="0">
                <a:solidFill>
                  <a:schemeClr val="tx1"/>
                </a:solidFill>
              </a:rPr>
              <a:t>41% of Georgians with addictive diseases report needing treatment but are not receiving </a:t>
            </a:r>
          </a:p>
          <a:p>
            <a:r>
              <a:rPr lang="en-US" sz="1900" dirty="0">
                <a:solidFill>
                  <a:schemeClr val="tx1"/>
                </a:solidFill>
              </a:rPr>
              <a:t>One out of every 10 families are affected by intellectual disabilities</a:t>
            </a:r>
          </a:p>
          <a:p>
            <a:r>
              <a:rPr lang="en-US" sz="2000" dirty="0">
                <a:solidFill>
                  <a:schemeClr val="tx1"/>
                </a:solidFill>
              </a:rPr>
              <a:t>111,000 children in Georgia live with serious mental illness.</a:t>
            </a:r>
          </a:p>
          <a:p>
            <a:r>
              <a:rPr lang="en-US" sz="1900" dirty="0">
                <a:solidFill>
                  <a:schemeClr val="tx1"/>
                </a:solidFill>
              </a:rPr>
              <a:t>Adults with a co-occurring ICD-9 mental health disorder (in addition to substance dependence) was 48% for 50- to 64-year-olds and 61% for those aged 65 and over. </a:t>
            </a:r>
          </a:p>
          <a:p>
            <a:pPr lvl="0">
              <a:buClr>
                <a:srgbClr val="5FCBEF"/>
              </a:buClr>
            </a:pPr>
            <a:r>
              <a:rPr lang="en-US" sz="1900" dirty="0">
                <a:solidFill>
                  <a:prstClr val="black"/>
                </a:solidFill>
              </a:rPr>
              <a:t>Opioid epidemic – increasing demand for addiction services – especially with elderly</a:t>
            </a:r>
          </a:p>
          <a:p>
            <a:pPr lvl="0">
              <a:buClr>
                <a:srgbClr val="5FCBEF"/>
              </a:buClr>
            </a:pPr>
            <a:r>
              <a:rPr lang="en-US" sz="1900" dirty="0">
                <a:solidFill>
                  <a:prstClr val="black"/>
                </a:solidFill>
              </a:rPr>
              <a:t>Robust Accountability Court services </a:t>
            </a:r>
          </a:p>
          <a:p>
            <a:pPr lvl="0">
              <a:buClr>
                <a:srgbClr val="5FCBEF"/>
              </a:buClr>
            </a:pPr>
            <a:r>
              <a:rPr lang="en-US" b="1" dirty="0">
                <a:solidFill>
                  <a:prstClr val="black"/>
                </a:solidFill>
              </a:rPr>
              <a:t>Strong referral </a:t>
            </a:r>
            <a:r>
              <a:rPr lang="en-US" b="1" dirty="0" smtClean="0">
                <a:solidFill>
                  <a:prstClr val="black"/>
                </a:solidFill>
              </a:rPr>
              <a:t>system to </a:t>
            </a:r>
            <a:r>
              <a:rPr lang="en-US" b="1" dirty="0">
                <a:solidFill>
                  <a:prstClr val="black"/>
                </a:solidFill>
              </a:rPr>
              <a:t>BH continuum of care for Individuals returning to community  </a:t>
            </a:r>
          </a:p>
          <a:p>
            <a:endParaRPr lang="en-US" sz="1900" dirty="0">
              <a:solidFill>
                <a:schemeClr val="accent1">
                  <a:lumMod val="75000"/>
                </a:schemeClr>
              </a:solidFill>
            </a:endParaRPr>
          </a:p>
          <a:p>
            <a:endParaRPr lang="en-US" sz="2000" dirty="0"/>
          </a:p>
          <a:p>
            <a:endParaRPr lang="en-US" sz="2000" dirty="0"/>
          </a:p>
          <a:p>
            <a:endParaRPr lang="en-US" sz="2000" dirty="0"/>
          </a:p>
        </p:txBody>
      </p:sp>
      <p:sp>
        <p:nvSpPr>
          <p:cNvPr id="3" name="Slide Number Placeholder 2"/>
          <p:cNvSpPr>
            <a:spLocks noGrp="1"/>
          </p:cNvSpPr>
          <p:nvPr>
            <p:ph type="sldNum" sz="quarter" idx="12"/>
          </p:nvPr>
        </p:nvSpPr>
        <p:spPr/>
        <p:txBody>
          <a:bodyPr/>
          <a:lstStyle/>
          <a:p>
            <a:fld id="{A9E223D9-A31B-41D9-BD79-D806FD8D28C4}" type="slidenum">
              <a:rPr lang="en-US" smtClean="0"/>
              <a:pPr/>
              <a:t>31</a:t>
            </a:fld>
            <a:endParaRPr lang="en-US" dirty="0"/>
          </a:p>
        </p:txBody>
      </p:sp>
      <p:pic>
        <p:nvPicPr>
          <p:cNvPr id="5" name="Picture 4" descr="L:\AACSB-ASPIRE Name Change\ASPIRE\MAIN LOGOS\ASPIRE wheel pla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534" y="119873"/>
            <a:ext cx="1920935" cy="1677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59503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814733" y="528034"/>
            <a:ext cx="9428523" cy="1210614"/>
          </a:xfrm>
          <a:ln>
            <a:miter lim="800000"/>
            <a:headEnd/>
            <a:tailEnd/>
          </a:ln>
          <a:extLst/>
        </p:spPr>
        <p:txBody>
          <a:bodyPr>
            <a:noAutofit/>
            <a:scene3d>
              <a:camera prst="orthographicFront"/>
              <a:lightRig rig="threePt" dir="t"/>
            </a:scene3d>
            <a:sp3d extrusionH="57150">
              <a:bevelT w="38100" h="38100"/>
            </a:sp3d>
          </a:bodyPr>
          <a:lstStyle/>
          <a:p>
            <a:pPr>
              <a:defRPr/>
            </a:pPr>
            <a:r>
              <a:rPr lang="en-US" sz="2400" i="1" spc="-30" dirty="0">
                <a:solidFill>
                  <a:schemeClr val="tx1"/>
                </a:solidFill>
                <a:cs typeface="Calibri" pitchFamily="34" charset="0"/>
              </a:rPr>
              <a:t>Severe and Persistent Mental Ill (SPMI)</a:t>
            </a:r>
            <a:br>
              <a:rPr lang="en-US" sz="2400" i="1" spc="-30" dirty="0">
                <a:solidFill>
                  <a:schemeClr val="tx1"/>
                </a:solidFill>
                <a:cs typeface="Calibri" pitchFamily="34" charset="0"/>
              </a:rPr>
            </a:br>
            <a:r>
              <a:rPr lang="en-US" sz="2400" i="1" spc="-30" dirty="0">
                <a:solidFill>
                  <a:schemeClr val="tx1"/>
                </a:solidFill>
                <a:cs typeface="Calibri" pitchFamily="34" charset="0"/>
              </a:rPr>
              <a:t>Morbidity and Mortality in People With </a:t>
            </a:r>
            <a:r>
              <a:rPr lang="en-US" sz="2400" i="1" dirty="0">
                <a:solidFill>
                  <a:schemeClr val="tx1"/>
                </a:solidFill>
                <a:cs typeface="Calibri" pitchFamily="34" charset="0"/>
              </a:rPr>
              <a:t>Serious Mental Illness</a:t>
            </a:r>
            <a:r>
              <a:rPr lang="en-US" sz="1050" i="1" dirty="0">
                <a:solidFill>
                  <a:schemeClr val="tx1"/>
                </a:solidFill>
                <a:cs typeface="Calibri" pitchFamily="34" charset="0"/>
              </a:rPr>
              <a:t/>
            </a:r>
            <a:br>
              <a:rPr lang="en-US" sz="1050" i="1" dirty="0">
                <a:solidFill>
                  <a:schemeClr val="tx1"/>
                </a:solidFill>
                <a:cs typeface="Calibri" pitchFamily="34" charset="0"/>
              </a:rPr>
            </a:br>
            <a:r>
              <a:rPr lang="en-US" sz="1050" i="1" cap="small" dirty="0">
                <a:solidFill>
                  <a:schemeClr val="tx1"/>
                </a:solidFill>
                <a:latin typeface="Calibri" pitchFamily="34" charset="0"/>
                <a:cs typeface="Calibri" pitchFamily="34" charset="0"/>
              </a:rPr>
              <a:t> </a:t>
            </a:r>
            <a:r>
              <a:rPr lang="en-US" sz="1200" spc="-160" dirty="0">
                <a:solidFill>
                  <a:schemeClr val="tx1"/>
                </a:solidFill>
                <a:latin typeface="Calibri" pitchFamily="34" charset="0"/>
                <a:cs typeface="Calibri" pitchFamily="34" charset="0"/>
              </a:rPr>
              <a:t>National Association of State Mental Health Program Directors </a:t>
            </a:r>
            <a:r>
              <a:rPr lang="en-US" sz="1200" spc="-190" dirty="0">
                <a:solidFill>
                  <a:schemeClr val="tx1"/>
                </a:solidFill>
                <a:latin typeface="Calibri" pitchFamily="34" charset="0"/>
                <a:cs typeface="Calibri" pitchFamily="34" charset="0"/>
              </a:rPr>
              <a:t>(NASMHPD) </a:t>
            </a:r>
            <a:r>
              <a:rPr lang="en-US" sz="1200" spc="-160" dirty="0">
                <a:solidFill>
                  <a:schemeClr val="tx1"/>
                </a:solidFill>
                <a:latin typeface="Calibri" pitchFamily="34" charset="0"/>
                <a:cs typeface="Calibri" pitchFamily="34" charset="0"/>
              </a:rPr>
              <a:t>2006 Report</a:t>
            </a:r>
            <a:r>
              <a:rPr lang="en-US" sz="1050" i="1" cap="small" dirty="0">
                <a:latin typeface="Calibri" pitchFamily="34" charset="0"/>
                <a:cs typeface="Calibri" pitchFamily="34" charset="0"/>
              </a:rPr>
              <a:t/>
            </a:r>
            <a:br>
              <a:rPr lang="en-US" sz="1050" i="1" cap="small" dirty="0">
                <a:latin typeface="Calibri" pitchFamily="34" charset="0"/>
                <a:cs typeface="Calibri" pitchFamily="34" charset="0"/>
              </a:rPr>
            </a:br>
            <a:endParaRPr lang="en-US" sz="1050" b="1" dirty="0">
              <a:latin typeface="Calibri" pitchFamily="34" charset="0"/>
            </a:endParaRPr>
          </a:p>
        </p:txBody>
      </p:sp>
      <p:sp>
        <p:nvSpPr>
          <p:cNvPr id="5" name="Content Placeholder 4"/>
          <p:cNvSpPr>
            <a:spLocks noGrp="1"/>
          </p:cNvSpPr>
          <p:nvPr>
            <p:ph idx="1"/>
          </p:nvPr>
        </p:nvSpPr>
        <p:spPr>
          <a:xfrm>
            <a:off x="476517" y="1970468"/>
            <a:ext cx="9734283" cy="4338892"/>
          </a:xfrm>
        </p:spPr>
        <p:txBody>
          <a:bodyPr>
            <a:normAutofit/>
          </a:bodyPr>
          <a:lstStyle/>
          <a:p>
            <a:pPr>
              <a:spcBef>
                <a:spcPts val="600"/>
              </a:spcBef>
              <a:buClr>
                <a:schemeClr val="tx1"/>
              </a:buClr>
              <a:defRPr/>
            </a:pPr>
            <a:r>
              <a:rPr lang="en-US" sz="3000" dirty="0"/>
              <a:t>Individuals with Serious Mental Illness are dying  approximately 25 years earlier than the general population</a:t>
            </a:r>
            <a:r>
              <a:rPr lang="en-US" sz="3000" b="1" dirty="0"/>
              <a:t> due to medical conditions</a:t>
            </a:r>
            <a:r>
              <a:rPr lang="en-US" b="1" dirty="0"/>
              <a:t/>
            </a:r>
            <a:br>
              <a:rPr lang="en-US" b="1" dirty="0"/>
            </a:br>
            <a:r>
              <a:rPr lang="en-US" b="1" dirty="0"/>
              <a:t>–  </a:t>
            </a:r>
            <a:r>
              <a:rPr lang="en-US" sz="2600" b="1" dirty="0">
                <a:solidFill>
                  <a:srgbClr val="920000"/>
                </a:solidFill>
              </a:rPr>
              <a:t>Average age of death is 53</a:t>
            </a:r>
          </a:p>
          <a:p>
            <a:pPr>
              <a:spcBef>
                <a:spcPts val="1800"/>
              </a:spcBef>
              <a:buClr>
                <a:schemeClr val="tx1"/>
              </a:buClr>
              <a:defRPr/>
            </a:pPr>
            <a:r>
              <a:rPr lang="en-US" sz="3000" i="1" dirty="0"/>
              <a:t>Substance Use Disorders and the Person-Centered Healthcare Home, </a:t>
            </a:r>
            <a:r>
              <a:rPr lang="en-US" sz="3000" dirty="0"/>
              <a:t>a 2010 report by Barbara </a:t>
            </a:r>
            <a:r>
              <a:rPr lang="en-US" sz="3000" dirty="0" err="1"/>
              <a:t>Mauer</a:t>
            </a:r>
            <a:r>
              <a:rPr lang="en-US" sz="3000" dirty="0"/>
              <a:t>, finds that those with co-occurring mental illness and substance use disorders were at greatest risk </a:t>
            </a:r>
            <a:r>
              <a:rPr lang="en-US" dirty="0">
                <a:solidFill>
                  <a:schemeClr val="tx1"/>
                </a:solidFill>
                <a:cs typeface="+mn-cs"/>
              </a:rPr>
              <a:t/>
            </a:r>
            <a:br>
              <a:rPr lang="en-US" dirty="0">
                <a:solidFill>
                  <a:schemeClr val="tx1"/>
                </a:solidFill>
                <a:cs typeface="+mn-cs"/>
              </a:rPr>
            </a:br>
            <a:r>
              <a:rPr lang="en-US" b="1" dirty="0"/>
              <a:t>–</a:t>
            </a:r>
            <a:r>
              <a:rPr lang="en-US" dirty="0">
                <a:solidFill>
                  <a:schemeClr val="tx1"/>
                </a:solidFill>
                <a:cs typeface="+mn-cs"/>
              </a:rPr>
              <a:t>  </a:t>
            </a:r>
            <a:r>
              <a:rPr lang="en-US" sz="2600" b="1" dirty="0">
                <a:solidFill>
                  <a:srgbClr val="920000"/>
                </a:solidFill>
              </a:rPr>
              <a:t>Average age of death is 45</a:t>
            </a:r>
          </a:p>
          <a:p>
            <a:pPr eaLnBrk="1" hangingPunct="1">
              <a:buFont typeface="Wingdings" pitchFamily="1" charset="2"/>
              <a:buNone/>
              <a:defRPr/>
            </a:pPr>
            <a:endParaRPr lang="en-US" dirty="0">
              <a:solidFill>
                <a:srgbClr val="C00000"/>
              </a:solidFill>
              <a:cs typeface="+mn-cs"/>
            </a:endParaRPr>
          </a:p>
        </p:txBody>
      </p:sp>
      <p:pic>
        <p:nvPicPr>
          <p:cNvPr id="7" name="Picture 6" descr="L:\AACSB-ASPIRE Name Change\ASPIRE\MAIN LOGOS\ASPIRE wheel pla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 y="48709"/>
            <a:ext cx="1814732" cy="158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2782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189411" y="225544"/>
            <a:ext cx="8371268" cy="1339952"/>
          </a:xfrm>
        </p:spPr>
        <p:txBody>
          <a:bodyPr>
            <a:normAutofit fontScale="90000"/>
            <a:scene3d>
              <a:camera prst="orthographicFront"/>
              <a:lightRig rig="threePt" dir="t"/>
            </a:scene3d>
            <a:sp3d extrusionH="57150">
              <a:bevelT w="38100" h="38100"/>
            </a:sp3d>
          </a:bodyPr>
          <a:lstStyle/>
          <a:p>
            <a:pPr lvl="1">
              <a:spcBef>
                <a:spcPts val="600"/>
              </a:spcBef>
              <a:spcAft>
                <a:spcPts val="600"/>
              </a:spcAft>
              <a:defRPr/>
            </a:pPr>
            <a:r>
              <a:rPr lang="en-US" sz="2700" i="1" spc="-30" dirty="0">
                <a:latin typeface="+mj-lt"/>
                <a:cs typeface="Calibri" pitchFamily="34" charset="0"/>
              </a:rPr>
              <a:t>Severe and Persistent Mental Ill (SPMI)</a:t>
            </a:r>
            <a:br>
              <a:rPr lang="en-US" sz="2700" i="1" spc="-30" dirty="0">
                <a:latin typeface="+mj-lt"/>
                <a:cs typeface="Calibri" pitchFamily="34" charset="0"/>
              </a:rPr>
            </a:br>
            <a:r>
              <a:rPr lang="en-US" sz="2700" i="1" spc="-30" dirty="0">
                <a:latin typeface="+mj-lt"/>
                <a:cs typeface="Calibri" pitchFamily="34" charset="0"/>
              </a:rPr>
              <a:t>Morbidity and Mortality in People With </a:t>
            </a:r>
            <a:r>
              <a:rPr lang="en-US" sz="2700" i="1" dirty="0">
                <a:latin typeface="+mj-lt"/>
                <a:cs typeface="Calibri" pitchFamily="34" charset="0"/>
              </a:rPr>
              <a:t>Serious Mental Illness</a:t>
            </a:r>
            <a:r>
              <a:rPr lang="en-US" sz="2600" i="1" dirty="0">
                <a:latin typeface="+mj-lt"/>
                <a:cs typeface="Calibri" pitchFamily="34" charset="0"/>
              </a:rPr>
              <a:t/>
            </a:r>
            <a:br>
              <a:rPr lang="en-US" sz="2600" i="1" dirty="0">
                <a:latin typeface="+mj-lt"/>
                <a:cs typeface="Calibri" pitchFamily="34" charset="0"/>
              </a:rPr>
            </a:br>
            <a:r>
              <a:rPr lang="en-US" sz="2600" i="1" cap="small" dirty="0">
                <a:latin typeface="Calibri" pitchFamily="34" charset="0"/>
                <a:cs typeface="Calibri" pitchFamily="34" charset="0"/>
              </a:rPr>
              <a:t> </a:t>
            </a:r>
            <a:r>
              <a:rPr lang="en-US" sz="1600" spc="-160" dirty="0">
                <a:latin typeface="Calibri" pitchFamily="34" charset="0"/>
                <a:cs typeface="Calibri" pitchFamily="34" charset="0"/>
              </a:rPr>
              <a:t>National Association of State Mental Health Program Directors </a:t>
            </a:r>
            <a:r>
              <a:rPr lang="en-US" sz="1600" spc="-190" dirty="0">
                <a:latin typeface="Calibri" pitchFamily="34" charset="0"/>
                <a:cs typeface="Calibri" pitchFamily="34" charset="0"/>
              </a:rPr>
              <a:t>(NASMHPD) </a:t>
            </a:r>
            <a:r>
              <a:rPr lang="en-US" sz="1600" spc="-160" dirty="0">
                <a:latin typeface="Calibri" pitchFamily="34" charset="0"/>
                <a:cs typeface="Calibri" pitchFamily="34" charset="0"/>
              </a:rPr>
              <a:t>2006 Report</a:t>
            </a:r>
            <a:r>
              <a:rPr lang="en-US" sz="1600" i="1" cap="small" dirty="0">
                <a:latin typeface="Calibri" pitchFamily="34" charset="0"/>
                <a:cs typeface="Calibri" pitchFamily="34" charset="0"/>
              </a:rPr>
              <a:t/>
            </a:r>
            <a:br>
              <a:rPr lang="en-US" sz="1600" i="1" cap="small" dirty="0">
                <a:latin typeface="Calibri" pitchFamily="34" charset="0"/>
                <a:cs typeface="Calibri" pitchFamily="34" charset="0"/>
              </a:rPr>
            </a:br>
            <a:r>
              <a:rPr lang="en-US" sz="2600" i="1" cap="small" dirty="0">
                <a:latin typeface="Calibri" pitchFamily="34" charset="0"/>
                <a:cs typeface="Calibri" pitchFamily="34" charset="0"/>
              </a:rPr>
              <a:t/>
            </a:r>
            <a:br>
              <a:rPr lang="en-US" sz="2600" i="1" cap="small" dirty="0">
                <a:latin typeface="Calibri" pitchFamily="34" charset="0"/>
                <a:cs typeface="Calibri" pitchFamily="34" charset="0"/>
              </a:rPr>
            </a:br>
            <a:endParaRPr lang="en-US" sz="1400" spc="-160" dirty="0">
              <a:latin typeface="Calibri" pitchFamily="34" charset="0"/>
              <a:cs typeface="Calibri" pitchFamily="34" charset="0"/>
            </a:endParaRPr>
          </a:p>
        </p:txBody>
      </p:sp>
      <p:sp>
        <p:nvSpPr>
          <p:cNvPr id="5" name="Text Placeholder 4"/>
          <p:cNvSpPr>
            <a:spLocks noGrp="1"/>
          </p:cNvSpPr>
          <p:nvPr>
            <p:ph idx="1"/>
          </p:nvPr>
        </p:nvSpPr>
        <p:spPr>
          <a:xfrm>
            <a:off x="386367" y="1803141"/>
            <a:ext cx="10470524" cy="4842457"/>
          </a:xfrm>
        </p:spPr>
        <p:txBody>
          <a:bodyPr>
            <a:normAutofit fontScale="85000" lnSpcReduction="20000"/>
            <a:scene3d>
              <a:camera prst="orthographicFront"/>
              <a:lightRig rig="threePt" dir="t"/>
            </a:scene3d>
            <a:sp3d extrusionH="57150">
              <a:bevelT w="38100" h="38100"/>
            </a:sp3d>
          </a:bodyPr>
          <a:lstStyle/>
          <a:p>
            <a:pPr lvl="1">
              <a:spcBef>
                <a:spcPts val="600"/>
              </a:spcBef>
              <a:spcAft>
                <a:spcPts val="600"/>
              </a:spcAft>
              <a:buSzPct val="75000"/>
              <a:defRPr/>
            </a:pPr>
            <a:r>
              <a:rPr lang="en-US" sz="2600" dirty="0"/>
              <a:t>60% of premature deaths are due to preventable medical conditions:</a:t>
            </a:r>
          </a:p>
          <a:p>
            <a:pPr marL="1027112" lvl="2" indent="-285750">
              <a:spcBef>
                <a:spcPts val="600"/>
              </a:spcBef>
              <a:spcAft>
                <a:spcPts val="600"/>
              </a:spcAft>
              <a:buSzPct val="100000"/>
              <a:defRPr/>
            </a:pPr>
            <a:r>
              <a:rPr lang="en-US" sz="2300" dirty="0"/>
              <a:t>Metabolic and Cardiovascular Disease</a:t>
            </a:r>
          </a:p>
          <a:p>
            <a:pPr marL="1027112" lvl="2" indent="-285750">
              <a:spcBef>
                <a:spcPts val="600"/>
              </a:spcBef>
              <a:spcAft>
                <a:spcPts val="600"/>
              </a:spcAft>
              <a:buSzPct val="100000"/>
              <a:defRPr/>
            </a:pPr>
            <a:r>
              <a:rPr lang="en-US" sz="2300" dirty="0"/>
              <a:t>Diabetes</a:t>
            </a:r>
          </a:p>
          <a:p>
            <a:pPr marL="1027112" lvl="2" indent="-285750">
              <a:spcBef>
                <a:spcPts val="600"/>
              </a:spcBef>
              <a:spcAft>
                <a:spcPts val="600"/>
              </a:spcAft>
              <a:buSzPct val="100000"/>
              <a:defRPr/>
            </a:pPr>
            <a:r>
              <a:rPr lang="en-US" sz="2300" dirty="0"/>
              <a:t>Respiratory Disease</a:t>
            </a:r>
          </a:p>
          <a:p>
            <a:pPr marL="1027112" lvl="2" indent="-285750">
              <a:spcBef>
                <a:spcPts val="600"/>
              </a:spcBef>
              <a:spcAft>
                <a:spcPts val="600"/>
              </a:spcAft>
              <a:buSzPct val="100000"/>
              <a:defRPr/>
            </a:pPr>
            <a:r>
              <a:rPr lang="en-US" sz="2300" dirty="0"/>
              <a:t>Infectious Disease</a:t>
            </a:r>
          </a:p>
          <a:p>
            <a:pPr marL="1027112" lvl="2" indent="-285750">
              <a:spcBef>
                <a:spcPts val="600"/>
              </a:spcBef>
              <a:spcAft>
                <a:spcPts val="600"/>
              </a:spcAft>
              <a:buSzPct val="100000"/>
              <a:defRPr/>
            </a:pPr>
            <a:r>
              <a:rPr lang="en-US" sz="2300" dirty="0"/>
              <a:t>Cancer</a:t>
            </a:r>
          </a:p>
          <a:p>
            <a:pPr marL="1027112" lvl="2" indent="-285750">
              <a:spcBef>
                <a:spcPts val="600"/>
              </a:spcBef>
              <a:spcAft>
                <a:spcPts val="600"/>
              </a:spcAft>
              <a:buSzPct val="100000"/>
              <a:defRPr/>
            </a:pPr>
            <a:r>
              <a:rPr lang="en-US" sz="2300" dirty="0"/>
              <a:t>Obesity</a:t>
            </a:r>
          </a:p>
          <a:p>
            <a:pPr lvl="1">
              <a:spcBef>
                <a:spcPts val="600"/>
              </a:spcBef>
              <a:spcAft>
                <a:spcPts val="600"/>
              </a:spcAft>
              <a:defRPr/>
            </a:pPr>
            <a:endParaRPr lang="en-US" sz="2600" spc="-160" dirty="0">
              <a:solidFill>
                <a:schemeClr val="tx1">
                  <a:lumMod val="95000"/>
                </a:schemeClr>
              </a:solidFill>
              <a:latin typeface="Calibri" pitchFamily="34" charset="0"/>
              <a:cs typeface="Calibri" pitchFamily="34" charset="0"/>
            </a:endParaRPr>
          </a:p>
          <a:p>
            <a:pPr lvl="1">
              <a:spcBef>
                <a:spcPts val="600"/>
              </a:spcBef>
              <a:spcAft>
                <a:spcPts val="600"/>
              </a:spcAft>
              <a:defRPr/>
            </a:pPr>
            <a:r>
              <a:rPr lang="en-US" sz="2600" spc="-160" dirty="0">
                <a:solidFill>
                  <a:schemeClr val="tx1">
                    <a:lumMod val="95000"/>
                  </a:schemeClr>
                </a:solidFill>
                <a:latin typeface="+mj-lt"/>
                <a:cs typeface="Calibri" pitchFamily="34" charset="0"/>
              </a:rPr>
              <a:t>Example: recent Johns Hopkins Medicine studies published</a:t>
            </a:r>
          </a:p>
          <a:p>
            <a:pPr lvl="2">
              <a:spcBef>
                <a:spcPts val="600"/>
              </a:spcBef>
              <a:spcAft>
                <a:spcPts val="600"/>
              </a:spcAft>
              <a:defRPr/>
            </a:pPr>
            <a:r>
              <a:rPr lang="en-US" sz="2400" spc="-160" dirty="0">
                <a:solidFill>
                  <a:schemeClr val="tx1">
                    <a:lumMod val="95000"/>
                  </a:schemeClr>
                </a:solidFill>
                <a:latin typeface="+mj-lt"/>
                <a:cs typeface="Calibri" pitchFamily="34" charset="0"/>
              </a:rPr>
              <a:t>July 2012 </a:t>
            </a:r>
            <a:r>
              <a:rPr lang="en-US" sz="2400" i="1" spc="-160" dirty="0">
                <a:solidFill>
                  <a:schemeClr val="tx1">
                    <a:lumMod val="95000"/>
                  </a:schemeClr>
                </a:solidFill>
                <a:latin typeface="+mj-lt"/>
                <a:cs typeface="Calibri" pitchFamily="34" charset="0"/>
              </a:rPr>
              <a:t>Psychiatric Services:  </a:t>
            </a:r>
            <a:r>
              <a:rPr lang="en-US" sz="2400" spc="-160" dirty="0">
                <a:solidFill>
                  <a:schemeClr val="tx1">
                    <a:lumMod val="95000"/>
                  </a:schemeClr>
                </a:solidFill>
                <a:latin typeface="+mj-lt"/>
                <a:cs typeface="Calibri" pitchFamily="34" charset="0"/>
              </a:rPr>
              <a:t>SMI are 2.6 times more likely to develop cancer</a:t>
            </a:r>
          </a:p>
          <a:p>
            <a:pPr lvl="2">
              <a:spcBef>
                <a:spcPts val="600"/>
              </a:spcBef>
              <a:spcAft>
                <a:spcPts val="600"/>
              </a:spcAft>
              <a:defRPr/>
            </a:pPr>
            <a:r>
              <a:rPr lang="en-US" sz="2400" spc="-160" dirty="0">
                <a:solidFill>
                  <a:schemeClr val="tx1">
                    <a:lumMod val="95000"/>
                  </a:schemeClr>
                </a:solidFill>
                <a:latin typeface="+mj-lt"/>
                <a:cs typeface="Calibri" pitchFamily="34" charset="0"/>
              </a:rPr>
              <a:t>July 2012 </a:t>
            </a:r>
            <a:r>
              <a:rPr lang="en-US" sz="2400" i="1" spc="-160" dirty="0">
                <a:solidFill>
                  <a:schemeClr val="tx1">
                    <a:lumMod val="95000"/>
                  </a:schemeClr>
                </a:solidFill>
                <a:latin typeface="+mj-lt"/>
                <a:cs typeface="Calibri" pitchFamily="34" charset="0"/>
              </a:rPr>
              <a:t> Injury Prevention</a:t>
            </a:r>
            <a:r>
              <a:rPr lang="en-US" sz="2400" spc="-160" dirty="0">
                <a:solidFill>
                  <a:schemeClr val="tx1">
                    <a:lumMod val="95000"/>
                  </a:schemeClr>
                </a:solidFill>
                <a:latin typeface="+mj-lt"/>
                <a:cs typeface="Calibri" pitchFamily="34" charset="0"/>
              </a:rPr>
              <a:t>:  SMI are nearly  twice as likely to end up in ER suffering from an injury and 4.5 times more likely to die from their injuries.</a:t>
            </a:r>
          </a:p>
          <a:p>
            <a:pPr marL="914400" lvl="2" indent="0">
              <a:spcBef>
                <a:spcPts val="600"/>
              </a:spcBef>
              <a:spcAft>
                <a:spcPts val="600"/>
              </a:spcAft>
              <a:buNone/>
              <a:defRPr/>
            </a:pPr>
            <a:endParaRPr lang="en-US" sz="1900" spc="-160" dirty="0">
              <a:solidFill>
                <a:schemeClr val="tx1">
                  <a:lumMod val="95000"/>
                </a:schemeClr>
              </a:solidFill>
              <a:latin typeface="Calibri" pitchFamily="34" charset="0"/>
              <a:cs typeface="Calibri" pitchFamily="34" charset="0"/>
            </a:endParaRPr>
          </a:p>
          <a:p>
            <a:pPr lvl="2">
              <a:spcBef>
                <a:spcPts val="600"/>
              </a:spcBef>
              <a:spcAft>
                <a:spcPts val="600"/>
              </a:spcAft>
              <a:defRPr/>
            </a:pPr>
            <a:endParaRPr lang="en-US" sz="1900" spc="-160" dirty="0">
              <a:solidFill>
                <a:schemeClr val="tx1">
                  <a:lumMod val="95000"/>
                </a:schemeClr>
              </a:solidFill>
              <a:latin typeface="Calibri" pitchFamily="34" charset="0"/>
              <a:cs typeface="Calibri" pitchFamily="34" charset="0"/>
            </a:endParaRPr>
          </a:p>
        </p:txBody>
      </p:sp>
      <p:pic>
        <p:nvPicPr>
          <p:cNvPr id="6" name="Picture 5" descr="L:\AACSB-ASPIRE Name Change\ASPIRE\MAIN LOGOS\ASPIRE wheel pla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035" y="103361"/>
            <a:ext cx="1814732" cy="158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2822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0828" y="322057"/>
            <a:ext cx="11230377" cy="5868273"/>
          </a:xfrm>
          <a:prstGeom prst="rect">
            <a:avLst/>
          </a:prstGeom>
        </p:spPr>
        <p:txBody>
          <a:bodyPr wrap="square">
            <a:spAutoFit/>
          </a:bodyPr>
          <a:lstStyle/>
          <a:p>
            <a:r>
              <a:rPr lang="en-US" sz="2800" dirty="0"/>
              <a:t>			Perceptions of Violence and Mental Illness </a:t>
            </a:r>
          </a:p>
          <a:p>
            <a:endParaRPr lang="en-US" sz="1600" dirty="0"/>
          </a:p>
          <a:p>
            <a:r>
              <a:rPr lang="en-US" sz="2000" b="1" i="0" u="sng" strike="noStrike" baseline="0" dirty="0">
                <a:latin typeface="Gotham Book"/>
              </a:rPr>
              <a:t>Criminal Justice Involvement </a:t>
            </a:r>
          </a:p>
          <a:p>
            <a:pPr marR="920"/>
            <a:endParaRPr lang="en-US" sz="2000" b="0" i="0" u="none" strike="noStrike" baseline="0" dirty="0">
              <a:latin typeface="Times New Roman" panose="02020603050405020304" pitchFamily="18" charset="0"/>
            </a:endParaRPr>
          </a:p>
          <a:p>
            <a:pPr marR="920"/>
            <a:r>
              <a:rPr lang="en-US" sz="2000" b="0" i="0" u="none" strike="noStrike" baseline="0" dirty="0">
                <a:latin typeface="Times New Roman" panose="02020603050405020304" pitchFamily="18" charset="0"/>
              </a:rPr>
              <a:t>There are high rates of mental illnesses and substance abuse problems among people in the criminal justice system. </a:t>
            </a:r>
          </a:p>
          <a:p>
            <a:pPr marR="920"/>
            <a:endParaRPr lang="en-US" sz="2000" b="0" i="0" u="none" strike="noStrike" baseline="0" dirty="0">
              <a:latin typeface="Times New Roman" panose="02020603050405020304" pitchFamily="18" charset="0"/>
            </a:endParaRPr>
          </a:p>
          <a:p>
            <a:r>
              <a:rPr lang="en-US" sz="2000" b="0" i="0" u="none" strike="noStrike" baseline="0" dirty="0">
                <a:latin typeface="Times New Roman" panose="02020603050405020304" pitchFamily="18" charset="0"/>
              </a:rPr>
              <a:t>Approximately 70 % of jail inmates with mental illnesses are incarcerated for non-violent offenses.</a:t>
            </a:r>
            <a:r>
              <a:rPr lang="en-US" sz="2000" b="0" i="0" u="none" strike="noStrike" baseline="30000" dirty="0">
                <a:latin typeface="Times New Roman" panose="02020603050405020304" pitchFamily="18" charset="0"/>
              </a:rPr>
              <a:t> </a:t>
            </a:r>
          </a:p>
          <a:p>
            <a:endParaRPr lang="en-US" sz="2000" b="0" i="0" u="none" strike="noStrike" baseline="0" dirty="0">
              <a:latin typeface="Times New Roman" panose="02020603050405020304" pitchFamily="18" charset="0"/>
            </a:endParaRPr>
          </a:p>
          <a:p>
            <a:r>
              <a:rPr lang="en-US" sz="2000" b="0" i="0" u="none" strike="noStrike" baseline="0" dirty="0">
                <a:latin typeface="Times New Roman" panose="02020603050405020304" pitchFamily="18" charset="0"/>
              </a:rPr>
              <a:t>56 % of state prisoners, 45 % of federal prisoners, and 64 % of jail inmates report a behavioral health diagnosis.</a:t>
            </a:r>
            <a:r>
              <a:rPr lang="en-US" sz="2000" b="0" i="0" u="none" strike="noStrike" baseline="30000" dirty="0">
                <a:latin typeface="Times New Roman" panose="02020603050405020304" pitchFamily="18" charset="0"/>
              </a:rPr>
              <a:t> </a:t>
            </a:r>
          </a:p>
          <a:p>
            <a:endParaRPr lang="en-US" sz="2000" b="0" i="0" u="none" strike="noStrike" baseline="0" dirty="0">
              <a:latin typeface="Times New Roman" panose="02020603050405020304" pitchFamily="18" charset="0"/>
            </a:endParaRPr>
          </a:p>
          <a:p>
            <a:r>
              <a:rPr lang="en-US" sz="2000" b="0" i="0" u="none" strike="noStrike" baseline="0" dirty="0">
                <a:latin typeface="Times New Roman" panose="02020603050405020304" pitchFamily="18" charset="0"/>
              </a:rPr>
              <a:t>Sixty-seven to seventy % of youth in the juvenile justice system have a diagnosable mental disorder.</a:t>
            </a:r>
            <a:r>
              <a:rPr lang="en-US" sz="2000" b="0" i="0" u="none" strike="noStrike" baseline="30000" dirty="0">
                <a:latin typeface="Times New Roman" panose="02020603050405020304" pitchFamily="18" charset="0"/>
              </a:rPr>
              <a:t> </a:t>
            </a:r>
          </a:p>
          <a:p>
            <a:endParaRPr lang="en-US" sz="2000" baseline="30000" dirty="0">
              <a:latin typeface="Times New Roman" panose="02020603050405020304" pitchFamily="18" charset="0"/>
            </a:endParaRPr>
          </a:p>
          <a:p>
            <a:endParaRPr lang="en-US" sz="2000" b="0" i="0" u="none" strike="noStrike" baseline="30000" dirty="0">
              <a:latin typeface="Times New Roman" panose="02020603050405020304" pitchFamily="18" charset="0"/>
            </a:endParaRPr>
          </a:p>
          <a:p>
            <a:endParaRPr lang="en-US" sz="2000" baseline="30000" dirty="0">
              <a:latin typeface="Times New Roman" panose="02020603050405020304" pitchFamily="18" charset="0"/>
            </a:endParaRPr>
          </a:p>
          <a:p>
            <a:r>
              <a:rPr lang="en-US" sz="2000" b="1" dirty="0">
                <a:latin typeface="Times New Roman" panose="02020603050405020304" pitchFamily="18" charset="0"/>
              </a:rPr>
              <a:t>Individuals with mental illnesses only commit three to five % of violent acts every year.</a:t>
            </a:r>
            <a:r>
              <a:rPr lang="en-US" sz="2000" b="1" baseline="30000" dirty="0">
                <a:latin typeface="Times New Roman" panose="02020603050405020304" pitchFamily="18" charset="0"/>
              </a:rPr>
              <a:t> </a:t>
            </a:r>
          </a:p>
          <a:p>
            <a:endParaRPr lang="en-US" sz="2000" baseline="30000" dirty="0">
              <a:latin typeface="Times New Roman" panose="02020603050405020304" pitchFamily="18" charset="0"/>
            </a:endParaRPr>
          </a:p>
          <a:p>
            <a:r>
              <a:rPr lang="en-US" sz="2000" b="1" dirty="0">
                <a:latin typeface="Times New Roman" panose="02020603050405020304" pitchFamily="18" charset="0"/>
              </a:rPr>
              <a:t>People with mental illnesses are much more likely to be victims of crime than perpetrators.</a:t>
            </a:r>
            <a:r>
              <a:rPr lang="en-US" sz="2000" b="1" baseline="30000" dirty="0">
                <a:latin typeface="Times New Roman" panose="02020603050405020304" pitchFamily="18" charset="0"/>
              </a:rPr>
              <a:t> </a:t>
            </a:r>
            <a:endParaRPr lang="en-US" sz="2000" b="1" dirty="0">
              <a:latin typeface="Times New Roman" panose="02020603050405020304" pitchFamily="18" charset="0"/>
            </a:endParaRPr>
          </a:p>
          <a:p>
            <a:endParaRPr lang="en-US" b="0" i="0" u="none" strike="noStrike" baseline="0" dirty="0">
              <a:latin typeface="Times New Roman" panose="02020603050405020304" pitchFamily="18" charset="0"/>
            </a:endParaRPr>
          </a:p>
        </p:txBody>
      </p:sp>
      <p:sp>
        <p:nvSpPr>
          <p:cNvPr id="4" name="Date Placeholder 3"/>
          <p:cNvSpPr>
            <a:spLocks noGrp="1"/>
          </p:cNvSpPr>
          <p:nvPr>
            <p:ph type="dt" sz="half" idx="10"/>
          </p:nvPr>
        </p:nvSpPr>
        <p:spPr/>
        <p:txBody>
          <a:bodyPr/>
          <a:lstStyle/>
          <a:p>
            <a:fld id="{1C1D4F98-B819-4EF5-9921-9ACBE9C1AA47}" type="datetime1">
              <a:rPr lang="en-US" smtClean="0"/>
              <a:t>12/5/2017</a:t>
            </a:fld>
            <a:endParaRPr lang="en-US"/>
          </a:p>
        </p:txBody>
      </p:sp>
      <p:pic>
        <p:nvPicPr>
          <p:cNvPr id="5" name="Picture 4">
            <a:extLst>
              <a:ext uri="{FF2B5EF4-FFF2-40B4-BE49-F238E27FC236}">
                <a16:creationId xmlns:a16="http://schemas.microsoft.com/office/drawing/2014/main" xmlns="" id="{485B3E26-4260-4EF9-BC82-982C37FBCAB1}"/>
              </a:ext>
            </a:extLst>
          </p:cNvPr>
          <p:cNvPicPr>
            <a:picLocks noChangeAspect="1"/>
          </p:cNvPicPr>
          <p:nvPr/>
        </p:nvPicPr>
        <p:blipFill>
          <a:blip r:embed="rId2"/>
          <a:stretch>
            <a:fillRect/>
          </a:stretch>
        </p:blipFill>
        <p:spPr>
          <a:xfrm>
            <a:off x="0" y="0"/>
            <a:ext cx="2423160" cy="995479"/>
          </a:xfrm>
          <a:prstGeom prst="rect">
            <a:avLst/>
          </a:prstGeom>
        </p:spPr>
      </p:pic>
    </p:spTree>
    <p:extLst>
      <p:ext uri="{BB962C8B-B14F-4D97-AF65-F5344CB8AC3E}">
        <p14:creationId xmlns:p14="http://schemas.microsoft.com/office/powerpoint/2010/main" val="11120508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a:xfrm>
            <a:off x="2318196" y="609600"/>
            <a:ext cx="6955805" cy="1320800"/>
          </a:xfrm>
        </p:spPr>
        <p:txBody>
          <a:bodyPr/>
          <a:lstStyle/>
          <a:p>
            <a:pPr algn="ctr"/>
            <a:r>
              <a:rPr lang="en-US" altLang="en-US" dirty="0" smtClean="0"/>
              <a:t>Georgia Department of Corrections/Juvenile Justice</a:t>
            </a:r>
          </a:p>
        </p:txBody>
      </p:sp>
      <p:sp>
        <p:nvSpPr>
          <p:cNvPr id="11267" name="Content Placeholder 2"/>
          <p:cNvSpPr>
            <a:spLocks noGrp="1"/>
          </p:cNvSpPr>
          <p:nvPr>
            <p:ph idx="1"/>
          </p:nvPr>
        </p:nvSpPr>
        <p:spPr>
          <a:xfrm>
            <a:off x="695460" y="2112135"/>
            <a:ext cx="8578542" cy="3929227"/>
          </a:xfrm>
        </p:spPr>
        <p:txBody>
          <a:bodyPr>
            <a:normAutofit fontScale="70000" lnSpcReduction="20000"/>
          </a:bodyPr>
          <a:lstStyle/>
          <a:p>
            <a:r>
              <a:rPr lang="en-US" altLang="en-US" sz="2400" dirty="0" smtClean="0"/>
              <a:t>1 in 4 Georgians affected by MI (Mental Illness) </a:t>
            </a:r>
          </a:p>
          <a:p>
            <a:r>
              <a:rPr lang="en-US" altLang="en-US" sz="2400" dirty="0" smtClean="0"/>
              <a:t>33-75% jail population with mental illness or addiction related offenses</a:t>
            </a:r>
          </a:p>
          <a:p>
            <a:r>
              <a:rPr lang="en-US" altLang="en-US" sz="2400" dirty="0" smtClean="0"/>
              <a:t>15-16% GDC inmates with MI</a:t>
            </a:r>
          </a:p>
          <a:p>
            <a:r>
              <a:rPr lang="en-US" altLang="en-US" sz="2400" dirty="0" smtClean="0"/>
              <a:t>75% of YDC population with MI or SED</a:t>
            </a:r>
          </a:p>
          <a:p>
            <a:r>
              <a:rPr lang="en-US" altLang="en-US" sz="2400" dirty="0" smtClean="0"/>
              <a:t>Georgia home to 4 of 50 largest US jails </a:t>
            </a:r>
          </a:p>
          <a:p>
            <a:pPr lvl="1"/>
            <a:r>
              <a:rPr lang="en-US" sz="2400" dirty="0" smtClean="0"/>
              <a:t>DeKalb County, #30 (ADP – 3,117)</a:t>
            </a:r>
          </a:p>
          <a:p>
            <a:pPr lvl="1"/>
            <a:r>
              <a:rPr lang="en-US" sz="2400" dirty="0" smtClean="0"/>
              <a:t>Fulton County, #32 (ADP – 2,970)</a:t>
            </a:r>
          </a:p>
          <a:p>
            <a:pPr lvl="1"/>
            <a:r>
              <a:rPr lang="en-US" sz="2400" dirty="0" smtClean="0"/>
              <a:t>Gwinnet County, #36 (ADP – 2,716)</a:t>
            </a:r>
          </a:p>
          <a:p>
            <a:pPr lvl="1"/>
            <a:r>
              <a:rPr lang="en-US" sz="2400" dirty="0" smtClean="0"/>
              <a:t>Cobb County, #42  (ADP – 2,510)</a:t>
            </a:r>
          </a:p>
          <a:p>
            <a:pPr lvl="1">
              <a:buNone/>
            </a:pPr>
            <a:endParaRPr lang="en-US" sz="2400" dirty="0" smtClean="0"/>
          </a:p>
          <a:p>
            <a:pPr lvl="1">
              <a:buNone/>
            </a:pPr>
            <a:r>
              <a:rPr lang="en-US" sz="1800" dirty="0" smtClean="0"/>
              <a:t>*ADP=Average Daily Population</a:t>
            </a:r>
            <a:endParaRPr lang="en-US" altLang="en-US" sz="2400" dirty="0" smtClean="0"/>
          </a:p>
          <a:p>
            <a:pPr>
              <a:buNone/>
            </a:pPr>
            <a:r>
              <a:rPr lang="en-US" altLang="en-US" sz="2400" dirty="0" smtClean="0"/>
              <a:t>       </a:t>
            </a:r>
            <a:r>
              <a:rPr lang="en-US" altLang="en-US" dirty="0" smtClean="0"/>
              <a:t> </a:t>
            </a:r>
          </a:p>
        </p:txBody>
      </p:sp>
      <p:sp>
        <p:nvSpPr>
          <p:cNvPr id="5" name="Rectangle 4"/>
          <p:cNvSpPr/>
          <p:nvPr/>
        </p:nvSpPr>
        <p:spPr>
          <a:xfrm>
            <a:off x="914400" y="3733800"/>
            <a:ext cx="8229600" cy="369332"/>
          </a:xfrm>
          <a:prstGeom prst="rect">
            <a:avLst/>
          </a:prstGeom>
        </p:spPr>
        <p:txBody>
          <a:bodyPr wrap="square">
            <a:spAutoFit/>
          </a:bodyPr>
          <a:lstStyle/>
          <a:p>
            <a:r>
              <a:rPr lang="en-US" b="1" dirty="0" smtClean="0">
                <a:solidFill>
                  <a:prstClr val="black"/>
                </a:solidFill>
              </a:rPr>
              <a:t>           </a:t>
            </a:r>
            <a:endParaRPr lang="en-US" dirty="0">
              <a:solidFill>
                <a:prstClr val="black"/>
              </a:solidFill>
            </a:endParaRPr>
          </a:p>
        </p:txBody>
      </p:sp>
      <p:pic>
        <p:nvPicPr>
          <p:cNvPr id="6" name="Picture 5" descr="L:\AACSB-ASPIRE Name Change\ASPIRE\MAIN LOGOS\ASPIRE wheel pla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4397" y="211245"/>
            <a:ext cx="1814732" cy="158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0586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 y="1707030"/>
            <a:ext cx="12398829" cy="535428"/>
          </a:xfrm>
        </p:spPr>
        <p:txBody>
          <a:bodyPr/>
          <a:lstStyle/>
          <a:p>
            <a:pPr algn="ctr"/>
            <a:r>
              <a:rPr lang="en-US" sz="3200" dirty="0">
                <a:solidFill>
                  <a:schemeClr val="tx1"/>
                </a:solidFill>
              </a:rPr>
              <a:t>Behavioral Health Needs of a Community</a:t>
            </a:r>
          </a:p>
        </p:txBody>
      </p:sp>
      <p:sp>
        <p:nvSpPr>
          <p:cNvPr id="3" name="Subtitle 2"/>
          <p:cNvSpPr>
            <a:spLocks noGrp="1"/>
          </p:cNvSpPr>
          <p:nvPr>
            <p:ph type="subTitle" idx="1"/>
          </p:nvPr>
        </p:nvSpPr>
        <p:spPr>
          <a:xfrm>
            <a:off x="511631" y="2438402"/>
            <a:ext cx="8284028" cy="4190998"/>
          </a:xfrm>
        </p:spPr>
        <p:txBody>
          <a:bodyPr>
            <a:normAutofit/>
          </a:bodyPr>
          <a:lstStyle/>
          <a:p>
            <a:pPr algn="l"/>
            <a:r>
              <a:rPr lang="en-US" sz="2800" u="sng" dirty="0">
                <a:solidFill>
                  <a:schemeClr val="tx1"/>
                </a:solidFill>
              </a:rPr>
              <a:t>Early intervention- key to recovery</a:t>
            </a:r>
            <a:endParaRPr lang="en-US" sz="2800" u="sng" dirty="0">
              <a:solidFill>
                <a:schemeClr val="accent1"/>
              </a:solidFill>
            </a:endParaRPr>
          </a:p>
          <a:p>
            <a:pPr marL="457200" indent="-457200" algn="l">
              <a:buFont typeface="Wingdings" panose="05000000000000000000" pitchFamily="2" charset="2"/>
              <a:buChar char="Ø"/>
            </a:pPr>
            <a:r>
              <a:rPr lang="en-US" sz="2800" dirty="0">
                <a:solidFill>
                  <a:schemeClr val="tx1"/>
                </a:solidFill>
              </a:rPr>
              <a:t>Easy access to services</a:t>
            </a:r>
          </a:p>
          <a:p>
            <a:pPr marL="457200" indent="-457200" algn="l">
              <a:buFont typeface="Wingdings" panose="05000000000000000000" pitchFamily="2" charset="2"/>
              <a:buChar char="Ø"/>
            </a:pPr>
            <a:r>
              <a:rPr lang="en-US" sz="2800" dirty="0">
                <a:solidFill>
                  <a:schemeClr val="tx1"/>
                </a:solidFill>
              </a:rPr>
              <a:t>Affordable services</a:t>
            </a:r>
          </a:p>
          <a:p>
            <a:pPr marL="457200" indent="-457200" algn="l">
              <a:buFont typeface="Wingdings" panose="05000000000000000000" pitchFamily="2" charset="2"/>
              <a:buChar char="Ø"/>
            </a:pPr>
            <a:r>
              <a:rPr lang="en-US" sz="2800" dirty="0">
                <a:solidFill>
                  <a:schemeClr val="tx1"/>
                </a:solidFill>
              </a:rPr>
              <a:t>Evidence based </a:t>
            </a:r>
            <a:r>
              <a:rPr lang="en-US" sz="2800" dirty="0" smtClean="0">
                <a:solidFill>
                  <a:schemeClr val="tx1"/>
                </a:solidFill>
              </a:rPr>
              <a:t>treatment – team approach</a:t>
            </a:r>
            <a:endParaRPr lang="en-US" sz="2800" dirty="0">
              <a:solidFill>
                <a:schemeClr val="tx1"/>
              </a:solidFill>
            </a:endParaRPr>
          </a:p>
          <a:p>
            <a:pPr marL="457200" indent="-457200" algn="l">
              <a:buFont typeface="Wingdings" panose="05000000000000000000" pitchFamily="2" charset="2"/>
              <a:buChar char="Ø"/>
            </a:pPr>
            <a:r>
              <a:rPr lang="en-US" sz="2800" dirty="0">
                <a:solidFill>
                  <a:schemeClr val="tx1"/>
                </a:solidFill>
              </a:rPr>
              <a:t>Community based services (out of clinic)</a:t>
            </a:r>
          </a:p>
          <a:p>
            <a:pPr marL="457200" indent="-457200" algn="l">
              <a:buFont typeface="Wingdings" panose="05000000000000000000" pitchFamily="2" charset="2"/>
              <a:buChar char="Ø"/>
            </a:pPr>
            <a:r>
              <a:rPr lang="en-US" sz="2800" dirty="0">
                <a:solidFill>
                  <a:schemeClr val="tx1"/>
                </a:solidFill>
              </a:rPr>
              <a:t>Stakeholder collaboration</a:t>
            </a:r>
          </a:p>
          <a:p>
            <a:pPr marL="457200" indent="-457200" algn="l">
              <a:buFont typeface="Wingdings" panose="05000000000000000000" pitchFamily="2" charset="2"/>
              <a:buChar char="Ø"/>
            </a:pPr>
            <a:r>
              <a:rPr lang="en-US" sz="2800" dirty="0">
                <a:solidFill>
                  <a:schemeClr val="tx1"/>
                </a:solidFill>
              </a:rPr>
              <a:t>Positive outcomes</a:t>
            </a:r>
          </a:p>
          <a:p>
            <a:endParaRPr lang="en-US" dirty="0"/>
          </a:p>
          <a:p>
            <a:endParaRPr lang="en-US" dirty="0"/>
          </a:p>
          <a:p>
            <a:endParaRPr lang="en-US" dirty="0"/>
          </a:p>
        </p:txBody>
      </p:sp>
      <p:pic>
        <p:nvPicPr>
          <p:cNvPr id="5" name="Picture 4">
            <a:extLst>
              <a:ext uri="{FF2B5EF4-FFF2-40B4-BE49-F238E27FC236}">
                <a16:creationId xmlns:a16="http://schemas.microsoft.com/office/drawing/2014/main" xmlns="" id="{4893F3F8-90E1-4066-B15D-86CA4D908D64}"/>
              </a:ext>
            </a:extLst>
          </p:cNvPr>
          <p:cNvPicPr>
            <a:picLocks noChangeAspect="1"/>
          </p:cNvPicPr>
          <p:nvPr/>
        </p:nvPicPr>
        <p:blipFill>
          <a:blip r:embed="rId2"/>
          <a:stretch>
            <a:fillRect/>
          </a:stretch>
        </p:blipFill>
        <p:spPr>
          <a:xfrm>
            <a:off x="1" y="-9144"/>
            <a:ext cx="4169603" cy="1707028"/>
          </a:xfrm>
          <a:prstGeom prst="rect">
            <a:avLst/>
          </a:prstGeom>
        </p:spPr>
      </p:pic>
    </p:spTree>
    <p:extLst>
      <p:ext uri="{BB962C8B-B14F-4D97-AF65-F5344CB8AC3E}">
        <p14:creationId xmlns:p14="http://schemas.microsoft.com/office/powerpoint/2010/main" val="44249305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548" y="1787906"/>
            <a:ext cx="10727141" cy="4154984"/>
          </a:xfrm>
          <a:prstGeom prst="rect">
            <a:avLst/>
          </a:prstGeom>
        </p:spPr>
        <p:txBody>
          <a:bodyPr wrap="square">
            <a:spAutoFit/>
          </a:bodyPr>
          <a:lstStyle/>
          <a:p>
            <a:r>
              <a:rPr lang="en-US" sz="2400" b="1" u="sng" dirty="0">
                <a:latin typeface="Times New Roman" panose="02020603050405020304" pitchFamily="18" charset="0"/>
              </a:rPr>
              <a:t>Behavioral Health Recovery is built on: </a:t>
            </a:r>
          </a:p>
          <a:p>
            <a:endParaRPr lang="en-US" sz="2000" dirty="0">
              <a:latin typeface="Times New Roman" panose="02020603050405020304" pitchFamily="18" charset="0"/>
            </a:endParaRPr>
          </a:p>
          <a:p>
            <a:r>
              <a:rPr lang="en-US" sz="2000" b="1" dirty="0">
                <a:latin typeface="Times New Roman" panose="02020603050405020304" pitchFamily="18" charset="0"/>
              </a:rPr>
              <a:t>Appropriate Level of Care </a:t>
            </a:r>
            <a:r>
              <a:rPr lang="en-US" sz="2000" dirty="0">
                <a:latin typeface="Times New Roman" panose="02020603050405020304" pitchFamily="18" charset="0"/>
              </a:rPr>
              <a:t>with appropriate community support services.</a:t>
            </a:r>
          </a:p>
          <a:p>
            <a:endParaRPr lang="en-US" sz="2000" dirty="0">
              <a:latin typeface="Times New Roman" panose="02020603050405020304" pitchFamily="18" charset="0"/>
            </a:endParaRPr>
          </a:p>
          <a:p>
            <a:r>
              <a:rPr lang="en-US" sz="2000" b="1" i="1" dirty="0">
                <a:latin typeface="Times New Roman" panose="02020603050405020304" pitchFamily="18" charset="0"/>
              </a:rPr>
              <a:t>Health</a:t>
            </a:r>
            <a:r>
              <a:rPr lang="en-US" sz="2000" dirty="0">
                <a:latin typeface="Times New Roman" panose="02020603050405020304" pitchFamily="18" charset="0"/>
              </a:rPr>
              <a:t>—overcoming or managing one’s disease(s) or symptoms – including abstinence if one has an addiction – and making informed, healthy choices that support physical and emotional wellbeing. </a:t>
            </a:r>
          </a:p>
          <a:p>
            <a:endParaRPr lang="en-US" sz="2000" dirty="0">
              <a:latin typeface="Times New Roman" panose="02020603050405020304" pitchFamily="18" charset="0"/>
            </a:endParaRPr>
          </a:p>
          <a:p>
            <a:r>
              <a:rPr lang="en-US" sz="2000" b="1" i="1" dirty="0">
                <a:latin typeface="Times New Roman" panose="02020603050405020304" pitchFamily="18" charset="0"/>
              </a:rPr>
              <a:t>Home</a:t>
            </a:r>
            <a:r>
              <a:rPr lang="en-US" sz="2000" dirty="0">
                <a:latin typeface="Times New Roman" panose="02020603050405020304" pitchFamily="18" charset="0"/>
              </a:rPr>
              <a:t>—a stable and safe place to live. </a:t>
            </a:r>
          </a:p>
          <a:p>
            <a:endParaRPr lang="en-US" sz="2000" dirty="0">
              <a:latin typeface="Times New Roman" panose="02020603050405020304" pitchFamily="18" charset="0"/>
            </a:endParaRPr>
          </a:p>
          <a:p>
            <a:r>
              <a:rPr lang="en-US" sz="2000" b="1" i="1" dirty="0">
                <a:latin typeface="Times New Roman" panose="02020603050405020304" pitchFamily="18" charset="0"/>
              </a:rPr>
              <a:t>Purpose</a:t>
            </a:r>
            <a:r>
              <a:rPr lang="en-US" sz="2000" dirty="0">
                <a:latin typeface="Times New Roman" panose="02020603050405020304" pitchFamily="18" charset="0"/>
              </a:rPr>
              <a:t>—meaningful daily activities, such as a job, school, volunteerism, family caretaking, or creative endeavors and the independence, income, and resources to participate in society. </a:t>
            </a:r>
          </a:p>
          <a:p>
            <a:endParaRPr lang="en-US" sz="2000" dirty="0">
              <a:latin typeface="Times New Roman" panose="02020603050405020304" pitchFamily="18" charset="0"/>
            </a:endParaRPr>
          </a:p>
          <a:p>
            <a:r>
              <a:rPr lang="en-US" sz="2000" b="1" i="1" dirty="0">
                <a:latin typeface="Times New Roman" panose="02020603050405020304" pitchFamily="18" charset="0"/>
              </a:rPr>
              <a:t>Community</a:t>
            </a:r>
            <a:r>
              <a:rPr lang="en-US" sz="2000" dirty="0">
                <a:latin typeface="Times New Roman" panose="02020603050405020304" pitchFamily="18" charset="0"/>
              </a:rPr>
              <a:t>—relationships and social networks that provide support, friendship, love, and hope. </a:t>
            </a:r>
          </a:p>
        </p:txBody>
      </p:sp>
      <p:pic>
        <p:nvPicPr>
          <p:cNvPr id="2" name="Picture 1">
            <a:extLst>
              <a:ext uri="{FF2B5EF4-FFF2-40B4-BE49-F238E27FC236}">
                <a16:creationId xmlns:a16="http://schemas.microsoft.com/office/drawing/2014/main" xmlns="" id="{61F8466E-D8E4-4D53-A6AF-61CE8079FD9B}"/>
              </a:ext>
            </a:extLst>
          </p:cNvPr>
          <p:cNvPicPr>
            <a:picLocks noChangeAspect="1"/>
          </p:cNvPicPr>
          <p:nvPr/>
        </p:nvPicPr>
        <p:blipFill>
          <a:blip r:embed="rId2"/>
          <a:stretch>
            <a:fillRect/>
          </a:stretch>
        </p:blipFill>
        <p:spPr>
          <a:xfrm>
            <a:off x="1" y="100"/>
            <a:ext cx="3999323" cy="1652159"/>
          </a:xfrm>
          <a:prstGeom prst="rect">
            <a:avLst/>
          </a:prstGeom>
        </p:spPr>
      </p:pic>
    </p:spTree>
    <p:extLst>
      <p:ext uri="{BB962C8B-B14F-4D97-AF65-F5344CB8AC3E}">
        <p14:creationId xmlns:p14="http://schemas.microsoft.com/office/powerpoint/2010/main" val="41529014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4415883" y="356938"/>
            <a:ext cx="2910468" cy="2081561"/>
          </a:xfrm>
          <a:prstGeom prst="rect">
            <a:avLst/>
          </a:prstGeom>
          <a:noFill/>
          <a:ln w="9525">
            <a:noFill/>
            <a:miter lim="800000"/>
            <a:headEnd/>
            <a:tailEnd/>
          </a:ln>
          <a:effectLst/>
        </p:spPr>
      </p:pic>
      <p:sp>
        <p:nvSpPr>
          <p:cNvPr id="4" name="Rectangle 3"/>
          <p:cNvSpPr/>
          <p:nvPr/>
        </p:nvSpPr>
        <p:spPr>
          <a:xfrm>
            <a:off x="1282889" y="2644726"/>
            <a:ext cx="8993875" cy="4339650"/>
          </a:xfrm>
          <a:prstGeom prst="rect">
            <a:avLst/>
          </a:prstGeom>
        </p:spPr>
        <p:txBody>
          <a:bodyPr wrap="square">
            <a:spAutoFit/>
          </a:bodyPr>
          <a:lstStyle/>
          <a:p>
            <a:pPr algn="ctr"/>
            <a:r>
              <a:rPr lang="en-US" sz="2000" b="1" dirty="0"/>
              <a:t>Partnership Benefits</a:t>
            </a:r>
          </a:p>
          <a:p>
            <a:pPr algn="ctr"/>
            <a:endParaRPr lang="en-US" sz="2000" b="1" dirty="0"/>
          </a:p>
          <a:p>
            <a:pPr marL="342900" indent="-342900">
              <a:buFont typeface="Wingdings" panose="05000000000000000000" pitchFamily="2" charset="2"/>
              <a:buChar char="Ø"/>
            </a:pPr>
            <a:r>
              <a:rPr lang="en-US" sz="2000" dirty="0"/>
              <a:t>Maximize available resources</a:t>
            </a:r>
          </a:p>
          <a:p>
            <a:pPr algn="ctr"/>
            <a:endParaRPr lang="en-US" sz="2000" b="1" dirty="0"/>
          </a:p>
          <a:p>
            <a:pPr marL="342900" indent="-342900">
              <a:buFont typeface="Wingdings" panose="05000000000000000000" pitchFamily="2" charset="2"/>
              <a:buChar char="Ø"/>
            </a:pPr>
            <a:r>
              <a:rPr lang="en-US" sz="2000" dirty="0"/>
              <a:t>Capitalize on Expertise</a:t>
            </a:r>
          </a:p>
          <a:p>
            <a:pPr>
              <a:buFont typeface="Arial" pitchFamily="34" charset="0"/>
              <a:buChar char="•"/>
            </a:pPr>
            <a:endParaRPr lang="en-US" sz="2000" dirty="0"/>
          </a:p>
          <a:p>
            <a:pPr marL="342900" indent="-342900">
              <a:buFont typeface="Wingdings" panose="05000000000000000000" pitchFamily="2" charset="2"/>
              <a:buChar char="Ø"/>
            </a:pPr>
            <a:r>
              <a:rPr lang="en-US" sz="2000" dirty="0"/>
              <a:t>Collaborative Case Coordination to enhance recovery focused services</a:t>
            </a:r>
          </a:p>
          <a:p>
            <a:endParaRPr lang="en-US" sz="2000" dirty="0"/>
          </a:p>
          <a:p>
            <a:pPr marL="342900" indent="-342900">
              <a:buFont typeface="Wingdings" panose="05000000000000000000" pitchFamily="2" charset="2"/>
              <a:buChar char="Ø"/>
            </a:pPr>
            <a:r>
              <a:rPr lang="en-US" sz="2000" dirty="0"/>
              <a:t>Healthy and Safe Families and Communities</a:t>
            </a:r>
          </a:p>
          <a:p>
            <a:endParaRPr lang="en-US" sz="2000" dirty="0"/>
          </a:p>
          <a:p>
            <a:endParaRPr lang="en-US" sz="2000" dirty="0"/>
          </a:p>
          <a:p>
            <a:r>
              <a:rPr lang="en-US" sz="2000" dirty="0" smtClean="0"/>
              <a:t>					Helping </a:t>
            </a:r>
            <a:r>
              <a:rPr lang="en-US" sz="2000" dirty="0"/>
              <a:t>one, changing all!</a:t>
            </a:r>
          </a:p>
          <a:p>
            <a:endParaRPr lang="en-US" sz="2000" dirty="0"/>
          </a:p>
          <a:p>
            <a:pPr>
              <a:buFont typeface="Arial" pitchFamily="34" charset="0"/>
              <a:buChar char="•"/>
            </a:pPr>
            <a:endParaRPr lang="en-US" dirty="0"/>
          </a:p>
        </p:txBody>
      </p:sp>
      <p:pic>
        <p:nvPicPr>
          <p:cNvPr id="5" name="Picture 4">
            <a:extLst>
              <a:ext uri="{FF2B5EF4-FFF2-40B4-BE49-F238E27FC236}">
                <a16:creationId xmlns:a16="http://schemas.microsoft.com/office/drawing/2014/main" xmlns="" id="{19C20EA7-C934-4413-B13C-8C1EF07AD7DA}"/>
              </a:ext>
            </a:extLst>
          </p:cNvPr>
          <p:cNvPicPr>
            <a:picLocks noChangeAspect="1"/>
          </p:cNvPicPr>
          <p:nvPr/>
        </p:nvPicPr>
        <p:blipFill>
          <a:blip r:embed="rId3"/>
          <a:stretch>
            <a:fillRect/>
          </a:stretch>
        </p:blipFill>
        <p:spPr>
          <a:xfrm>
            <a:off x="-31529" y="6503"/>
            <a:ext cx="4170025" cy="1713124"/>
          </a:xfrm>
          <a:prstGeom prst="rect">
            <a:avLst/>
          </a:prstGeom>
        </p:spPr>
      </p:pic>
    </p:spTree>
    <p:extLst>
      <p:ext uri="{BB962C8B-B14F-4D97-AF65-F5344CB8AC3E}">
        <p14:creationId xmlns:p14="http://schemas.microsoft.com/office/powerpoint/2010/main" val="115892801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5280" y="696036"/>
            <a:ext cx="8762029" cy="709190"/>
          </a:xfrm>
        </p:spPr>
        <p:txBody>
          <a:bodyPr>
            <a:noAutofit/>
          </a:bodyPr>
          <a:lstStyle/>
          <a:p>
            <a:pPr algn="ctr"/>
            <a:r>
              <a:rPr lang="en-US" sz="2400" b="1" dirty="0">
                <a:solidFill>
                  <a:schemeClr val="tx1"/>
                </a:solidFill>
              </a:rPr>
              <a:t>Behavioral Health Provider</a:t>
            </a:r>
            <a:br>
              <a:rPr lang="en-US" sz="2400" b="1" dirty="0">
                <a:solidFill>
                  <a:schemeClr val="tx1"/>
                </a:solidFill>
              </a:rPr>
            </a:br>
            <a:r>
              <a:rPr lang="en-US" sz="2400" b="1" dirty="0">
                <a:solidFill>
                  <a:schemeClr val="tx1"/>
                </a:solidFill>
              </a:rPr>
              <a:t>Challenges</a:t>
            </a:r>
          </a:p>
        </p:txBody>
      </p:sp>
      <p:sp>
        <p:nvSpPr>
          <p:cNvPr id="3" name="Text Placeholder 2"/>
          <p:cNvSpPr>
            <a:spLocks noGrp="1"/>
          </p:cNvSpPr>
          <p:nvPr>
            <p:ph type="body" idx="1"/>
          </p:nvPr>
        </p:nvSpPr>
        <p:spPr>
          <a:xfrm>
            <a:off x="677336" y="1501259"/>
            <a:ext cx="10991501" cy="5122569"/>
          </a:xfrm>
        </p:spPr>
        <p:txBody>
          <a:bodyPr>
            <a:normAutofit fontScale="77500" lnSpcReduction="20000"/>
          </a:bodyPr>
          <a:lstStyle/>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sz="2900" b="1" dirty="0">
                <a:solidFill>
                  <a:schemeClr val="tx1"/>
                </a:solidFill>
              </a:rPr>
              <a:t>Stigma</a:t>
            </a:r>
          </a:p>
          <a:p>
            <a:pPr marL="285750" indent="-285750">
              <a:buFont typeface="Arial" panose="020B0604020202020204" pitchFamily="34" charset="0"/>
              <a:buChar char="•"/>
            </a:pPr>
            <a:r>
              <a:rPr lang="en-US" sz="2900" b="1" dirty="0">
                <a:solidFill>
                  <a:schemeClr val="tx1"/>
                </a:solidFill>
              </a:rPr>
              <a:t>Confidentiality</a:t>
            </a:r>
          </a:p>
          <a:p>
            <a:pPr marL="285750" indent="-285750">
              <a:buFont typeface="Arial" panose="020B0604020202020204" pitchFamily="34" charset="0"/>
              <a:buChar char="•"/>
            </a:pPr>
            <a:r>
              <a:rPr lang="en-US" sz="2900" b="1" dirty="0">
                <a:solidFill>
                  <a:schemeClr val="tx1"/>
                </a:solidFill>
              </a:rPr>
              <a:t>Limited awareness of mental health/substance abuse symptoms and  treatment</a:t>
            </a:r>
          </a:p>
          <a:p>
            <a:pPr marL="285750" indent="-285750">
              <a:buFont typeface="Arial" panose="020B0604020202020204" pitchFamily="34" charset="0"/>
              <a:buChar char="•"/>
            </a:pPr>
            <a:r>
              <a:rPr lang="en-US" sz="2900" b="1" dirty="0">
                <a:solidFill>
                  <a:schemeClr val="tx1"/>
                </a:solidFill>
              </a:rPr>
              <a:t>Isolation/Transportation</a:t>
            </a:r>
          </a:p>
          <a:p>
            <a:pPr marL="285750" indent="-285750">
              <a:buFont typeface="Arial" panose="020B0604020202020204" pitchFamily="34" charset="0"/>
              <a:buChar char="•"/>
            </a:pPr>
            <a:r>
              <a:rPr lang="en-US" sz="2900" b="1" dirty="0">
                <a:solidFill>
                  <a:schemeClr val="tx1"/>
                </a:solidFill>
              </a:rPr>
              <a:t>Ability to pay for service- uninsured; Inability to pay for premiums and/or deductibles </a:t>
            </a:r>
          </a:p>
          <a:p>
            <a:pPr marL="285750" indent="-285750">
              <a:buFont typeface="Arial" panose="020B0604020202020204" pitchFamily="34" charset="0"/>
              <a:buChar char="•"/>
            </a:pPr>
            <a:r>
              <a:rPr lang="en-US" sz="2900" b="1" dirty="0">
                <a:solidFill>
                  <a:schemeClr val="tx1"/>
                </a:solidFill>
              </a:rPr>
              <a:t>Homelessness</a:t>
            </a:r>
          </a:p>
          <a:p>
            <a:pPr marL="285750" indent="-285750">
              <a:buFont typeface="Arial" panose="020B0604020202020204" pitchFamily="34" charset="0"/>
              <a:buChar char="•"/>
            </a:pPr>
            <a:r>
              <a:rPr lang="en-US" sz="2900" b="1" dirty="0">
                <a:solidFill>
                  <a:schemeClr val="tx1"/>
                </a:solidFill>
              </a:rPr>
              <a:t>Competent behavioral health workforce </a:t>
            </a:r>
          </a:p>
          <a:p>
            <a:pPr marL="285750" indent="-285750">
              <a:buFont typeface="Arial" panose="020B0604020202020204" pitchFamily="34" charset="0"/>
              <a:buChar char="•"/>
            </a:pPr>
            <a:r>
              <a:rPr lang="en-US" sz="2900" b="1" dirty="0">
                <a:solidFill>
                  <a:schemeClr val="tx1"/>
                </a:solidFill>
              </a:rPr>
              <a:t>Behavioral Health Workforce shortage</a:t>
            </a:r>
          </a:p>
          <a:p>
            <a:pPr marL="285750" indent="-285750">
              <a:buFont typeface="Arial" panose="020B0604020202020204" pitchFamily="34" charset="0"/>
              <a:buChar char="•"/>
            </a:pPr>
            <a:r>
              <a:rPr lang="en-US" sz="2900" b="1" dirty="0">
                <a:solidFill>
                  <a:schemeClr val="tx1"/>
                </a:solidFill>
              </a:rPr>
              <a:t>Co-occurring  – complex cases – BH case management needs</a:t>
            </a:r>
          </a:p>
          <a:p>
            <a:pPr marL="285750" indent="-285750">
              <a:buFont typeface="Arial" panose="020B0604020202020204" pitchFamily="34" charset="0"/>
              <a:buChar char="•"/>
            </a:pPr>
            <a:r>
              <a:rPr lang="en-US" sz="2900" b="1" dirty="0">
                <a:solidFill>
                  <a:schemeClr val="tx1"/>
                </a:solidFill>
              </a:rPr>
              <a:t>Employment support services</a:t>
            </a:r>
          </a:p>
          <a:p>
            <a:pPr algn="ctr"/>
            <a:r>
              <a:rPr lang="en-US" sz="2900" b="1" u="sng" dirty="0">
                <a:solidFill>
                  <a:schemeClr val="tx1"/>
                </a:solidFill>
              </a:rPr>
              <a:t>Collaboration/Partnerships Matter</a:t>
            </a:r>
          </a:p>
          <a:p>
            <a:pPr marL="285750" indent="-285750">
              <a:buFont typeface="Arial" panose="020B0604020202020204" pitchFamily="34" charset="0"/>
              <a:buChar char="•"/>
            </a:pPr>
            <a:endParaRPr lang="en-US" sz="2900" dirty="0"/>
          </a:p>
          <a:p>
            <a:pPr marL="285750" indent="-28575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xmlns="" id="{9463F79B-DB92-4815-80AF-CAB9410AC4D1}"/>
              </a:ext>
            </a:extLst>
          </p:cNvPr>
          <p:cNvPicPr>
            <a:picLocks noChangeAspect="1"/>
          </p:cNvPicPr>
          <p:nvPr/>
        </p:nvPicPr>
        <p:blipFill>
          <a:blip r:embed="rId2"/>
          <a:stretch>
            <a:fillRect/>
          </a:stretch>
        </p:blipFill>
        <p:spPr>
          <a:xfrm>
            <a:off x="1" y="65263"/>
            <a:ext cx="3057099" cy="1260383"/>
          </a:xfrm>
          <a:prstGeom prst="rect">
            <a:avLst/>
          </a:prstGeom>
        </p:spPr>
      </p:pic>
    </p:spTree>
    <p:extLst>
      <p:ext uri="{BB962C8B-B14F-4D97-AF65-F5344CB8AC3E}">
        <p14:creationId xmlns:p14="http://schemas.microsoft.com/office/powerpoint/2010/main" val="2537342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933" y="-600710"/>
            <a:ext cx="14901333" cy="7823200"/>
          </a:xfrm>
          <a:prstGeom prst="rect">
            <a:avLst/>
          </a:prstGeom>
        </p:spPr>
      </p:pic>
    </p:spTree>
    <p:extLst>
      <p:ext uri="{BB962C8B-B14F-4D97-AF65-F5344CB8AC3E}">
        <p14:creationId xmlns:p14="http://schemas.microsoft.com/office/powerpoint/2010/main" val="29893319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 y="1897090"/>
            <a:ext cx="11620500" cy="5632311"/>
          </a:xfrm>
          <a:prstGeom prst="rect">
            <a:avLst/>
          </a:prstGeom>
        </p:spPr>
        <p:txBody>
          <a:bodyPr wrap="square">
            <a:spAutoFit/>
          </a:bodyPr>
          <a:lstStyle/>
          <a:p>
            <a:pPr marL="342900" indent="-342900">
              <a:buFont typeface="Wingdings" panose="05000000000000000000" pitchFamily="2" charset="2"/>
              <a:buChar char="Ø"/>
            </a:pPr>
            <a:r>
              <a:rPr lang="en-US" sz="2400" b="0" i="0" u="none" strike="noStrike" baseline="0" dirty="0" smtClean="0"/>
              <a:t>Not </a:t>
            </a:r>
            <a:r>
              <a:rPr lang="en-US" sz="2400" b="0" i="0" u="none" strike="noStrike" baseline="0" dirty="0"/>
              <a:t>only can the attitudes and beliefs of the individual / Family in need prevent a person from seeking treatment, although research tells us that treatment is effective and people do recover.</a:t>
            </a:r>
          </a:p>
          <a:p>
            <a:pPr marL="342900" indent="-342900">
              <a:buFont typeface="Wingdings" panose="05000000000000000000" pitchFamily="2" charset="2"/>
              <a:buChar char="Ø"/>
            </a:pPr>
            <a:endParaRPr lang="en-US" sz="2400" dirty="0"/>
          </a:p>
          <a:p>
            <a:pPr marL="342900" marR="920" indent="-342900">
              <a:buFont typeface="Wingdings" panose="05000000000000000000" pitchFamily="2" charset="2"/>
              <a:buChar char="Ø"/>
            </a:pPr>
            <a:r>
              <a:rPr lang="en-US" sz="2400" b="0" i="0" u="none" strike="noStrike" baseline="0" dirty="0"/>
              <a:t>Health Profession, First Responders, community agencies - attitudes and beliefs are important!  </a:t>
            </a:r>
          </a:p>
          <a:p>
            <a:endParaRPr lang="en-US" sz="2400" b="0" i="0" u="none" strike="noStrike" baseline="0" dirty="0"/>
          </a:p>
          <a:p>
            <a:pPr marL="342900" indent="-342900">
              <a:buFont typeface="Wingdings" panose="05000000000000000000" pitchFamily="2" charset="2"/>
              <a:buChar char="Ø"/>
            </a:pPr>
            <a:r>
              <a:rPr lang="en-US" sz="2400" b="0" i="0" u="none" strike="noStrike" baseline="0" dirty="0"/>
              <a:t>Only 38 percent of adults with diagnosable mental health conditions get treatment. </a:t>
            </a:r>
            <a:r>
              <a:rPr lang="en-US" sz="2400" b="0" i="0" u="none" strike="noStrike" baseline="30000" dirty="0"/>
              <a:t> </a:t>
            </a:r>
            <a:endParaRPr lang="en-US" sz="2400" b="0" i="0" u="none" strike="noStrike" baseline="0" dirty="0"/>
          </a:p>
          <a:p>
            <a:endParaRPr lang="en-US" sz="2400" b="0" i="0" u="none" strike="noStrike" baseline="0" dirty="0"/>
          </a:p>
          <a:p>
            <a:pPr marL="342900" indent="-342900">
              <a:buFont typeface="Wingdings" panose="05000000000000000000" pitchFamily="2" charset="2"/>
              <a:buChar char="Ø"/>
            </a:pPr>
            <a:r>
              <a:rPr lang="en-US" sz="2400" b="0" i="0" u="none" strike="noStrike" baseline="0" dirty="0"/>
              <a:t>Less than one in five adolescents get treatment for diagnosable mental health conditions.</a:t>
            </a:r>
            <a:r>
              <a:rPr lang="en-US" sz="2400" b="0" i="0" u="none" strike="noStrike" baseline="30000" dirty="0"/>
              <a:t> </a:t>
            </a:r>
            <a:endParaRPr lang="en-US" sz="2400" b="0" i="0" u="none" strike="noStrike" baseline="0" dirty="0"/>
          </a:p>
          <a:p>
            <a:endParaRPr lang="en-US" sz="2400" b="0" i="0" u="none" strike="noStrike" baseline="0" dirty="0"/>
          </a:p>
          <a:p>
            <a:endParaRPr lang="en-US" sz="2400" b="0" i="0" u="none" strike="noStrike" baseline="0" dirty="0">
              <a:latin typeface="Times New Roman" panose="02020603050405020304" pitchFamily="18" charset="0"/>
            </a:endParaRPr>
          </a:p>
          <a:p>
            <a:endParaRPr lang="en-US" sz="2400" b="0" i="0" u="none" strike="noStrike" baseline="0" dirty="0">
              <a:latin typeface="Times New Roman" panose="02020603050405020304" pitchFamily="18" charset="0"/>
            </a:endParaRPr>
          </a:p>
        </p:txBody>
      </p:sp>
      <p:sp>
        <p:nvSpPr>
          <p:cNvPr id="4" name="Rectangle 3">
            <a:extLst>
              <a:ext uri="{FF2B5EF4-FFF2-40B4-BE49-F238E27FC236}">
                <a16:creationId xmlns:a16="http://schemas.microsoft.com/office/drawing/2014/main" xmlns="" id="{AC49E098-E89F-4036-940D-A821C08BE9E1}"/>
              </a:ext>
            </a:extLst>
          </p:cNvPr>
          <p:cNvSpPr/>
          <p:nvPr/>
        </p:nvSpPr>
        <p:spPr>
          <a:xfrm>
            <a:off x="3375545" y="614923"/>
            <a:ext cx="6901219" cy="1200329"/>
          </a:xfrm>
          <a:prstGeom prst="rect">
            <a:avLst/>
          </a:prstGeom>
        </p:spPr>
        <p:txBody>
          <a:bodyPr wrap="square">
            <a:spAutoFit/>
          </a:bodyPr>
          <a:lstStyle/>
          <a:p>
            <a:pPr lvl="0" algn="ctr"/>
            <a:r>
              <a:rPr lang="en-US" sz="2400" b="1" dirty="0">
                <a:solidFill>
                  <a:prstClr val="black"/>
                </a:solidFill>
                <a:latin typeface="+mj-lt"/>
              </a:rPr>
              <a:t>Community/Agency Challenges</a:t>
            </a:r>
          </a:p>
          <a:p>
            <a:pPr lvl="0" algn="ctr"/>
            <a:r>
              <a:rPr lang="en-US" sz="2400" b="1" dirty="0">
                <a:solidFill>
                  <a:prstClr val="black"/>
                </a:solidFill>
                <a:latin typeface="+mj-lt"/>
              </a:rPr>
              <a:t>Access to Support, Services, Treatment and Stigma </a:t>
            </a:r>
          </a:p>
        </p:txBody>
      </p:sp>
      <p:pic>
        <p:nvPicPr>
          <p:cNvPr id="5" name="Picture 4">
            <a:extLst>
              <a:ext uri="{FF2B5EF4-FFF2-40B4-BE49-F238E27FC236}">
                <a16:creationId xmlns:a16="http://schemas.microsoft.com/office/drawing/2014/main" xmlns="" id="{A9F5D839-C68A-46C4-A10B-952ECF4FB5F5}"/>
              </a:ext>
            </a:extLst>
          </p:cNvPr>
          <p:cNvPicPr>
            <a:picLocks noChangeAspect="1"/>
          </p:cNvPicPr>
          <p:nvPr/>
        </p:nvPicPr>
        <p:blipFill>
          <a:blip r:embed="rId2"/>
          <a:stretch>
            <a:fillRect/>
          </a:stretch>
        </p:blipFill>
        <p:spPr>
          <a:xfrm>
            <a:off x="1" y="100"/>
            <a:ext cx="3506880" cy="1445819"/>
          </a:xfrm>
          <a:prstGeom prst="rect">
            <a:avLst/>
          </a:prstGeom>
        </p:spPr>
      </p:pic>
    </p:spTree>
    <p:extLst>
      <p:ext uri="{BB962C8B-B14F-4D97-AF65-F5344CB8AC3E}">
        <p14:creationId xmlns:p14="http://schemas.microsoft.com/office/powerpoint/2010/main" val="15677650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971" y="244699"/>
            <a:ext cx="11269015" cy="6415089"/>
          </a:xfrm>
          <a:prstGeom prst="rect">
            <a:avLst/>
          </a:prstGeom>
        </p:spPr>
        <p:txBody>
          <a:bodyPr wrap="square">
            <a:spAutoFit/>
          </a:bodyPr>
          <a:lstStyle/>
          <a:p>
            <a:endParaRPr lang="en-US" sz="2800" dirty="0" smtClean="0">
              <a:solidFill>
                <a:srgbClr val="000000"/>
              </a:solidFill>
              <a:latin typeface="Gotham Book"/>
            </a:endParaRPr>
          </a:p>
          <a:p>
            <a:r>
              <a:rPr lang="en-US" sz="2400" dirty="0" smtClean="0">
                <a:solidFill>
                  <a:prstClr val="black"/>
                </a:solidFill>
                <a:latin typeface="Gotham Book"/>
              </a:rPr>
              <a:t>				Paying for Behavioral Health Care </a:t>
            </a:r>
          </a:p>
          <a:p>
            <a:pPr marR="2220"/>
            <a:endParaRPr lang="en-US" dirty="0" smtClean="0">
              <a:solidFill>
                <a:prstClr val="black"/>
              </a:solidFill>
              <a:latin typeface="Times New Roman" panose="02020603050405020304" pitchFamily="18" charset="0"/>
            </a:endParaRPr>
          </a:p>
          <a:p>
            <a:pPr marR="2220"/>
            <a:endParaRPr lang="en-US" dirty="0" smtClean="0">
              <a:solidFill>
                <a:prstClr val="black"/>
              </a:solidFill>
              <a:latin typeface="Times New Roman" panose="02020603050405020304" pitchFamily="18" charset="0"/>
            </a:endParaRPr>
          </a:p>
          <a:p>
            <a:pPr marR="2220"/>
            <a:r>
              <a:rPr lang="en-US" dirty="0" smtClean="0">
                <a:solidFill>
                  <a:prstClr val="black"/>
                </a:solidFill>
                <a:latin typeface="Times New Roman" panose="02020603050405020304" pitchFamily="18" charset="0"/>
              </a:rPr>
              <a:t>Lack of ability to afford care is among the top reasons that people with unmet behavioral health needs do not seek treatment.</a:t>
            </a:r>
            <a:r>
              <a:rPr lang="en-US" sz="800" baseline="30000" dirty="0" smtClean="0">
                <a:solidFill>
                  <a:prstClr val="black"/>
                </a:solidFill>
                <a:latin typeface="Times New Roman" panose="02020603050405020304" pitchFamily="18" charset="0"/>
              </a:rPr>
              <a:t> </a:t>
            </a:r>
          </a:p>
          <a:p>
            <a:pPr marR="2220"/>
            <a:endParaRPr lang="en-US" sz="800" dirty="0" smtClean="0">
              <a:solidFill>
                <a:prstClr val="black"/>
              </a:solidFill>
              <a:latin typeface="Times New Roman" panose="02020603050405020304" pitchFamily="18" charset="0"/>
            </a:endParaRPr>
          </a:p>
          <a:p>
            <a:r>
              <a:rPr lang="en-US" dirty="0" smtClean="0">
                <a:solidFill>
                  <a:prstClr val="black"/>
                </a:solidFill>
                <a:latin typeface="Times New Roman" panose="02020603050405020304" pitchFamily="18" charset="0"/>
              </a:rPr>
              <a:t>People with mental health and substance abuse problems have historically had high rates of being uninsured.</a:t>
            </a:r>
            <a:r>
              <a:rPr lang="en-US" sz="800" baseline="30000" dirty="0" smtClean="0">
                <a:solidFill>
                  <a:prstClr val="black"/>
                </a:solidFill>
                <a:latin typeface="Times New Roman" panose="02020603050405020304" pitchFamily="18" charset="0"/>
              </a:rPr>
              <a:t> </a:t>
            </a:r>
            <a:endParaRPr lang="en-US" sz="800" dirty="0" smtClean="0">
              <a:solidFill>
                <a:prstClr val="black"/>
              </a:solidFill>
              <a:latin typeface="Times New Roman" panose="02020603050405020304" pitchFamily="18" charset="0"/>
            </a:endParaRPr>
          </a:p>
          <a:p>
            <a:endParaRPr lang="en-US" dirty="0" smtClean="0">
              <a:solidFill>
                <a:prstClr val="black"/>
              </a:solidFill>
              <a:latin typeface="Times New Roman" panose="02020603050405020304" pitchFamily="18" charset="0"/>
            </a:endParaRPr>
          </a:p>
          <a:p>
            <a:r>
              <a:rPr lang="en-US" dirty="0" smtClean="0">
                <a:solidFill>
                  <a:prstClr val="black"/>
                </a:solidFill>
                <a:latin typeface="Times New Roman" panose="02020603050405020304" pitchFamily="18" charset="0"/>
              </a:rPr>
              <a:t>Mental health and substance abuse treatment spending has depended more on public payers than all health care, with public payers— such as Medicaid—accounting for approximately 60 percent of mental health spending.</a:t>
            </a:r>
            <a:r>
              <a:rPr lang="en-US" sz="800" baseline="30000" dirty="0" smtClean="0">
                <a:solidFill>
                  <a:prstClr val="black"/>
                </a:solidFill>
                <a:latin typeface="Times New Roman" panose="02020603050405020304" pitchFamily="18" charset="0"/>
              </a:rPr>
              <a:t> </a:t>
            </a:r>
          </a:p>
          <a:p>
            <a:endParaRPr lang="en-US" sz="800" baseline="30000" dirty="0">
              <a:solidFill>
                <a:prstClr val="black"/>
              </a:solidFill>
              <a:latin typeface="Times New Roman" panose="02020603050405020304" pitchFamily="18" charset="0"/>
            </a:endParaRPr>
          </a:p>
          <a:p>
            <a:endParaRPr lang="en-US" sz="800" dirty="0" smtClean="0">
              <a:solidFill>
                <a:prstClr val="black"/>
              </a:solidFill>
              <a:latin typeface="Times New Roman" panose="02020603050405020304" pitchFamily="18" charset="0"/>
            </a:endParaRPr>
          </a:p>
          <a:p>
            <a:pPr>
              <a:lnSpc>
                <a:spcPct val="115000"/>
              </a:lnSpc>
              <a:spcAft>
                <a:spcPts val="10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Significant challenge in Southwest Georgia is the high rate of un-insured individuals. </a:t>
            </a:r>
          </a:p>
          <a:p>
            <a:pPr>
              <a:lnSpc>
                <a:spcPct val="115000"/>
              </a:lnSpc>
              <a:spcAft>
                <a:spcPts val="1000"/>
              </a:spcAft>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Georgia Health News states:</a:t>
            </a:r>
          </a:p>
          <a:p>
            <a:pPr marL="285750" indent="-285750">
              <a:lnSpc>
                <a:spcPct val="115000"/>
              </a:lnSpc>
              <a:spcAft>
                <a:spcPts val="1000"/>
              </a:spcAft>
              <a:buFont typeface="Arial" panose="020B0604020202020204" pitchFamily="34" charset="0"/>
              <a:buChar cha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“A map of exchange enrollment in GA in 2014 shows generally low participation rates in rural South Georgia, even though these counties have high percentages of uninsured residents.”</a:t>
            </a:r>
          </a:p>
          <a:p>
            <a:pPr marL="285750" indent="-285750">
              <a:lnSpc>
                <a:spcPct val="115000"/>
              </a:lnSpc>
              <a:spcAft>
                <a:spcPts val="1000"/>
              </a:spcAft>
              <a:buFont typeface="Arial" panose="020B0604020202020204" pitchFamily="34" charset="0"/>
              <a:buChar char="•"/>
            </a:pPr>
            <a:r>
              <a:rPr lang="en-US" dirty="0">
                <a:solidFill>
                  <a:prstClr val="black"/>
                </a:solidFill>
                <a:latin typeface="Calibri" panose="020F0502020204030204" pitchFamily="34" charset="0"/>
                <a:ea typeface="Calibri" panose="020F0502020204030204" pitchFamily="34" charset="0"/>
                <a:cs typeface="Times New Roman" panose="02020603050405020304" pitchFamily="18" charset="0"/>
              </a:rPr>
              <a:t>“For the current year, Southwest GA in particular had high premiums compared with other Georgia regions.  In fact, it had among the highest premiums in the nation.”</a:t>
            </a:r>
          </a:p>
          <a:p>
            <a:r>
              <a:rPr lang="en-US" b="1" dirty="0" smtClean="0">
                <a:solidFill>
                  <a:prstClr val="black"/>
                </a:solidFill>
                <a:latin typeface="Times New Roman" panose="02020603050405020304" pitchFamily="18" charset="0"/>
              </a:rPr>
              <a:t>As a safety net provider in the DBHDD System of Care  our agency  - Aspire provides services for a large population that met BH service criteria and have no means to pay – utilizing FFS reimbursement thru DBHDD.</a:t>
            </a:r>
          </a:p>
        </p:txBody>
      </p:sp>
      <p:pic>
        <p:nvPicPr>
          <p:cNvPr id="3" name="Picture 2" descr="L:\AACSB-ASPIRE Name Change\ASPIRE\MAIN LOGOS\ASPIRE wheel pla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789" y="0"/>
            <a:ext cx="1814732" cy="158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4694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2AF094A-0E48-45A8-855F-00EC86568AD6}"/>
              </a:ext>
            </a:extLst>
          </p:cNvPr>
          <p:cNvSpPr/>
          <p:nvPr/>
        </p:nvSpPr>
        <p:spPr>
          <a:xfrm>
            <a:off x="91440" y="438913"/>
            <a:ext cx="11338560" cy="954107"/>
          </a:xfrm>
          <a:prstGeom prst="rect">
            <a:avLst/>
          </a:prstGeom>
        </p:spPr>
        <p:txBody>
          <a:bodyPr wrap="square">
            <a:spAutoFit/>
          </a:bodyPr>
          <a:lstStyle/>
          <a:p>
            <a:pPr algn="ctr"/>
            <a:r>
              <a:rPr lang="en-US" sz="2800" b="1" dirty="0">
                <a:solidFill>
                  <a:prstClr val="black"/>
                </a:solidFill>
              </a:rPr>
              <a:t>An integrated health and substance use disorder treatment system </a:t>
            </a:r>
          </a:p>
          <a:p>
            <a:pPr algn="ctr"/>
            <a:r>
              <a:rPr lang="en-US" sz="2800" b="1" dirty="0">
                <a:solidFill>
                  <a:prstClr val="black"/>
                </a:solidFill>
              </a:rPr>
              <a:t>		requires a diverse workforce…</a:t>
            </a:r>
            <a:endParaRPr lang="en-US" sz="2800" dirty="0">
              <a:solidFill>
                <a:prstClr val="black"/>
              </a:solidFill>
            </a:endParaRPr>
          </a:p>
        </p:txBody>
      </p:sp>
      <p:sp>
        <p:nvSpPr>
          <p:cNvPr id="3" name="Rectangle 2">
            <a:extLst>
              <a:ext uri="{FF2B5EF4-FFF2-40B4-BE49-F238E27FC236}">
                <a16:creationId xmlns:a16="http://schemas.microsoft.com/office/drawing/2014/main" xmlns="" id="{1721D302-E572-46AC-97FB-D8F162F533B0}"/>
              </a:ext>
            </a:extLst>
          </p:cNvPr>
          <p:cNvSpPr/>
          <p:nvPr/>
        </p:nvSpPr>
        <p:spPr>
          <a:xfrm>
            <a:off x="512064" y="2115140"/>
            <a:ext cx="10076688" cy="3693319"/>
          </a:xfrm>
          <a:prstGeom prst="rect">
            <a:avLst/>
          </a:prstGeom>
        </p:spPr>
        <p:txBody>
          <a:bodyPr wrap="square">
            <a:spAutoFit/>
          </a:bodyPr>
          <a:lstStyle/>
          <a:p>
            <a:pPr marL="285750" indent="-285750">
              <a:buFont typeface="Arial" panose="020B0604020202020204" pitchFamily="34" charset="0"/>
              <a:buChar char="•"/>
            </a:pPr>
            <a:r>
              <a:rPr lang="en-US" dirty="0">
                <a:solidFill>
                  <a:prstClr val="black"/>
                </a:solidFill>
              </a:rPr>
              <a:t>That includes, mental health counselors, physicians, nurses, mental health treatment providers, care managers, and recovery specialists. </a:t>
            </a:r>
          </a:p>
          <a:p>
            <a:pPr algn="ctr"/>
            <a:endParaRPr lang="en-US" dirty="0">
              <a:solidFill>
                <a:prstClr val="black"/>
              </a:solidFill>
            </a:endParaRPr>
          </a:p>
          <a:p>
            <a:pPr marL="285750" indent="-285750">
              <a:buFont typeface="Arial" panose="020B0604020202020204" pitchFamily="34" charset="0"/>
              <a:buChar char="•"/>
            </a:pPr>
            <a:r>
              <a:rPr lang="en-US" dirty="0">
                <a:solidFill>
                  <a:prstClr val="black"/>
                </a:solidFill>
              </a:rPr>
              <a:t>However, Medicare, restricts “billable” health care professionals to physicians (including psychiatrists), nurse practitioners and clinical nurse specialists, physician’s assistants, clinical psychologists, clinical social workers, and certain other specified practitioners. </a:t>
            </a:r>
          </a:p>
          <a:p>
            <a:endParaRPr lang="en-US" dirty="0">
              <a:solidFill>
                <a:prstClr val="black"/>
              </a:solidFill>
            </a:endParaRPr>
          </a:p>
          <a:p>
            <a:pPr marL="285750" indent="-285750">
              <a:buFont typeface="Arial" panose="020B0604020202020204" pitchFamily="34" charset="0"/>
              <a:buChar char="•"/>
            </a:pPr>
            <a:r>
              <a:rPr lang="en-US" dirty="0">
                <a:solidFill>
                  <a:prstClr val="black"/>
                </a:solidFill>
              </a:rPr>
              <a:t>Medicare does not include as billable mental health counselors who are trained to provide services for substance use disorders. </a:t>
            </a:r>
          </a:p>
          <a:p>
            <a:endParaRPr lang="en-US" dirty="0">
              <a:solidFill>
                <a:prstClr val="black"/>
              </a:solidFill>
            </a:endParaRPr>
          </a:p>
          <a:p>
            <a:pPr marL="285750" indent="-285750">
              <a:buFont typeface="Arial" panose="020B0604020202020204" pitchFamily="34" charset="0"/>
              <a:buChar char="•"/>
            </a:pPr>
            <a:r>
              <a:rPr lang="en-US" dirty="0">
                <a:solidFill>
                  <a:prstClr val="black"/>
                </a:solidFill>
              </a:rPr>
              <a:t>A 2015 </a:t>
            </a:r>
            <a:r>
              <a:rPr lang="en-US" i="1" dirty="0">
                <a:solidFill>
                  <a:prstClr val="black"/>
                </a:solidFill>
              </a:rPr>
              <a:t>American Journal of Alcohol and Drug Abuse</a:t>
            </a:r>
            <a:r>
              <a:rPr lang="en-US" dirty="0">
                <a:solidFill>
                  <a:prstClr val="black"/>
                </a:solidFill>
              </a:rPr>
              <a:t> article reports that rural substance abuse treatment centers, compared to urban centers, had a lower proportion of mental health clinicians. </a:t>
            </a:r>
          </a:p>
        </p:txBody>
      </p:sp>
    </p:spTree>
    <p:extLst>
      <p:ext uri="{BB962C8B-B14F-4D97-AF65-F5344CB8AC3E}">
        <p14:creationId xmlns:p14="http://schemas.microsoft.com/office/powerpoint/2010/main" val="15258434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19369" y="2687606"/>
            <a:ext cx="9505499" cy="3795755"/>
          </a:xfrm>
        </p:spPr>
        <p:txBody>
          <a:bodyPr>
            <a:normAutofit fontScale="77500" lnSpcReduction="20000"/>
          </a:bodyPr>
          <a:lstStyle/>
          <a:p>
            <a:pPr algn="ctr"/>
            <a:r>
              <a:rPr lang="en-US" sz="2300" dirty="0">
                <a:solidFill>
                  <a:schemeClr val="tx1"/>
                </a:solidFill>
              </a:rPr>
              <a:t>Co-occurring Disorders</a:t>
            </a:r>
            <a:endParaRPr lang="en-US" sz="2300" dirty="0">
              <a:solidFill>
                <a:schemeClr val="tx1"/>
              </a:solidFill>
              <a:effectLst/>
            </a:endParaRPr>
          </a:p>
          <a:p>
            <a:pPr lvl="0"/>
            <a:r>
              <a:rPr lang="en-US" sz="2300" dirty="0">
                <a:solidFill>
                  <a:schemeClr val="tx1"/>
                </a:solidFill>
              </a:rPr>
              <a:t>Risk factors for co-occurring mental disorders and substance use disorders include:</a:t>
            </a:r>
            <a:endParaRPr lang="en-US" sz="2300" dirty="0">
              <a:solidFill>
                <a:schemeClr val="tx1"/>
              </a:solidFill>
              <a:effectLst/>
            </a:endParaRPr>
          </a:p>
          <a:p>
            <a:pPr lvl="1"/>
            <a:r>
              <a:rPr lang="en-US" sz="2300" dirty="0">
                <a:solidFill>
                  <a:schemeClr val="tx1"/>
                </a:solidFill>
              </a:rPr>
              <a:t>Difficulty in school, relationship, employment, community </a:t>
            </a:r>
            <a:endParaRPr lang="en-US" sz="2300" dirty="0">
              <a:solidFill>
                <a:schemeClr val="tx1"/>
              </a:solidFill>
              <a:effectLst/>
            </a:endParaRPr>
          </a:p>
          <a:p>
            <a:pPr lvl="1"/>
            <a:r>
              <a:rPr lang="en-US" sz="2300" dirty="0">
                <a:solidFill>
                  <a:schemeClr val="tx1"/>
                </a:solidFill>
              </a:rPr>
              <a:t>History of trauma/loss</a:t>
            </a:r>
          </a:p>
          <a:p>
            <a:pPr lvl="1"/>
            <a:r>
              <a:rPr lang="en-US" sz="2300" dirty="0">
                <a:solidFill>
                  <a:schemeClr val="tx1"/>
                </a:solidFill>
              </a:rPr>
              <a:t>Legal history</a:t>
            </a:r>
            <a:endParaRPr lang="en-US" sz="2300" dirty="0">
              <a:solidFill>
                <a:schemeClr val="tx1"/>
              </a:solidFill>
              <a:effectLst/>
            </a:endParaRPr>
          </a:p>
          <a:p>
            <a:pPr lvl="1"/>
            <a:r>
              <a:rPr lang="en-US" sz="2300" dirty="0">
                <a:solidFill>
                  <a:schemeClr val="tx1"/>
                </a:solidFill>
              </a:rPr>
              <a:t>Homelessness</a:t>
            </a:r>
            <a:endParaRPr lang="en-US" sz="2300" dirty="0">
              <a:solidFill>
                <a:schemeClr val="tx1"/>
              </a:solidFill>
              <a:effectLst/>
            </a:endParaRPr>
          </a:p>
          <a:p>
            <a:pPr lvl="0" algn="ctr"/>
            <a:r>
              <a:rPr lang="en-US" sz="2300" dirty="0">
                <a:solidFill>
                  <a:schemeClr val="tx1"/>
                </a:solidFill>
              </a:rPr>
              <a:t>Family history of substance use or mental illness</a:t>
            </a:r>
          </a:p>
          <a:p>
            <a:pPr lvl="0" algn="ctr"/>
            <a:r>
              <a:rPr lang="en-US" sz="2300" dirty="0">
                <a:solidFill>
                  <a:schemeClr val="tx1"/>
                </a:solidFill>
              </a:rPr>
              <a:t>Examples of consequences include:</a:t>
            </a:r>
            <a:endParaRPr lang="en-US" sz="2300" dirty="0">
              <a:solidFill>
                <a:schemeClr val="tx1"/>
              </a:solidFill>
              <a:effectLst/>
            </a:endParaRPr>
          </a:p>
          <a:p>
            <a:pPr lvl="1"/>
            <a:r>
              <a:rPr lang="en-US" sz="2300" dirty="0">
                <a:solidFill>
                  <a:schemeClr val="tx1"/>
                </a:solidFill>
              </a:rPr>
              <a:t>Not sticking with treatment</a:t>
            </a:r>
            <a:endParaRPr lang="en-US" sz="2300" dirty="0">
              <a:solidFill>
                <a:schemeClr val="tx1"/>
              </a:solidFill>
              <a:effectLst/>
            </a:endParaRPr>
          </a:p>
          <a:p>
            <a:pPr lvl="1"/>
            <a:r>
              <a:rPr lang="en-US" sz="2300" dirty="0">
                <a:solidFill>
                  <a:schemeClr val="tx1"/>
                </a:solidFill>
              </a:rPr>
              <a:t>Problems with family</a:t>
            </a:r>
            <a:endParaRPr lang="en-US" sz="2300" dirty="0">
              <a:solidFill>
                <a:schemeClr val="tx1"/>
              </a:solidFill>
              <a:effectLst/>
            </a:endParaRPr>
          </a:p>
          <a:p>
            <a:pPr lvl="1"/>
            <a:r>
              <a:rPr lang="en-US" sz="2300" dirty="0">
                <a:solidFill>
                  <a:schemeClr val="tx1"/>
                </a:solidFill>
              </a:rPr>
              <a:t>Frequent use of emergency rooms or acute care clinics</a:t>
            </a:r>
            <a:endParaRPr lang="en-US" sz="2300" dirty="0">
              <a:solidFill>
                <a:schemeClr val="tx1"/>
              </a:solidFill>
              <a:effectLst/>
            </a:endParaRPr>
          </a:p>
          <a:p>
            <a:pPr lvl="1"/>
            <a:endParaRPr lang="en-US" sz="2300" dirty="0"/>
          </a:p>
          <a:p>
            <a:pPr lvl="1"/>
            <a:endParaRPr lang="en-US" dirty="0">
              <a:effectLst/>
            </a:endParaRPr>
          </a:p>
          <a:p>
            <a:endParaRPr lang="en-US" dirty="0"/>
          </a:p>
        </p:txBody>
      </p:sp>
      <p:pic>
        <p:nvPicPr>
          <p:cNvPr id="1026" name="Diagram 1"/>
          <p:cNvPicPr>
            <a:picLocks noChangeArrowheads="1"/>
          </p:cNvPicPr>
          <p:nvPr/>
        </p:nvPicPr>
        <p:blipFill>
          <a:blip r:embed="rId2">
            <a:extLst>
              <a:ext uri="{28A0092B-C50C-407E-A947-70E740481C1C}">
                <a14:useLocalDpi xmlns:a14="http://schemas.microsoft.com/office/drawing/2010/main" val="0"/>
              </a:ext>
            </a:extLst>
          </a:blip>
          <a:srcRect l="-5824" t="-5164" r="-5824" b="-5275"/>
          <a:stretch>
            <a:fillRect/>
          </a:stretch>
        </p:blipFill>
        <p:spPr bwMode="auto">
          <a:xfrm>
            <a:off x="391129" y="0"/>
            <a:ext cx="3505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4"/>
          <p:cNvSpPr>
            <a:spLocks noChangeArrowheads="1"/>
          </p:cNvSpPr>
          <p:nvPr/>
        </p:nvSpPr>
        <p:spPr bwMode="auto">
          <a:xfrm>
            <a:off x="3766799" y="438816"/>
            <a:ext cx="7584321"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2400" b="1" u="sng" dirty="0">
                <a:latin typeface="Georgia" panose="02040502050405020303" pitchFamily="18" charset="0"/>
              </a:rPr>
              <a:t>Challenge of  Behavioral Health Services</a:t>
            </a:r>
          </a:p>
          <a:p>
            <a:pPr marL="0" marR="0" lvl="0" indent="0" algn="l" defTabSz="914400" rtl="0" eaLnBrk="0" fontAlgn="base" latinLnBrk="0" hangingPunct="0">
              <a:lnSpc>
                <a:spcPct val="100000"/>
              </a:lnSpc>
              <a:spcBef>
                <a:spcPct val="0"/>
              </a:spcBef>
              <a:spcAft>
                <a:spcPct val="0"/>
              </a:spcAft>
              <a:buClrTx/>
              <a:buSzTx/>
              <a:buFontTx/>
              <a:buNone/>
              <a:tabLst/>
            </a:pPr>
            <a:endParaRPr lang="en-US" sz="2400" b="1" dirty="0">
              <a:latin typeface="Georgia" panose="02040502050405020303"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Georgia" panose="02040502050405020303" pitchFamily="18" charset="0"/>
              </a:rPr>
              <a:t>Examples of Co-occurring Disorders</a:t>
            </a:r>
            <a:endParaRPr kumimoji="0" 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a:ln>
                  <a:noFill/>
                </a:ln>
                <a:solidFill>
                  <a:schemeClr val="tx1"/>
                </a:solidFill>
                <a:effectLst/>
                <a:latin typeface="Georgia" panose="02040502050405020303" pitchFamily="18" charset="0"/>
              </a:rPr>
              <a:t>Mental disorders and medical disorders</a:t>
            </a:r>
            <a:endParaRPr kumimoji="0" 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a:ln>
                  <a:noFill/>
                </a:ln>
                <a:solidFill>
                  <a:schemeClr val="tx1"/>
                </a:solidFill>
                <a:effectLst/>
                <a:latin typeface="Georgia" panose="02040502050405020303" pitchFamily="18" charset="0"/>
              </a:rPr>
              <a:t>Mental disorders and substance use disorders</a:t>
            </a:r>
            <a:endParaRPr kumimoji="0" 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sz="2000" b="0" i="0" u="none" strike="noStrike" cap="none" normalizeH="0" baseline="0" dirty="0">
                <a:ln>
                  <a:noFill/>
                </a:ln>
                <a:solidFill>
                  <a:schemeClr val="tx1"/>
                </a:solidFill>
                <a:effectLst/>
                <a:latin typeface="Georgia" panose="02040502050405020303" pitchFamily="18" charset="0"/>
              </a:rPr>
              <a:t>Multiple mental disorders</a:t>
            </a:r>
            <a:endParaRPr kumimoji="0" lang="en-US" sz="2000" b="0" i="0" u="none" strike="noStrike" cap="none" normalizeH="0" baseline="0" dirty="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endParaRPr>
          </a:p>
        </p:txBody>
      </p:sp>
      <p:pic>
        <p:nvPicPr>
          <p:cNvPr id="1027" name="Diagram 1"/>
          <p:cNvPicPr>
            <a:picLocks noChangeArrowheads="1"/>
          </p:cNvPicPr>
          <p:nvPr/>
        </p:nvPicPr>
        <p:blipFill>
          <a:blip r:embed="rId2">
            <a:extLst>
              <a:ext uri="{28A0092B-C50C-407E-A947-70E740481C1C}">
                <a14:useLocalDpi xmlns:a14="http://schemas.microsoft.com/office/drawing/2010/main" val="0"/>
              </a:ext>
            </a:extLst>
          </a:blip>
          <a:srcRect l="-5824" t="-5164" r="-5824" b="-5275"/>
          <a:stretch>
            <a:fillRect/>
          </a:stretch>
        </p:blipFill>
        <p:spPr bwMode="auto">
          <a:xfrm>
            <a:off x="391128" y="0"/>
            <a:ext cx="3505200"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12721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5470" y="365125"/>
            <a:ext cx="7861111" cy="1909724"/>
          </a:xfrm>
        </p:spPr>
        <p:txBody>
          <a:bodyPr>
            <a:noAutofit/>
          </a:bodyPr>
          <a:lstStyle/>
          <a:p>
            <a:pPr algn="ctr"/>
            <a:r>
              <a:rPr lang="en-US" sz="3600" b="1" dirty="0"/>
              <a:t/>
            </a:r>
            <a:br>
              <a:rPr lang="en-US" sz="3600" b="1" dirty="0"/>
            </a:br>
            <a:r>
              <a:rPr lang="en-US" sz="4000" b="1" dirty="0">
                <a:solidFill>
                  <a:schemeClr val="tx1"/>
                </a:solidFill>
              </a:rPr>
              <a:t>Behavioral Health Professional </a:t>
            </a:r>
            <a:r>
              <a:rPr lang="en-US" sz="3600" b="1" dirty="0">
                <a:solidFill>
                  <a:schemeClr val="tx1"/>
                </a:solidFill>
              </a:rPr>
              <a:t/>
            </a:r>
            <a:br>
              <a:rPr lang="en-US" sz="3600" b="1" dirty="0">
                <a:solidFill>
                  <a:schemeClr val="tx1"/>
                </a:solidFill>
              </a:rPr>
            </a:br>
            <a:r>
              <a:rPr lang="en-US" sz="4000" b="1" dirty="0">
                <a:solidFill>
                  <a:schemeClr val="tx1"/>
                </a:solidFill>
              </a:rPr>
              <a:t>Workforce Shortage</a:t>
            </a:r>
            <a:endParaRPr lang="en-US" sz="4000" dirty="0">
              <a:solidFill>
                <a:schemeClr val="tx1"/>
              </a:solidFill>
            </a:endParaRPr>
          </a:p>
        </p:txBody>
      </p:sp>
      <p:sp>
        <p:nvSpPr>
          <p:cNvPr id="3" name="Content Placeholder 2"/>
          <p:cNvSpPr>
            <a:spLocks noGrp="1"/>
          </p:cNvSpPr>
          <p:nvPr>
            <p:ph sz="half" idx="1"/>
          </p:nvPr>
        </p:nvSpPr>
        <p:spPr>
          <a:xfrm>
            <a:off x="368058" y="2442950"/>
            <a:ext cx="10127137" cy="2756848"/>
          </a:xfrm>
        </p:spPr>
        <p:txBody>
          <a:bodyPr>
            <a:normAutofit/>
          </a:bodyPr>
          <a:lstStyle/>
          <a:p>
            <a:r>
              <a:rPr lang="en-US" sz="2000" b="1" dirty="0"/>
              <a:t>Uneven geographic distribution</a:t>
            </a:r>
          </a:p>
          <a:p>
            <a:pPr marL="0" indent="0">
              <a:buNone/>
            </a:pPr>
            <a:endParaRPr lang="en-US" sz="2000" b="1" dirty="0"/>
          </a:p>
          <a:p>
            <a:r>
              <a:rPr lang="en-US" sz="2000" b="1" dirty="0"/>
              <a:t>Recruitment challenges across the treatment field</a:t>
            </a:r>
          </a:p>
          <a:p>
            <a:pPr marL="0" indent="0">
              <a:buNone/>
            </a:pPr>
            <a:endParaRPr lang="en-US" sz="2000" b="1" dirty="0"/>
          </a:p>
          <a:p>
            <a:r>
              <a:rPr lang="en-US" sz="2000" b="1" dirty="0"/>
              <a:t>Fragmented system of provider silos that compete for limited workforce </a:t>
            </a:r>
            <a:br>
              <a:rPr lang="en-US" sz="2000" b="1" dirty="0"/>
            </a:br>
            <a:endParaRPr lang="en-US" sz="2000" dirty="0"/>
          </a:p>
        </p:txBody>
      </p:sp>
      <p:sp>
        <p:nvSpPr>
          <p:cNvPr id="5" name="Slide Number Placeholder 4"/>
          <p:cNvSpPr>
            <a:spLocks noGrp="1"/>
          </p:cNvSpPr>
          <p:nvPr>
            <p:ph type="sldNum" sz="quarter" idx="12"/>
          </p:nvPr>
        </p:nvSpPr>
        <p:spPr/>
        <p:txBody>
          <a:bodyPr/>
          <a:lstStyle/>
          <a:p>
            <a:fld id="{88CFBED0-6533-46DC-AFCC-72C7F27F2D9C}" type="slidenum">
              <a:rPr lang="en-US" smtClean="0"/>
              <a:t>44</a:t>
            </a:fld>
            <a:endParaRPr lang="en-US" dirty="0"/>
          </a:p>
        </p:txBody>
      </p:sp>
      <p:pic>
        <p:nvPicPr>
          <p:cNvPr id="4" name="Picture 3">
            <a:extLst>
              <a:ext uri="{FF2B5EF4-FFF2-40B4-BE49-F238E27FC236}">
                <a16:creationId xmlns:a16="http://schemas.microsoft.com/office/drawing/2014/main" xmlns="" id="{D6CF0ADF-1072-41B8-89E7-D3DDC9522AE9}"/>
              </a:ext>
            </a:extLst>
          </p:cNvPr>
          <p:cNvPicPr>
            <a:picLocks noChangeAspect="1"/>
          </p:cNvPicPr>
          <p:nvPr/>
        </p:nvPicPr>
        <p:blipFill>
          <a:blip r:embed="rId2"/>
          <a:stretch>
            <a:fillRect/>
          </a:stretch>
        </p:blipFill>
        <p:spPr>
          <a:xfrm>
            <a:off x="3" y="0"/>
            <a:ext cx="2511188" cy="1035046"/>
          </a:xfrm>
          <a:prstGeom prst="rect">
            <a:avLst/>
          </a:prstGeom>
        </p:spPr>
      </p:pic>
    </p:spTree>
    <p:extLst>
      <p:ext uri="{BB962C8B-B14F-4D97-AF65-F5344CB8AC3E}">
        <p14:creationId xmlns:p14="http://schemas.microsoft.com/office/powerpoint/2010/main" val="80986876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67512" y="1563624"/>
            <a:ext cx="11045952" cy="5020056"/>
          </a:xfrm>
        </p:spPr>
        <p:txBody>
          <a:bodyPr>
            <a:normAutofit/>
          </a:bodyPr>
          <a:lstStyle/>
          <a:p>
            <a:pPr algn="l"/>
            <a:r>
              <a:rPr lang="en-US" sz="3600" dirty="0">
                <a:solidFill>
                  <a:schemeClr val="tx1"/>
                </a:solidFill>
              </a:rPr>
              <a:t>Competent Behavioral Health Workforce:</a:t>
            </a:r>
          </a:p>
          <a:p>
            <a:pPr algn="l"/>
            <a:endParaRPr lang="en-US" sz="3200" dirty="0">
              <a:solidFill>
                <a:schemeClr val="tx1"/>
              </a:solidFill>
            </a:endParaRPr>
          </a:p>
          <a:p>
            <a:pPr marL="457200" indent="-457200" algn="l">
              <a:buFont typeface="Wingdings" panose="05000000000000000000" pitchFamily="2" charset="2"/>
              <a:buChar char="Ø"/>
            </a:pPr>
            <a:r>
              <a:rPr lang="en-US" sz="3200" dirty="0">
                <a:solidFill>
                  <a:schemeClr val="tx1"/>
                </a:solidFill>
              </a:rPr>
              <a:t>Community Support Staff</a:t>
            </a:r>
          </a:p>
          <a:p>
            <a:pPr marL="457200" indent="-457200" algn="l">
              <a:buFont typeface="Wingdings" panose="05000000000000000000" pitchFamily="2" charset="2"/>
              <a:buChar char="Ø"/>
            </a:pPr>
            <a:r>
              <a:rPr lang="en-US" sz="3200" dirty="0" smtClean="0">
                <a:solidFill>
                  <a:schemeClr val="tx1"/>
                </a:solidFill>
              </a:rPr>
              <a:t>PEERS/CARES/CPS </a:t>
            </a:r>
            <a:r>
              <a:rPr lang="en-US" sz="3200" dirty="0">
                <a:solidFill>
                  <a:schemeClr val="tx1"/>
                </a:solidFill>
              </a:rPr>
              <a:t>credentialed staff</a:t>
            </a:r>
          </a:p>
          <a:p>
            <a:pPr marL="457200" indent="-457200" algn="l">
              <a:buFont typeface="Wingdings" panose="05000000000000000000" pitchFamily="2" charset="2"/>
              <a:buChar char="Ø"/>
            </a:pPr>
            <a:r>
              <a:rPr lang="en-US" sz="3200" dirty="0">
                <a:solidFill>
                  <a:schemeClr val="tx1"/>
                </a:solidFill>
              </a:rPr>
              <a:t>Licensed Clinical Staff (LPC, LCSW, LMFT)</a:t>
            </a:r>
          </a:p>
          <a:p>
            <a:pPr marL="457200" indent="-457200" algn="l">
              <a:buFont typeface="Wingdings" panose="05000000000000000000" pitchFamily="2" charset="2"/>
              <a:buChar char="Ø"/>
            </a:pPr>
            <a:r>
              <a:rPr lang="en-US" sz="3200" dirty="0">
                <a:solidFill>
                  <a:schemeClr val="tx1"/>
                </a:solidFill>
              </a:rPr>
              <a:t>LPNs, RNs, NPs, APRNs, PAs</a:t>
            </a:r>
          </a:p>
          <a:p>
            <a:pPr marL="457200" indent="-457200" algn="l">
              <a:buFont typeface="Wingdings" panose="05000000000000000000" pitchFamily="2" charset="2"/>
              <a:buChar char="Ø"/>
            </a:pPr>
            <a:r>
              <a:rPr lang="en-US" sz="3200" dirty="0">
                <a:solidFill>
                  <a:schemeClr val="tx1"/>
                </a:solidFill>
              </a:rPr>
              <a:t>Primary Care Doctors, Psychiatrist</a:t>
            </a:r>
            <a:endParaRPr lang="en-US" sz="3200" dirty="0"/>
          </a:p>
        </p:txBody>
      </p:sp>
      <p:pic>
        <p:nvPicPr>
          <p:cNvPr id="5" name="Picture 4">
            <a:extLst>
              <a:ext uri="{FF2B5EF4-FFF2-40B4-BE49-F238E27FC236}">
                <a16:creationId xmlns:a16="http://schemas.microsoft.com/office/drawing/2014/main" xmlns="" id="{4893F3F8-90E1-4066-B15D-86CA4D908D64}"/>
              </a:ext>
            </a:extLst>
          </p:cNvPr>
          <p:cNvPicPr>
            <a:picLocks noChangeAspect="1"/>
          </p:cNvPicPr>
          <p:nvPr/>
        </p:nvPicPr>
        <p:blipFill>
          <a:blip r:embed="rId2"/>
          <a:stretch>
            <a:fillRect/>
          </a:stretch>
        </p:blipFill>
        <p:spPr>
          <a:xfrm>
            <a:off x="0" y="-18288"/>
            <a:ext cx="3584448" cy="1467467"/>
          </a:xfrm>
          <a:prstGeom prst="rect">
            <a:avLst/>
          </a:prstGeom>
        </p:spPr>
      </p:pic>
    </p:spTree>
    <p:extLst>
      <p:ext uri="{BB962C8B-B14F-4D97-AF65-F5344CB8AC3E}">
        <p14:creationId xmlns:p14="http://schemas.microsoft.com/office/powerpoint/2010/main" val="30708711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88CFBED0-6533-46DC-AFCC-72C7F27F2D9C}" type="slidenum">
              <a:rPr lang="en-US" smtClean="0"/>
              <a:t>46</a:t>
            </a:fld>
            <a:endParaRPr lang="en-US" dirty="0"/>
          </a:p>
        </p:txBody>
      </p:sp>
      <p:pic>
        <p:nvPicPr>
          <p:cNvPr id="4" name="Picture 3"/>
          <p:cNvPicPr>
            <a:picLocks noChangeAspect="1"/>
          </p:cNvPicPr>
          <p:nvPr/>
        </p:nvPicPr>
        <p:blipFill>
          <a:blip r:embed="rId2"/>
          <a:stretch>
            <a:fillRect/>
          </a:stretch>
        </p:blipFill>
        <p:spPr>
          <a:xfrm>
            <a:off x="2899160" y="184666"/>
            <a:ext cx="5679501" cy="6585260"/>
          </a:xfrm>
          <a:prstGeom prst="rect">
            <a:avLst/>
          </a:prstGeom>
        </p:spPr>
      </p:pic>
      <p:sp>
        <p:nvSpPr>
          <p:cNvPr id="7" name="TextBox 6"/>
          <p:cNvSpPr txBox="1"/>
          <p:nvPr/>
        </p:nvSpPr>
        <p:spPr>
          <a:xfrm>
            <a:off x="3613764" y="50"/>
            <a:ext cx="5265583" cy="369332"/>
          </a:xfrm>
          <a:prstGeom prst="rect">
            <a:avLst/>
          </a:prstGeom>
          <a:noFill/>
        </p:spPr>
        <p:txBody>
          <a:bodyPr wrap="square" rtlCol="0">
            <a:spAutoFit/>
          </a:bodyPr>
          <a:lstStyle/>
          <a:p>
            <a:r>
              <a:rPr lang="en-US" dirty="0"/>
              <a:t>        </a:t>
            </a:r>
            <a:r>
              <a:rPr lang="en-US" dirty="0">
                <a:solidFill>
                  <a:schemeClr val="bg1"/>
                </a:solidFill>
              </a:rPr>
              <a:t>Georgia Mental Health Providers by County</a:t>
            </a:r>
          </a:p>
        </p:txBody>
      </p:sp>
      <p:pic>
        <p:nvPicPr>
          <p:cNvPr id="3" name="Picture 2">
            <a:extLst>
              <a:ext uri="{FF2B5EF4-FFF2-40B4-BE49-F238E27FC236}">
                <a16:creationId xmlns:a16="http://schemas.microsoft.com/office/drawing/2014/main" xmlns="" id="{571FAB28-F649-4F42-AF43-B47DF79A26BD}"/>
              </a:ext>
            </a:extLst>
          </p:cNvPr>
          <p:cNvPicPr>
            <a:picLocks noChangeAspect="1"/>
          </p:cNvPicPr>
          <p:nvPr/>
        </p:nvPicPr>
        <p:blipFill>
          <a:blip r:embed="rId3"/>
          <a:stretch>
            <a:fillRect/>
          </a:stretch>
        </p:blipFill>
        <p:spPr>
          <a:xfrm>
            <a:off x="86745" y="184666"/>
            <a:ext cx="2511771" cy="1036410"/>
          </a:xfrm>
          <a:prstGeom prst="rect">
            <a:avLst/>
          </a:prstGeom>
        </p:spPr>
      </p:pic>
    </p:spTree>
    <p:extLst>
      <p:ext uri="{BB962C8B-B14F-4D97-AF65-F5344CB8AC3E}">
        <p14:creationId xmlns:p14="http://schemas.microsoft.com/office/powerpoint/2010/main" val="206157889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xmlns="" id="{2D3A568C-A578-40E5-A2D6-6DBAEE672540}"/>
              </a:ext>
            </a:extLst>
          </p:cNvPr>
          <p:cNvSpPr>
            <a:spLocks noGrp="1"/>
          </p:cNvSpPr>
          <p:nvPr>
            <p:ph type="ctrTitle"/>
          </p:nvPr>
        </p:nvSpPr>
        <p:spPr>
          <a:xfrm>
            <a:off x="3983421" y="1061545"/>
            <a:ext cx="6232635" cy="1418896"/>
          </a:xfrm>
        </p:spPr>
        <p:txBody>
          <a:bodyPr/>
          <a:lstStyle/>
          <a:p>
            <a:pPr algn="l"/>
            <a:r>
              <a:rPr lang="en-US" sz="3200" dirty="0">
                <a:solidFill>
                  <a:schemeClr val="tx1"/>
                </a:solidFill>
              </a:rPr>
              <a:t>What are your BH Challenges?</a:t>
            </a:r>
            <a:br>
              <a:rPr lang="en-US" sz="3200" dirty="0">
                <a:solidFill>
                  <a:schemeClr val="tx1"/>
                </a:solidFill>
              </a:rPr>
            </a:br>
            <a:r>
              <a:rPr lang="en-US" sz="3200" dirty="0">
                <a:solidFill>
                  <a:schemeClr val="tx1"/>
                </a:solidFill>
              </a:rPr>
              <a:t>What are your solutions?</a:t>
            </a:r>
          </a:p>
        </p:txBody>
      </p:sp>
      <p:sp>
        <p:nvSpPr>
          <p:cNvPr id="4" name="Subtitle 3">
            <a:extLst>
              <a:ext uri="{FF2B5EF4-FFF2-40B4-BE49-F238E27FC236}">
                <a16:creationId xmlns:a16="http://schemas.microsoft.com/office/drawing/2014/main" xmlns="" id="{FFDFD406-BAD8-474B-A1B7-9ADA2B87DEDB}"/>
              </a:ext>
            </a:extLst>
          </p:cNvPr>
          <p:cNvSpPr>
            <a:spLocks noGrp="1"/>
          </p:cNvSpPr>
          <p:nvPr>
            <p:ph type="subTitle" idx="1"/>
          </p:nvPr>
        </p:nvSpPr>
        <p:spPr>
          <a:xfrm>
            <a:off x="209550" y="2992682"/>
            <a:ext cx="10972799" cy="2784763"/>
          </a:xfrm>
        </p:spPr>
        <p:txBody>
          <a:bodyPr/>
          <a:lstStyle/>
          <a:p>
            <a:pPr marL="342900" indent="-342900" algn="l">
              <a:buFont typeface="Wingdings" panose="05000000000000000000" pitchFamily="2" charset="2"/>
              <a:buChar char="Ø"/>
            </a:pPr>
            <a:r>
              <a:rPr lang="en-US" sz="2400" b="1" dirty="0"/>
              <a:t>Can you provide BH services with out collaborating with a BH provider?</a:t>
            </a:r>
          </a:p>
          <a:p>
            <a:pPr marL="342900" indent="-342900" algn="l">
              <a:buFont typeface="Wingdings" panose="05000000000000000000" pitchFamily="2" charset="2"/>
              <a:buChar char="Ø"/>
            </a:pPr>
            <a:r>
              <a:rPr lang="en-US" sz="2400" b="1" dirty="0"/>
              <a:t>Can you provide BH community support services needed to promote long term recovery?</a:t>
            </a:r>
          </a:p>
          <a:p>
            <a:pPr marL="342900" indent="-342900" algn="l">
              <a:buFont typeface="Wingdings" panose="05000000000000000000" pitchFamily="2" charset="2"/>
              <a:buChar char="Ø"/>
            </a:pPr>
            <a:r>
              <a:rPr lang="en-US" sz="2400" b="1" dirty="0"/>
              <a:t>Can you access BH funding that is available to CSB providers?</a:t>
            </a:r>
          </a:p>
          <a:p>
            <a:pPr algn="l"/>
            <a:r>
              <a:rPr lang="en-US" sz="2400" b="1" dirty="0"/>
              <a:t>	(FFS/Specialty service funding)</a:t>
            </a:r>
          </a:p>
        </p:txBody>
      </p:sp>
      <p:pic>
        <p:nvPicPr>
          <p:cNvPr id="5" name="Picture 4">
            <a:extLst>
              <a:ext uri="{FF2B5EF4-FFF2-40B4-BE49-F238E27FC236}">
                <a16:creationId xmlns:a16="http://schemas.microsoft.com/office/drawing/2014/main" xmlns="" id="{3E66E175-61D0-4399-86D1-FB3C332B89D1}"/>
              </a:ext>
            </a:extLst>
          </p:cNvPr>
          <p:cNvPicPr>
            <a:picLocks noChangeAspect="1"/>
          </p:cNvPicPr>
          <p:nvPr/>
        </p:nvPicPr>
        <p:blipFill>
          <a:blip r:embed="rId2"/>
          <a:stretch>
            <a:fillRect/>
          </a:stretch>
        </p:blipFill>
        <p:spPr>
          <a:xfrm>
            <a:off x="24" y="100"/>
            <a:ext cx="3274743" cy="1345325"/>
          </a:xfrm>
          <a:prstGeom prst="rect">
            <a:avLst/>
          </a:prstGeom>
        </p:spPr>
      </p:pic>
    </p:spTree>
    <p:extLst>
      <p:ext uri="{BB962C8B-B14F-4D97-AF65-F5344CB8AC3E}">
        <p14:creationId xmlns:p14="http://schemas.microsoft.com/office/powerpoint/2010/main" val="41798125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728" y="206861"/>
            <a:ext cx="10972800" cy="6756017"/>
          </a:xfrm>
          <a:prstGeom prst="rect">
            <a:avLst/>
          </a:prstGeom>
        </p:spPr>
        <p:txBody>
          <a:bodyPr wrap="square">
            <a:spAutoFit/>
          </a:bodyPr>
          <a:lstStyle/>
          <a:p>
            <a:pPr algn="ctr">
              <a:lnSpc>
                <a:spcPct val="107000"/>
              </a:lnSpc>
            </a:pPr>
            <a:r>
              <a:rPr lang="en-US" b="1" dirty="0">
                <a:latin typeface="Arial" panose="020B0604020202020204" pitchFamily="34" charset="0"/>
                <a:ea typeface="Calibri" panose="020F0502020204030204" pitchFamily="34" charset="0"/>
                <a:cs typeface="Times New Roman" panose="02020603050405020304" pitchFamily="18" charset="0"/>
              </a:rPr>
              <a:t>	</a:t>
            </a:r>
            <a:r>
              <a:rPr lang="en-US" sz="3200" b="1" dirty="0">
                <a:latin typeface="Arial" panose="020B0604020202020204" pitchFamily="34" charset="0"/>
                <a:ea typeface="Calibri" panose="020F0502020204030204" pitchFamily="34" charset="0"/>
                <a:cs typeface="Times New Roman" panose="02020603050405020304" pitchFamily="18" charset="0"/>
              </a:rPr>
              <a:t>NEEDS of SWGA:</a:t>
            </a:r>
            <a:endParaRPr lang="en-US" sz="3200" b="1"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 </a:t>
            </a:r>
          </a:p>
          <a:p>
            <a:pPr marL="342900" indent="-342900">
              <a:lnSpc>
                <a:spcPct val="107000"/>
              </a:lnSpc>
              <a:buFont typeface="Wingdings" panose="05000000000000000000" pitchFamily="2" charset="2"/>
              <a:buChar char="Ø"/>
            </a:pPr>
            <a:r>
              <a:rPr lang="en-US" sz="2000" dirty="0">
                <a:latin typeface="Arial" panose="020B0604020202020204" pitchFamily="34" charset="0"/>
                <a:ea typeface="Calibri" panose="020F0502020204030204" pitchFamily="34" charset="0"/>
                <a:cs typeface="Times New Roman" panose="02020603050405020304" pitchFamily="18" charset="0"/>
              </a:rPr>
              <a:t> Easy access to BH services - Integration of behavioral health and primary care services. </a:t>
            </a:r>
          </a:p>
          <a:p>
            <a:pPr marL="285750" indent="-285750">
              <a:lnSpc>
                <a:spcPct val="107000"/>
              </a:lnSpc>
              <a:buFont typeface="Arial" panose="020B0604020202020204" pitchFamily="34" charset="0"/>
              <a:buChar char="•"/>
            </a:pPr>
            <a:endParaRPr lang="en-US" sz="2000" dirty="0">
              <a:latin typeface="Arial" panose="020B0604020202020204" pitchFamily="34" charset="0"/>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Ø"/>
            </a:pPr>
            <a:r>
              <a:rPr lang="en-US" sz="2000" dirty="0">
                <a:latin typeface="Arial" panose="020B0604020202020204" pitchFamily="34" charset="0"/>
                <a:ea typeface="Calibri" panose="020F0502020204030204" pitchFamily="34" charset="0"/>
                <a:cs typeface="Times New Roman" panose="02020603050405020304" pitchFamily="18" charset="0"/>
              </a:rPr>
              <a:t> Case management services provided to coordinate </a:t>
            </a:r>
            <a:r>
              <a:rPr lang="en-US" sz="2000" dirty="0" err="1">
                <a:latin typeface="Arial" panose="020B0604020202020204" pitchFamily="34" charset="0"/>
                <a:ea typeface="Calibri" panose="020F0502020204030204" pitchFamily="34" charset="0"/>
                <a:cs typeface="Times New Roman" panose="02020603050405020304" pitchFamily="18" charset="0"/>
              </a:rPr>
              <a:t>bh</a:t>
            </a:r>
            <a:r>
              <a:rPr lang="en-US" sz="2000" dirty="0">
                <a:latin typeface="Arial" panose="020B0604020202020204" pitchFamily="34" charset="0"/>
                <a:ea typeface="Calibri" panose="020F0502020204030204" pitchFamily="34" charset="0"/>
                <a:cs typeface="Times New Roman" panose="02020603050405020304" pitchFamily="18" charset="0"/>
              </a:rPr>
              <a:t>/pc needs of individuals served.  </a:t>
            </a:r>
          </a:p>
          <a:p>
            <a:pPr marR="0" lvl="0">
              <a:lnSpc>
                <a:spcPct val="107000"/>
              </a:lnSpc>
              <a:spcBef>
                <a:spcPts val="0"/>
              </a:spcBef>
              <a:spcAft>
                <a:spcPts val="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Ø"/>
            </a:pPr>
            <a:r>
              <a:rPr lang="en-US" sz="2000" dirty="0">
                <a:latin typeface="Arial" panose="020B0604020202020204" pitchFamily="34" charset="0"/>
                <a:ea typeface="Calibri" panose="020F0502020204030204" pitchFamily="34" charset="0"/>
                <a:cs typeface="Times New Roman" panose="02020603050405020304" pitchFamily="18" charset="0"/>
              </a:rPr>
              <a:t>Access to child and adolescent services to increase school attendance, improvement in grades, decrease disruptive behaviors and law enforcement involvement.   </a:t>
            </a:r>
          </a:p>
          <a:p>
            <a:pPr marR="0" lvl="0">
              <a:lnSpc>
                <a:spcPct val="107000"/>
              </a:lnSpc>
              <a:spcBef>
                <a:spcPts val="0"/>
              </a:spcBef>
              <a:spcAft>
                <a:spcPts val="0"/>
              </a:spcAft>
            </a:pPr>
            <a:r>
              <a:rPr lang="en-US" sz="2000" dirty="0">
                <a:latin typeface="Arial" panose="020B0604020202020204" pitchFamily="34" charset="0"/>
                <a:ea typeface="Calibri" panose="020F0502020204030204" pitchFamily="34" charset="0"/>
                <a:cs typeface="Times New Roman" panose="02020603050405020304" pitchFamily="18" charset="0"/>
              </a:rPr>
              <a:t>    </a:t>
            </a: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Wingdings" panose="05000000000000000000" pitchFamily="2" charset="2"/>
              <a:buChar char="Ø"/>
            </a:pPr>
            <a:r>
              <a:rPr lang="en-US" sz="2000" dirty="0">
                <a:latin typeface="Arial" panose="020B0604020202020204" pitchFamily="34" charset="0"/>
                <a:ea typeface="Calibri" panose="020F0502020204030204" pitchFamily="34" charset="0"/>
                <a:cs typeface="Times New Roman" panose="02020603050405020304" pitchFamily="18" charset="0"/>
              </a:rPr>
              <a:t>Access extended hours for behavioral health services to include early intervention, crisis behavioral health services, on-going community support services, group, individual, nurse and doctor services. Serve Calhoun, Baker, eastern Early, Southern Clay, Miller and Randolph and Terrell counties. </a:t>
            </a:r>
          </a:p>
          <a:p>
            <a:pPr marR="0" lvl="0">
              <a:lnSpc>
                <a:spcPct val="107000"/>
              </a:lnSpc>
              <a:spcBef>
                <a:spcPts val="0"/>
              </a:spcBef>
              <a:spcAft>
                <a:spcPts val="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Wingdings" panose="05000000000000000000" pitchFamily="2" charset="2"/>
              <a:buChar char="Ø"/>
            </a:pPr>
            <a:r>
              <a:rPr lang="en-US" sz="2000" dirty="0">
                <a:latin typeface="Arial" panose="020B0604020202020204" pitchFamily="34" charset="0"/>
                <a:ea typeface="Calibri" panose="020F0502020204030204" pitchFamily="34" charset="0"/>
                <a:cs typeface="Times New Roman" panose="02020603050405020304" pitchFamily="18" charset="0"/>
              </a:rPr>
              <a:t>Access to out-patient SA services.   </a:t>
            </a:r>
          </a:p>
          <a:p>
            <a:pPr marL="342900" marR="0" lvl="0" indent="-342900">
              <a:lnSpc>
                <a:spcPct val="107000"/>
              </a:lnSpc>
              <a:spcBef>
                <a:spcPts val="0"/>
              </a:spcBef>
              <a:spcAft>
                <a:spcPts val="8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Access to </a:t>
            </a:r>
            <a:r>
              <a:rPr lang="en-US" sz="2000" u="sng" dirty="0">
                <a:latin typeface="Arial" panose="020B0604020202020204" pitchFamily="34" charset="0"/>
                <a:cs typeface="Arial" panose="020B0604020202020204" pitchFamily="34" charset="0"/>
              </a:rPr>
              <a:t>shared</a:t>
            </a:r>
            <a:r>
              <a:rPr lang="en-US" sz="2000" dirty="0">
                <a:latin typeface="Arial" panose="020B0604020202020204" pitchFamily="34" charset="0"/>
                <a:cs typeface="Arial" panose="020B0604020202020204" pitchFamily="34" charset="0"/>
              </a:rPr>
              <a:t> Competent Behavioral Health Workforce </a:t>
            </a:r>
          </a:p>
          <a:p>
            <a:pPr marL="342900" marR="0" lvl="0" indent="-342900">
              <a:lnSpc>
                <a:spcPct val="107000"/>
              </a:lnSpc>
              <a:spcBef>
                <a:spcPts val="0"/>
              </a:spcBef>
              <a:spcAft>
                <a:spcPts val="800"/>
              </a:spcAft>
              <a:buFont typeface="Wingdings" panose="05000000000000000000" pitchFamily="2" charset="2"/>
              <a:buChar char="Ø"/>
            </a:pPr>
            <a:r>
              <a:rPr lang="en-US" sz="2000" dirty="0">
                <a:latin typeface="Arial" panose="020B0604020202020204" pitchFamily="34" charset="0"/>
                <a:cs typeface="Arial" panose="020B0604020202020204" pitchFamily="34" charset="0"/>
              </a:rPr>
              <a:t>Expansion of Touchstone Residential Recovery to male/female specific units with a recovery focused environment.   </a:t>
            </a:r>
          </a:p>
          <a:p>
            <a:pPr marR="0" lvl="0">
              <a:lnSpc>
                <a:spcPct val="107000"/>
              </a:lnSpc>
              <a:spcBef>
                <a:spcPts val="0"/>
              </a:spcBef>
              <a:spcAft>
                <a:spcPts val="80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ate Placeholder 3"/>
          <p:cNvSpPr>
            <a:spLocks noGrp="1"/>
          </p:cNvSpPr>
          <p:nvPr>
            <p:ph type="dt" sz="half" idx="10"/>
          </p:nvPr>
        </p:nvSpPr>
        <p:spPr/>
        <p:txBody>
          <a:bodyPr/>
          <a:lstStyle/>
          <a:p>
            <a:fld id="{73B42A54-228C-48C4-B3D1-59FEE594DB5F}" type="datetime1">
              <a:rPr lang="en-US" smtClean="0"/>
              <a:t>12/5/2017</a:t>
            </a:fld>
            <a:endParaRPr lang="en-US"/>
          </a:p>
        </p:txBody>
      </p:sp>
      <p:pic>
        <p:nvPicPr>
          <p:cNvPr id="6" name="Picture 5">
            <a:extLst>
              <a:ext uri="{FF2B5EF4-FFF2-40B4-BE49-F238E27FC236}">
                <a16:creationId xmlns:a16="http://schemas.microsoft.com/office/drawing/2014/main" xmlns="" id="{C6F263E4-3B03-4A87-9A08-3B80B84961FA}"/>
              </a:ext>
            </a:extLst>
          </p:cNvPr>
          <p:cNvPicPr>
            <a:picLocks noChangeAspect="1"/>
          </p:cNvPicPr>
          <p:nvPr/>
        </p:nvPicPr>
        <p:blipFill>
          <a:blip r:embed="rId2"/>
          <a:stretch>
            <a:fillRect/>
          </a:stretch>
        </p:blipFill>
        <p:spPr>
          <a:xfrm>
            <a:off x="0" y="4"/>
            <a:ext cx="2456597" cy="1012545"/>
          </a:xfrm>
          <a:prstGeom prst="rect">
            <a:avLst/>
          </a:prstGeom>
        </p:spPr>
      </p:pic>
    </p:spTree>
    <p:extLst>
      <p:ext uri="{BB962C8B-B14F-4D97-AF65-F5344CB8AC3E}">
        <p14:creationId xmlns:p14="http://schemas.microsoft.com/office/powerpoint/2010/main" val="28352388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13" y="535265"/>
            <a:ext cx="12080488" cy="7263527"/>
          </a:xfrm>
          <a:prstGeom prst="rect">
            <a:avLst/>
          </a:prstGeom>
        </p:spPr>
        <p:txBody>
          <a:bodyPr wrap="square">
            <a:spAutoFit/>
          </a:bodyPr>
          <a:lstStyle/>
          <a:p>
            <a:r>
              <a:rPr lang="en-US" sz="2800" b="1" dirty="0">
                <a:latin typeface="Times New Roman" panose="02020603050405020304" pitchFamily="18" charset="0"/>
              </a:rPr>
              <a:t>				</a:t>
            </a:r>
            <a:r>
              <a:rPr lang="en-US" sz="2800" b="1" u="sng" dirty="0">
                <a:latin typeface="Times New Roman" panose="02020603050405020304" pitchFamily="18" charset="0"/>
              </a:rPr>
              <a:t>OUTCOMES To Consider</a:t>
            </a:r>
          </a:p>
          <a:p>
            <a:endParaRPr lang="en-US" sz="2800" b="1" u="sng" dirty="0">
              <a:latin typeface="Times New Roman" panose="02020603050405020304" pitchFamily="18" charset="0"/>
            </a:endParaRPr>
          </a:p>
          <a:p>
            <a:r>
              <a:rPr lang="en-US" sz="2800" b="1" dirty="0">
                <a:latin typeface="Times New Roman" panose="02020603050405020304" pitchFamily="18" charset="0"/>
              </a:rPr>
              <a:t>With easy access to services, competent BH staff,  appropriate treatment and community support services: </a:t>
            </a:r>
          </a:p>
          <a:p>
            <a:endParaRPr lang="en-US" sz="2800" b="1" dirty="0">
              <a:latin typeface="Times New Roman" panose="02020603050405020304" pitchFamily="18" charset="0"/>
            </a:endParaRPr>
          </a:p>
          <a:p>
            <a:pPr marL="457200" indent="-457200">
              <a:buFont typeface="Arial" panose="020B0604020202020204" pitchFamily="34" charset="0"/>
              <a:buChar char="•"/>
            </a:pPr>
            <a:r>
              <a:rPr lang="en-US" sz="2800" b="1" dirty="0">
                <a:latin typeface="Times New Roman" panose="02020603050405020304" pitchFamily="18" charset="0"/>
              </a:rPr>
              <a:t>Improvement in care coordination between medical office/hospital/BH staff </a:t>
            </a:r>
          </a:p>
          <a:p>
            <a:pPr marL="457200" indent="-457200">
              <a:buFont typeface="Arial" panose="020B0604020202020204" pitchFamily="34" charset="0"/>
              <a:buChar char="•"/>
            </a:pPr>
            <a:r>
              <a:rPr lang="en-US" sz="2800" b="1" dirty="0">
                <a:latin typeface="Times New Roman" panose="02020603050405020304" pitchFamily="18" charset="0"/>
              </a:rPr>
              <a:t>Improvement in Treatment/Medication compliance </a:t>
            </a:r>
          </a:p>
          <a:p>
            <a:pPr marL="457200" indent="-457200">
              <a:buFont typeface="Arial" panose="020B0604020202020204" pitchFamily="34" charset="0"/>
              <a:buChar char="•"/>
            </a:pPr>
            <a:r>
              <a:rPr lang="en-US" sz="2800" b="1" dirty="0">
                <a:latin typeface="Times New Roman" panose="02020603050405020304" pitchFamily="18" charset="0"/>
              </a:rPr>
              <a:t>Stabilization of co-occurring medical/behavioral health concerns</a:t>
            </a:r>
          </a:p>
          <a:p>
            <a:pPr marL="457200" indent="-457200">
              <a:buFont typeface="Arial" panose="020B0604020202020204" pitchFamily="34" charset="0"/>
              <a:buChar char="•"/>
            </a:pPr>
            <a:r>
              <a:rPr lang="en-US" sz="2800" b="1" dirty="0">
                <a:latin typeface="Times New Roman" panose="02020603050405020304" pitchFamily="18" charset="0"/>
              </a:rPr>
              <a:t>Behavioral challenges decrease, school absence and suspension decrease</a:t>
            </a:r>
          </a:p>
          <a:p>
            <a:pPr marL="457200" indent="-457200">
              <a:buFont typeface="Arial" panose="020B0604020202020204" pitchFamily="34" charset="0"/>
              <a:buChar char="•"/>
            </a:pPr>
            <a:r>
              <a:rPr lang="en-US" sz="2800" b="1" dirty="0">
                <a:latin typeface="Times New Roman" panose="02020603050405020304" pitchFamily="18" charset="0"/>
              </a:rPr>
              <a:t>Emergency room visits, hospital stays, and periods of incarceration reduced.</a:t>
            </a:r>
            <a:r>
              <a:rPr lang="en-US" sz="2800" b="1" baseline="30000" dirty="0">
                <a:latin typeface="Times New Roman" panose="02020603050405020304" pitchFamily="18" charset="0"/>
              </a:rPr>
              <a:t> </a:t>
            </a:r>
          </a:p>
          <a:p>
            <a:pPr marL="457200" indent="-457200">
              <a:buFont typeface="Arial" panose="020B0604020202020204" pitchFamily="34" charset="0"/>
              <a:buChar char="•"/>
            </a:pPr>
            <a:r>
              <a:rPr lang="en-US" sz="2800" b="1" dirty="0">
                <a:latin typeface="Times New Roman" panose="02020603050405020304" pitchFamily="18" charset="0"/>
              </a:rPr>
              <a:t>High-risk and harmful substance use is decreased. </a:t>
            </a:r>
          </a:p>
          <a:p>
            <a:pPr marL="457200" indent="-457200">
              <a:buFont typeface="Arial" panose="020B0604020202020204" pitchFamily="34" charset="0"/>
              <a:buChar char="•"/>
            </a:pPr>
            <a:r>
              <a:rPr lang="en-US" sz="2800" b="1" dirty="0">
                <a:latin typeface="Times New Roman" panose="02020603050405020304" pitchFamily="18" charset="0"/>
              </a:rPr>
              <a:t>Employment opportunities for staff and individuals served</a:t>
            </a:r>
          </a:p>
          <a:p>
            <a:pPr marL="457200" indent="-457200">
              <a:buFont typeface="Arial" panose="020B0604020202020204" pitchFamily="34" charset="0"/>
              <a:buChar char="•"/>
            </a:pPr>
            <a:endParaRPr lang="en-US" sz="2800" b="1" dirty="0">
              <a:latin typeface="Times New Roman" panose="02020603050405020304" pitchFamily="18" charset="0"/>
            </a:endParaRPr>
          </a:p>
          <a:p>
            <a:pPr marL="457200" indent="-457200">
              <a:buFont typeface="Arial" panose="020B0604020202020204" pitchFamily="34" charset="0"/>
              <a:buChar char="•"/>
            </a:pPr>
            <a:endParaRPr lang="en-US" sz="2800" b="1" dirty="0">
              <a:latin typeface="Times New Roman" panose="02020603050405020304" pitchFamily="18" charset="0"/>
            </a:endParaRPr>
          </a:p>
          <a:p>
            <a:pPr marL="457200" indent="-457200">
              <a:buFont typeface="Arial" panose="020B0604020202020204" pitchFamily="34" charset="0"/>
              <a:buChar char="•"/>
            </a:pPr>
            <a:endParaRPr lang="en-US" sz="2800" b="1" dirty="0">
              <a:latin typeface="Times New Roman" panose="02020603050405020304" pitchFamily="18" charset="0"/>
            </a:endParaRPr>
          </a:p>
          <a:p>
            <a:endParaRPr lang="en-US" u="sng" dirty="0">
              <a:latin typeface="Times New Roman" panose="02020603050405020304" pitchFamily="18" charset="0"/>
            </a:endParaRPr>
          </a:p>
        </p:txBody>
      </p:sp>
      <p:pic>
        <p:nvPicPr>
          <p:cNvPr id="3" name="Picture 2">
            <a:extLst>
              <a:ext uri="{FF2B5EF4-FFF2-40B4-BE49-F238E27FC236}">
                <a16:creationId xmlns:a16="http://schemas.microsoft.com/office/drawing/2014/main" xmlns="" id="{04FA9BA2-FB1F-4892-803F-1A20A9D06C6B}"/>
              </a:ext>
            </a:extLst>
          </p:cNvPr>
          <p:cNvPicPr>
            <a:picLocks noChangeAspect="1"/>
          </p:cNvPicPr>
          <p:nvPr/>
        </p:nvPicPr>
        <p:blipFill>
          <a:blip r:embed="rId2"/>
          <a:stretch>
            <a:fillRect/>
          </a:stretch>
        </p:blipFill>
        <p:spPr>
          <a:xfrm>
            <a:off x="1" y="1"/>
            <a:ext cx="3016155" cy="1241022"/>
          </a:xfrm>
          <a:prstGeom prst="rect">
            <a:avLst/>
          </a:prstGeom>
        </p:spPr>
      </p:pic>
    </p:spTree>
    <p:extLst>
      <p:ext uri="{BB962C8B-B14F-4D97-AF65-F5344CB8AC3E}">
        <p14:creationId xmlns:p14="http://schemas.microsoft.com/office/powerpoint/2010/main" val="38223040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4134" y="-20320"/>
            <a:ext cx="13140267" cy="6898640"/>
          </a:xfrm>
          <a:prstGeom prst="rect">
            <a:avLst/>
          </a:prstGeom>
        </p:spPr>
      </p:pic>
    </p:spTree>
    <p:extLst>
      <p:ext uri="{BB962C8B-B14F-4D97-AF65-F5344CB8AC3E}">
        <p14:creationId xmlns:p14="http://schemas.microsoft.com/office/powerpoint/2010/main" val="22059307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17781" y="630484"/>
            <a:ext cx="7258827" cy="1752599"/>
          </a:xfrm>
        </p:spPr>
        <p:txBody>
          <a:bodyPr>
            <a:normAutofit fontScale="90000"/>
          </a:bodyPr>
          <a:lstStyle/>
          <a:p>
            <a:pPr algn="ctr"/>
            <a:r>
              <a:rPr lang="en-US" sz="3600" dirty="0"/>
              <a:t>Behavioral Health ER Visits in SWGA  </a:t>
            </a:r>
            <a:br>
              <a:rPr lang="en-US" sz="3600" dirty="0"/>
            </a:br>
            <a:r>
              <a:rPr lang="en-US" sz="3600" dirty="0"/>
              <a:t>January to July 2015 </a:t>
            </a:r>
            <a:r>
              <a:rPr lang="en-US" dirty="0"/>
              <a:t/>
            </a:r>
            <a:br>
              <a:rPr lang="en-US" dirty="0"/>
            </a:br>
            <a:endParaRPr lang="en-US" dirty="0"/>
          </a:p>
        </p:txBody>
      </p:sp>
      <p:sp>
        <p:nvSpPr>
          <p:cNvPr id="3" name="Subtitle 2"/>
          <p:cNvSpPr>
            <a:spLocks noGrp="1"/>
          </p:cNvSpPr>
          <p:nvPr>
            <p:ph type="subTitle" idx="1"/>
          </p:nvPr>
        </p:nvSpPr>
        <p:spPr>
          <a:xfrm>
            <a:off x="341259" y="2088107"/>
            <a:ext cx="9935415" cy="3107348"/>
          </a:xfrm>
        </p:spPr>
        <p:txBody>
          <a:bodyPr/>
          <a:lstStyle/>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24418555"/>
              </p:ext>
            </p:extLst>
          </p:nvPr>
        </p:nvGraphicFramePr>
        <p:xfrm>
          <a:off x="563880" y="3228228"/>
          <a:ext cx="9464040" cy="771144"/>
        </p:xfrm>
        <a:graphic>
          <a:graphicData uri="http://schemas.openxmlformats.org/drawingml/2006/table">
            <a:tbl>
              <a:tblPr firstRow="1" firstCol="1" bandRow="1">
                <a:tableStyleId>{5C22544A-7EE6-4342-B048-85BDC9FD1C3A}</a:tableStyleId>
              </a:tblPr>
              <a:tblGrid>
                <a:gridCol w="1234440">
                  <a:extLst>
                    <a:ext uri="{9D8B030D-6E8A-4147-A177-3AD203B41FA5}">
                      <a16:colId xmlns:a16="http://schemas.microsoft.com/office/drawing/2014/main" xmlns="" val="20000"/>
                    </a:ext>
                  </a:extLst>
                </a:gridCol>
                <a:gridCol w="1295400">
                  <a:extLst>
                    <a:ext uri="{9D8B030D-6E8A-4147-A177-3AD203B41FA5}">
                      <a16:colId xmlns:a16="http://schemas.microsoft.com/office/drawing/2014/main" xmlns="" val="20001"/>
                    </a:ext>
                  </a:extLst>
                </a:gridCol>
                <a:gridCol w="1143000">
                  <a:extLst>
                    <a:ext uri="{9D8B030D-6E8A-4147-A177-3AD203B41FA5}">
                      <a16:colId xmlns:a16="http://schemas.microsoft.com/office/drawing/2014/main" xmlns="" val="20002"/>
                    </a:ext>
                  </a:extLst>
                </a:gridCol>
                <a:gridCol w="685800">
                  <a:extLst>
                    <a:ext uri="{9D8B030D-6E8A-4147-A177-3AD203B41FA5}">
                      <a16:colId xmlns:a16="http://schemas.microsoft.com/office/drawing/2014/main" xmlns="" val="20003"/>
                    </a:ext>
                  </a:extLst>
                </a:gridCol>
                <a:gridCol w="1295400">
                  <a:extLst>
                    <a:ext uri="{9D8B030D-6E8A-4147-A177-3AD203B41FA5}">
                      <a16:colId xmlns:a16="http://schemas.microsoft.com/office/drawing/2014/main" xmlns="" val="20004"/>
                    </a:ext>
                  </a:extLst>
                </a:gridCol>
                <a:gridCol w="685800">
                  <a:extLst>
                    <a:ext uri="{9D8B030D-6E8A-4147-A177-3AD203B41FA5}">
                      <a16:colId xmlns:a16="http://schemas.microsoft.com/office/drawing/2014/main" xmlns="" val="20005"/>
                    </a:ext>
                  </a:extLst>
                </a:gridCol>
                <a:gridCol w="1219200">
                  <a:extLst>
                    <a:ext uri="{9D8B030D-6E8A-4147-A177-3AD203B41FA5}">
                      <a16:colId xmlns:a16="http://schemas.microsoft.com/office/drawing/2014/main" xmlns="" val="20006"/>
                    </a:ext>
                  </a:extLst>
                </a:gridCol>
                <a:gridCol w="990600">
                  <a:extLst>
                    <a:ext uri="{9D8B030D-6E8A-4147-A177-3AD203B41FA5}">
                      <a16:colId xmlns:a16="http://schemas.microsoft.com/office/drawing/2014/main" xmlns="" val="20007"/>
                    </a:ext>
                  </a:extLst>
                </a:gridCol>
                <a:gridCol w="914400">
                  <a:extLst>
                    <a:ext uri="{9D8B030D-6E8A-4147-A177-3AD203B41FA5}">
                      <a16:colId xmlns:a16="http://schemas.microsoft.com/office/drawing/2014/main" xmlns="" val="20008"/>
                    </a:ext>
                  </a:extLst>
                </a:gridCol>
              </a:tblGrid>
              <a:tr h="0">
                <a:tc>
                  <a:txBody>
                    <a:bodyPr/>
                    <a:lstStyle/>
                    <a:p>
                      <a:pPr marL="0" marR="0" algn="l">
                        <a:lnSpc>
                          <a:spcPct val="115000"/>
                        </a:lnSpc>
                        <a:spcBef>
                          <a:spcPts val="0"/>
                        </a:spcBef>
                        <a:spcAft>
                          <a:spcPts val="0"/>
                        </a:spcAft>
                      </a:pPr>
                      <a:r>
                        <a:rPr lang="en-US" sz="1100" dirty="0">
                          <a:effectLst/>
                        </a:rPr>
                        <a:t>Hospital</a:t>
                      </a:r>
                      <a:endParaRPr lang="en-US" sz="1100" dirty="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CO Population</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ER visits</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C/A</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Early Adult</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Adult</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Admissions</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Insurance</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Cost </a:t>
                      </a:r>
                      <a:endParaRPr lang="en-US" sz="1100">
                        <a:effectLst/>
                        <a:latin typeface="Calibri"/>
                        <a:ea typeface="Calibri"/>
                        <a:cs typeface="Times New Roman"/>
                      </a:endParaRPr>
                    </a:p>
                  </a:txBody>
                  <a:tcPr marT="0" marB="0"/>
                </a:tc>
                <a:extLst>
                  <a:ext uri="{0D108BD9-81ED-4DB2-BD59-A6C34878D82A}">
                    <a16:rowId xmlns:a16="http://schemas.microsoft.com/office/drawing/2014/main" xmlns="" val="10000"/>
                  </a:ext>
                </a:extLst>
              </a:tr>
              <a:tr h="0">
                <a:tc>
                  <a:txBody>
                    <a:bodyPr/>
                    <a:lstStyle/>
                    <a:p>
                      <a:pPr marL="0" marR="0" algn="l">
                        <a:lnSpc>
                          <a:spcPct val="115000"/>
                        </a:lnSpc>
                        <a:spcBef>
                          <a:spcPts val="0"/>
                        </a:spcBef>
                        <a:spcAft>
                          <a:spcPts val="0"/>
                        </a:spcAft>
                      </a:pPr>
                      <a:r>
                        <a:rPr lang="en-US" sz="1100">
                          <a:effectLst/>
                        </a:rPr>
                        <a:t>Miller County </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dirty="0">
                          <a:effectLst/>
                        </a:rPr>
                        <a:t>  5,958</a:t>
                      </a:r>
                      <a:endParaRPr lang="en-US" sz="1100" dirty="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53 (40 ind)</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8</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3 (early 20s)</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31</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3</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75%</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227,164</a:t>
                      </a:r>
                      <a:endParaRPr lang="en-US" sz="1100">
                        <a:effectLst/>
                        <a:latin typeface="Calibri"/>
                        <a:ea typeface="Calibri"/>
                        <a:cs typeface="Times New Roman"/>
                      </a:endParaRPr>
                    </a:p>
                  </a:txBody>
                  <a:tcPr marT="0" marB="0"/>
                </a:tc>
                <a:extLst>
                  <a:ext uri="{0D108BD9-81ED-4DB2-BD59-A6C34878D82A}">
                    <a16:rowId xmlns:a16="http://schemas.microsoft.com/office/drawing/2014/main" xmlns="" val="10001"/>
                  </a:ext>
                </a:extLst>
              </a:tr>
              <a:tr h="0">
                <a:tc>
                  <a:txBody>
                    <a:bodyPr/>
                    <a:lstStyle/>
                    <a:p>
                      <a:pPr marL="0" marR="0" algn="l">
                        <a:lnSpc>
                          <a:spcPct val="115000"/>
                        </a:lnSpc>
                        <a:spcBef>
                          <a:spcPts val="0"/>
                        </a:spcBef>
                        <a:spcAft>
                          <a:spcPts val="0"/>
                        </a:spcAft>
                      </a:pPr>
                      <a:r>
                        <a:rPr lang="en-US" sz="1100">
                          <a:effectLst/>
                        </a:rPr>
                        <a:t>Early County</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10,491</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93</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14</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5</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54</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5</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75 %</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397,537</a:t>
                      </a:r>
                      <a:endParaRPr lang="en-US" sz="1100">
                        <a:effectLst/>
                        <a:latin typeface="Calibri"/>
                        <a:ea typeface="Calibri"/>
                        <a:cs typeface="Times New Roman"/>
                      </a:endParaRPr>
                    </a:p>
                  </a:txBody>
                  <a:tcPr marT="0" marB="0"/>
                </a:tc>
                <a:extLst>
                  <a:ext uri="{0D108BD9-81ED-4DB2-BD59-A6C34878D82A}">
                    <a16:rowId xmlns:a16="http://schemas.microsoft.com/office/drawing/2014/main" xmlns="" val="10002"/>
                  </a:ext>
                </a:extLst>
              </a:tr>
              <a:tr h="0">
                <a:tc>
                  <a:txBody>
                    <a:bodyPr/>
                    <a:lstStyle/>
                    <a:p>
                      <a:pPr marL="0" marR="0" algn="l">
                        <a:lnSpc>
                          <a:spcPct val="115000"/>
                        </a:lnSpc>
                        <a:spcBef>
                          <a:spcPts val="0"/>
                        </a:spcBef>
                        <a:spcAft>
                          <a:spcPts val="0"/>
                        </a:spcAft>
                      </a:pPr>
                      <a:r>
                        <a:rPr lang="en-US" sz="1100">
                          <a:effectLst/>
                        </a:rPr>
                        <a:t>Randolph </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 7,313</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73</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10</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4</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38</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4</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a:effectLst/>
                        </a:rPr>
                        <a:t>75 %</a:t>
                      </a:r>
                      <a:endParaRPr lang="en-US" sz="1100">
                        <a:effectLst/>
                        <a:latin typeface="Calibri"/>
                        <a:ea typeface="Calibri"/>
                        <a:cs typeface="Times New Roman"/>
                      </a:endParaRPr>
                    </a:p>
                  </a:txBody>
                  <a:tcPr marT="0" marB="0"/>
                </a:tc>
                <a:tc>
                  <a:txBody>
                    <a:bodyPr/>
                    <a:lstStyle/>
                    <a:p>
                      <a:pPr marL="0" marR="0" algn="l">
                        <a:lnSpc>
                          <a:spcPct val="115000"/>
                        </a:lnSpc>
                        <a:spcBef>
                          <a:spcPts val="0"/>
                        </a:spcBef>
                        <a:spcAft>
                          <a:spcPts val="0"/>
                        </a:spcAft>
                      </a:pPr>
                      <a:r>
                        <a:rPr lang="en-US" sz="1100" dirty="0">
                          <a:effectLst/>
                        </a:rPr>
                        <a:t>279,412</a:t>
                      </a:r>
                      <a:endParaRPr lang="en-US" sz="1100" dirty="0">
                        <a:effectLst/>
                        <a:latin typeface="Calibri"/>
                        <a:ea typeface="Calibri"/>
                        <a:cs typeface="Times New Roman"/>
                      </a:endParaRPr>
                    </a:p>
                  </a:txBody>
                  <a:tcPr marT="0" marB="0"/>
                </a:tc>
                <a:extLst>
                  <a:ext uri="{0D108BD9-81ED-4DB2-BD59-A6C34878D82A}">
                    <a16:rowId xmlns:a16="http://schemas.microsoft.com/office/drawing/2014/main" xmlns="" val="10003"/>
                  </a:ext>
                </a:extLst>
              </a:tr>
            </a:tbl>
          </a:graphicData>
        </a:graphic>
      </p:graphicFrame>
      <p:pic>
        <p:nvPicPr>
          <p:cNvPr id="7" name="Picture 6">
            <a:extLst>
              <a:ext uri="{FF2B5EF4-FFF2-40B4-BE49-F238E27FC236}">
                <a16:creationId xmlns:a16="http://schemas.microsoft.com/office/drawing/2014/main" xmlns="" id="{0F64AD1B-DC7C-4595-BB22-C1738206531E}"/>
              </a:ext>
            </a:extLst>
          </p:cNvPr>
          <p:cNvPicPr>
            <a:picLocks noChangeAspect="1"/>
          </p:cNvPicPr>
          <p:nvPr/>
        </p:nvPicPr>
        <p:blipFill>
          <a:blip r:embed="rId2"/>
          <a:stretch>
            <a:fillRect/>
          </a:stretch>
        </p:blipFill>
        <p:spPr>
          <a:xfrm>
            <a:off x="66" y="-72857"/>
            <a:ext cx="3017783" cy="1243692"/>
          </a:xfrm>
          <a:prstGeom prst="rect">
            <a:avLst/>
          </a:prstGeom>
        </p:spPr>
      </p:pic>
    </p:spTree>
    <p:extLst>
      <p:ext uri="{BB962C8B-B14F-4D97-AF65-F5344CB8AC3E}">
        <p14:creationId xmlns:p14="http://schemas.microsoft.com/office/powerpoint/2010/main" val="182057836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781" y="354844"/>
            <a:ext cx="6583419" cy="1173707"/>
          </a:xfrm>
        </p:spPr>
        <p:txBody>
          <a:bodyPr>
            <a:normAutofit fontScale="90000"/>
          </a:bodyPr>
          <a:lstStyle/>
          <a:p>
            <a:pPr algn="ctr"/>
            <a:r>
              <a:rPr lang="en-US" dirty="0">
                <a:solidFill>
                  <a:schemeClr val="tx1"/>
                </a:solidFill>
              </a:rPr>
              <a:t>Miller County Behavioral Health Expansion</a:t>
            </a:r>
          </a:p>
        </p:txBody>
      </p:sp>
      <p:sp>
        <p:nvSpPr>
          <p:cNvPr id="3" name="Content Placeholder 2"/>
          <p:cNvSpPr>
            <a:spLocks noGrp="1"/>
          </p:cNvSpPr>
          <p:nvPr>
            <p:ph idx="1"/>
          </p:nvPr>
        </p:nvSpPr>
        <p:spPr>
          <a:xfrm>
            <a:off x="245394" y="1739591"/>
            <a:ext cx="9744833" cy="4301772"/>
          </a:xfrm>
          <a:ln>
            <a:solidFill>
              <a:schemeClr val="accent1"/>
            </a:solidFill>
          </a:ln>
        </p:spPr>
        <p:txBody>
          <a:bodyPr>
            <a:normAutofit/>
          </a:bodyPr>
          <a:lstStyle/>
          <a:p>
            <a:pPr lvl="0">
              <a:lnSpc>
                <a:spcPct val="107000"/>
              </a:lnSpc>
              <a:spcBef>
                <a:spcPts val="0"/>
              </a:spcBef>
              <a:buFont typeface="Wingdings" panose="05000000000000000000" pitchFamily="2" charset="2"/>
              <a:buChar char="Ø"/>
            </a:pPr>
            <a:r>
              <a:rPr lang="en-US" sz="2400" dirty="0">
                <a:solidFill>
                  <a:schemeClr val="tx1"/>
                </a:solidFill>
                <a:ea typeface="Calibri" panose="020F0502020204030204" pitchFamily="34" charset="0"/>
                <a:cs typeface="Arial" panose="020B0604020202020204" pitchFamily="34" charset="0"/>
              </a:rPr>
              <a:t>Outpatient Behavioral Health Services offered close proximity to medical clinic and hospital.  </a:t>
            </a:r>
          </a:p>
          <a:p>
            <a:pPr lvl="0">
              <a:lnSpc>
                <a:spcPct val="107000"/>
              </a:lnSpc>
              <a:spcBef>
                <a:spcPts val="0"/>
              </a:spcBef>
              <a:buFont typeface="Wingdings" panose="05000000000000000000" pitchFamily="2" charset="2"/>
              <a:buChar char="Ø"/>
            </a:pPr>
            <a:endParaRPr lang="en-US" sz="2400" dirty="0">
              <a:solidFill>
                <a:schemeClr val="tx1"/>
              </a:solidFill>
              <a:ea typeface="Calibri" panose="020F0502020204030204" pitchFamily="34" charset="0"/>
              <a:cs typeface="Arial" panose="020B0604020202020204" pitchFamily="34" charset="0"/>
            </a:endParaRPr>
          </a:p>
          <a:p>
            <a:r>
              <a:rPr lang="en-US" sz="2400" dirty="0">
                <a:solidFill>
                  <a:schemeClr val="tx1"/>
                </a:solidFill>
              </a:rPr>
              <a:t>Expansion of wide array of outpatient behavioral health services</a:t>
            </a:r>
          </a:p>
          <a:p>
            <a:endParaRPr lang="en-US" sz="2400" dirty="0">
              <a:solidFill>
                <a:schemeClr val="tx1"/>
              </a:solidFill>
            </a:endParaRPr>
          </a:p>
          <a:p>
            <a:r>
              <a:rPr lang="en-US" sz="2400" dirty="0">
                <a:solidFill>
                  <a:schemeClr val="tx1"/>
                </a:solidFill>
              </a:rPr>
              <a:t>Referrals, case management and outcomes</a:t>
            </a:r>
          </a:p>
          <a:p>
            <a:endParaRPr lang="en-US" sz="2400" dirty="0">
              <a:solidFill>
                <a:schemeClr val="tx1"/>
              </a:solidFill>
            </a:endParaRPr>
          </a:p>
          <a:p>
            <a:r>
              <a:rPr lang="en-US" sz="2400" dirty="0">
                <a:solidFill>
                  <a:schemeClr val="tx1"/>
                </a:solidFill>
              </a:rPr>
              <a:t>Community supportive services to participants to insure engagement with services</a:t>
            </a:r>
          </a:p>
          <a:p>
            <a:pPr marL="0" indent="0">
              <a:buNone/>
            </a:pPr>
            <a:endParaRPr lang="en-US" dirty="0"/>
          </a:p>
        </p:txBody>
      </p:sp>
      <p:pic>
        <p:nvPicPr>
          <p:cNvPr id="4" name="Picture 3">
            <a:extLst>
              <a:ext uri="{FF2B5EF4-FFF2-40B4-BE49-F238E27FC236}">
                <a16:creationId xmlns:a16="http://schemas.microsoft.com/office/drawing/2014/main" xmlns="" id="{1465077A-BBFE-40E9-938E-9251BE6B4137}"/>
              </a:ext>
            </a:extLst>
          </p:cNvPr>
          <p:cNvPicPr>
            <a:picLocks noChangeAspect="1"/>
          </p:cNvPicPr>
          <p:nvPr/>
        </p:nvPicPr>
        <p:blipFill>
          <a:blip r:embed="rId2"/>
          <a:stretch>
            <a:fillRect/>
          </a:stretch>
        </p:blipFill>
        <p:spPr>
          <a:xfrm>
            <a:off x="66" y="173136"/>
            <a:ext cx="3017783" cy="1243692"/>
          </a:xfrm>
          <a:prstGeom prst="rect">
            <a:avLst/>
          </a:prstGeom>
        </p:spPr>
      </p:pic>
    </p:spTree>
    <p:extLst>
      <p:ext uri="{BB962C8B-B14F-4D97-AF65-F5344CB8AC3E}">
        <p14:creationId xmlns:p14="http://schemas.microsoft.com/office/powerpoint/2010/main" val="20385537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96389" y="1858139"/>
            <a:ext cx="10462763" cy="4183231"/>
          </a:xfrm>
        </p:spPr>
        <p:txBody>
          <a:bodyPr>
            <a:normAutofit/>
          </a:bodyPr>
          <a:lstStyle/>
          <a:p>
            <a:pPr marL="0" indent="0">
              <a:lnSpc>
                <a:spcPct val="107000"/>
              </a:lnSpc>
              <a:buNone/>
            </a:pPr>
            <a:r>
              <a:rPr lang="en-US" sz="2800" u="sng" dirty="0">
                <a:latin typeface="Arial" panose="020B0604020202020204" pitchFamily="34" charset="0"/>
                <a:ea typeface="Calibri" panose="020F0502020204030204" pitchFamily="34" charset="0"/>
                <a:cs typeface="Arial" panose="020B0604020202020204" pitchFamily="34" charset="0"/>
              </a:rPr>
              <a:t>Need:  </a:t>
            </a:r>
            <a:r>
              <a:rPr lang="en-US" sz="2800" u="sng" dirty="0" err="1">
                <a:latin typeface="Arial" panose="020B0604020202020204" pitchFamily="34" charset="0"/>
                <a:ea typeface="Calibri" panose="020F0502020204030204" pitchFamily="34" charset="0"/>
                <a:cs typeface="Arial" panose="020B0604020202020204" pitchFamily="34" charset="0"/>
              </a:rPr>
              <a:t>LongTerm</a:t>
            </a:r>
            <a:r>
              <a:rPr lang="en-US" sz="2800" u="sng" dirty="0">
                <a:latin typeface="Arial" panose="020B0604020202020204" pitchFamily="34" charset="0"/>
                <a:ea typeface="Calibri" panose="020F0502020204030204" pitchFamily="34" charset="0"/>
                <a:cs typeface="Arial" panose="020B0604020202020204" pitchFamily="34" charset="0"/>
              </a:rPr>
              <a:t> Residential Recovery Treatment in SWGA </a:t>
            </a:r>
          </a:p>
          <a:p>
            <a:pPr marL="0" indent="0">
              <a:lnSpc>
                <a:spcPct val="107000"/>
              </a:lnSpc>
              <a:buNone/>
            </a:pPr>
            <a:endParaRPr lang="en-US" sz="2800" u="sng" dirty="0">
              <a:latin typeface="Arial" panose="020B0604020202020204" pitchFamily="34" charset="0"/>
              <a:ea typeface="Calibri" panose="020F0502020204030204" pitchFamily="34" charset="0"/>
              <a:cs typeface="Arial" panose="020B0604020202020204" pitchFamily="34" charset="0"/>
            </a:endParaRPr>
          </a:p>
          <a:p>
            <a:pPr marL="0" indent="0">
              <a:lnSpc>
                <a:spcPct val="107000"/>
              </a:lnSpc>
              <a:buNone/>
            </a:pPr>
            <a:r>
              <a:rPr lang="en-US" sz="2800" dirty="0">
                <a:latin typeface="Arial" panose="020B0604020202020204" pitchFamily="34" charset="0"/>
                <a:ea typeface="Calibri" panose="020F0502020204030204" pitchFamily="34" charset="0"/>
                <a:cs typeface="Arial" panose="020B0604020202020204" pitchFamily="34" charset="0"/>
              </a:rPr>
              <a:t>Recently closed Calhoun County Hospital (2013) was a 25 bed hospital.  The hospital 70+ staff continue to live in a 30 mile radius of this facility.  Facility repurposed to 12 month Long term residential treatment facility with 54 FTEs and growing. </a:t>
            </a:r>
          </a:p>
        </p:txBody>
      </p:sp>
      <p:sp>
        <p:nvSpPr>
          <p:cNvPr id="4" name="Date Placeholder 3"/>
          <p:cNvSpPr>
            <a:spLocks noGrp="1"/>
          </p:cNvSpPr>
          <p:nvPr>
            <p:ph type="dt" sz="half" idx="10"/>
          </p:nvPr>
        </p:nvSpPr>
        <p:spPr/>
        <p:txBody>
          <a:bodyPr/>
          <a:lstStyle/>
          <a:p>
            <a:fld id="{4C7317B9-17CA-4215-A5B6-BB5BFC54F4A6}" type="datetime1">
              <a:rPr lang="en-US" smtClean="0"/>
              <a:t>12/5/2017</a:t>
            </a:fld>
            <a:endParaRPr lang="en-US"/>
          </a:p>
        </p:txBody>
      </p:sp>
      <p:pic>
        <p:nvPicPr>
          <p:cNvPr id="2" name="Picture 1">
            <a:extLst>
              <a:ext uri="{FF2B5EF4-FFF2-40B4-BE49-F238E27FC236}">
                <a16:creationId xmlns:a16="http://schemas.microsoft.com/office/drawing/2014/main" xmlns="" id="{32B87792-BC0A-4B64-A44C-B9E3796B6317}"/>
              </a:ext>
            </a:extLst>
          </p:cNvPr>
          <p:cNvPicPr>
            <a:picLocks noChangeAspect="1"/>
          </p:cNvPicPr>
          <p:nvPr/>
        </p:nvPicPr>
        <p:blipFill>
          <a:blip r:embed="rId2"/>
          <a:stretch>
            <a:fillRect/>
          </a:stretch>
        </p:blipFill>
        <p:spPr>
          <a:xfrm>
            <a:off x="66" y="249314"/>
            <a:ext cx="3017783" cy="1243692"/>
          </a:xfrm>
          <a:prstGeom prst="rect">
            <a:avLst/>
          </a:prstGeom>
        </p:spPr>
      </p:pic>
    </p:spTree>
    <p:extLst>
      <p:ext uri="{BB962C8B-B14F-4D97-AF65-F5344CB8AC3E}">
        <p14:creationId xmlns:p14="http://schemas.microsoft.com/office/powerpoint/2010/main" val="36912693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21690" y="609600"/>
            <a:ext cx="6346209" cy="1320800"/>
          </a:xfrm>
        </p:spPr>
        <p:txBody>
          <a:bodyPr/>
          <a:lstStyle/>
          <a:p>
            <a:r>
              <a:rPr lang="en-US" dirty="0">
                <a:solidFill>
                  <a:schemeClr val="tx1"/>
                </a:solidFill>
              </a:rPr>
              <a:t>Arlington Hospital </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16200000">
            <a:off x="2849913" y="-1203849"/>
            <a:ext cx="4653820" cy="10282708"/>
          </a:xfrm>
        </p:spPr>
      </p:pic>
      <p:pic>
        <p:nvPicPr>
          <p:cNvPr id="5" name="Picture 4">
            <a:extLst>
              <a:ext uri="{FF2B5EF4-FFF2-40B4-BE49-F238E27FC236}">
                <a16:creationId xmlns:a16="http://schemas.microsoft.com/office/drawing/2014/main" xmlns="" id="{5AF23528-D2A5-41C7-9616-ABA9386BCA1B}"/>
              </a:ext>
            </a:extLst>
          </p:cNvPr>
          <p:cNvPicPr>
            <a:picLocks noChangeAspect="1"/>
          </p:cNvPicPr>
          <p:nvPr/>
        </p:nvPicPr>
        <p:blipFill>
          <a:blip r:embed="rId3"/>
          <a:stretch>
            <a:fillRect/>
          </a:stretch>
        </p:blipFill>
        <p:spPr>
          <a:xfrm>
            <a:off x="66" y="-12246"/>
            <a:ext cx="3017783" cy="1243692"/>
          </a:xfrm>
          <a:prstGeom prst="rect">
            <a:avLst/>
          </a:prstGeom>
        </p:spPr>
      </p:pic>
    </p:spTree>
    <p:extLst>
      <p:ext uri="{BB962C8B-B14F-4D97-AF65-F5344CB8AC3E}">
        <p14:creationId xmlns:p14="http://schemas.microsoft.com/office/powerpoint/2010/main" val="42079067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374" y="300452"/>
            <a:ext cx="10661241" cy="6414769"/>
          </a:xfrm>
          <a:prstGeom prst="rect">
            <a:avLst/>
          </a:prstGeom>
        </p:spPr>
        <p:txBody>
          <a:bodyPr wrap="square">
            <a:spAutoFit/>
          </a:bodyPr>
          <a:lstStyle/>
          <a:p>
            <a:pPr>
              <a:lnSpc>
                <a:spcPct val="107000"/>
              </a:lnSpc>
            </a:pPr>
            <a:r>
              <a:rPr lang="en-US" dirty="0">
                <a:latin typeface="Arial" panose="020B0604020202020204" pitchFamily="34" charset="0"/>
                <a:ea typeface="Calibri" panose="020F0502020204030204" pitchFamily="34"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marR="0" lvl="0" algn="ctr">
              <a:lnSpc>
                <a:spcPct val="107000"/>
              </a:lnSpc>
              <a:spcBef>
                <a:spcPts val="0"/>
              </a:spcBef>
              <a:spcAft>
                <a:spcPts val="0"/>
              </a:spcAft>
            </a:pPr>
            <a:r>
              <a:rPr lang="en-US" sz="2400" b="1" dirty="0">
                <a:latin typeface="Arial" panose="020B0604020202020204" pitchFamily="34" charset="0"/>
                <a:ea typeface="Calibri" panose="020F0502020204030204" pitchFamily="34" charset="0"/>
                <a:cs typeface="Times New Roman" panose="02020603050405020304" pitchFamily="18" charset="0"/>
              </a:rPr>
              <a:t>Touchstone Residential  Recovery </a:t>
            </a:r>
          </a:p>
          <a:p>
            <a:pPr marL="342900" marR="0" lvl="0" indent="-342900">
              <a:lnSpc>
                <a:spcPct val="107000"/>
              </a:lnSpc>
              <a:spcBef>
                <a:spcPts val="0"/>
              </a:spcBef>
              <a:spcAft>
                <a:spcPts val="0"/>
              </a:spcAft>
              <a:buFont typeface="Symbol" panose="05050102010706020507" pitchFamily="18" charset="2"/>
              <a:buChar char=""/>
            </a:pPr>
            <a:endParaRPr lang="en-US" b="1" dirty="0">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b="1" dirty="0" err="1">
                <a:latin typeface="Arial" panose="020B0604020202020204" pitchFamily="34" charset="0"/>
                <a:ea typeface="Calibri" panose="020F0502020204030204" pitchFamily="34" charset="0"/>
                <a:cs typeface="Times New Roman" panose="02020603050405020304" pitchFamily="18" charset="0"/>
              </a:rPr>
              <a:t>Aspire’s</a:t>
            </a:r>
            <a:r>
              <a:rPr lang="en-US" b="1" dirty="0">
                <a:latin typeface="Arial" panose="020B0604020202020204" pitchFamily="34" charset="0"/>
                <a:ea typeface="Calibri" panose="020F0502020204030204" pitchFamily="34" charset="0"/>
                <a:cs typeface="Times New Roman" panose="02020603050405020304" pitchFamily="18" charset="0"/>
              </a:rPr>
              <a:t> </a:t>
            </a:r>
            <a:r>
              <a:rPr lang="en-US" dirty="0">
                <a:latin typeface="Arial" panose="020B0604020202020204" pitchFamily="34" charset="0"/>
                <a:ea typeface="Calibri" panose="020F0502020204030204" pitchFamily="34" charset="0"/>
                <a:cs typeface="Times New Roman" panose="02020603050405020304" pitchFamily="18" charset="0"/>
              </a:rPr>
              <a:t> 12 bed male intensive residential recovery program relocated to this facility.</a:t>
            </a:r>
          </a:p>
          <a:p>
            <a:pPr marR="0" lvl="0">
              <a:lnSpc>
                <a:spcPct val="107000"/>
              </a:lnSpc>
              <a:spcBef>
                <a:spcPts val="0"/>
              </a:spcBef>
              <a:spcAft>
                <a:spcPts val="0"/>
              </a:spcAft>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28 beds are located on separate wings (N/S).  This unit is easily separated and secured from other units housed in the building.  ASPIRE’s Touchstone Program for long-term SA recovery would be transitioned to this space.  </a:t>
            </a:r>
          </a:p>
          <a:p>
            <a:pPr marR="0" lvl="0">
              <a:lnSpc>
                <a:spcPct val="107000"/>
              </a:lnSpc>
              <a:spcBef>
                <a:spcPts val="0"/>
              </a:spcBef>
              <a:spcAft>
                <a:spcPts val="0"/>
              </a:spcAft>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Hospital building provides a recovery focused environment with expanded green space, privacy and activity areas. </a:t>
            </a:r>
          </a:p>
          <a:p>
            <a:pPr marR="0" lvl="0">
              <a:lnSpc>
                <a:spcPct val="107000"/>
              </a:lnSpc>
              <a:spcBef>
                <a:spcPts val="0"/>
              </a:spcBef>
              <a:spcAft>
                <a:spcPts val="0"/>
              </a:spcAft>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The present 14 bed Touchstone program (male only) will be expanded to additional 14 female residents.   Transitional beds will be available.</a:t>
            </a:r>
          </a:p>
          <a:p>
            <a:pPr marR="0" lvl="0">
              <a:lnSpc>
                <a:spcPct val="107000"/>
              </a:lnSpc>
              <a:spcBef>
                <a:spcPts val="0"/>
              </a:spcBef>
              <a:spcAft>
                <a:spcPts val="0"/>
              </a:spcAft>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Times New Roman" panose="02020603050405020304" pitchFamily="18" charset="0"/>
              </a:rPr>
              <a:t>14 beds are presently DBHDD funded.  Requesting additional funding from DBHDD for 14 beds.  Additional beds will be available for other </a:t>
            </a:r>
            <a:r>
              <a:rPr lang="en-US" dirty="0" err="1">
                <a:latin typeface="Arial" panose="020B0604020202020204" pitchFamily="34" charset="0"/>
                <a:ea typeface="Calibri" panose="020F0502020204030204" pitchFamily="34" charset="0"/>
                <a:cs typeface="Times New Roman" panose="02020603050405020304" pitchFamily="18" charset="0"/>
              </a:rPr>
              <a:t>payor</a:t>
            </a:r>
            <a:r>
              <a:rPr lang="en-US" dirty="0">
                <a:latin typeface="Arial" panose="020B0604020202020204" pitchFamily="34" charset="0"/>
                <a:ea typeface="Calibri" panose="020F0502020204030204" pitchFamily="34" charset="0"/>
                <a:cs typeface="Times New Roman" panose="02020603050405020304" pitchFamily="18" charset="0"/>
              </a:rPr>
              <a:t> sources. </a:t>
            </a:r>
          </a:p>
          <a:p>
            <a:pPr marL="342900" marR="0" lvl="0" indent="-342900">
              <a:lnSpc>
                <a:spcPct val="107000"/>
              </a:lnSpc>
              <a:spcBef>
                <a:spcPts val="0"/>
              </a:spcBef>
              <a:spcAft>
                <a:spcPts val="0"/>
              </a:spcAft>
              <a:buFont typeface="Symbol" panose="05050102010706020507" pitchFamily="18" charset="2"/>
              <a:buChar char=""/>
            </a:pPr>
            <a:endParaRPr lang="en-US" dirty="0">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As research supports, longer length of stay would extend treatment, provide stability and support recovery skill building as well as provide support with transitions of employment, housing and family restoration. </a:t>
            </a:r>
          </a:p>
        </p:txBody>
      </p:sp>
      <p:sp>
        <p:nvSpPr>
          <p:cNvPr id="4" name="Date Placeholder 3"/>
          <p:cNvSpPr>
            <a:spLocks noGrp="1"/>
          </p:cNvSpPr>
          <p:nvPr>
            <p:ph type="dt" sz="half" idx="10"/>
          </p:nvPr>
        </p:nvSpPr>
        <p:spPr/>
        <p:txBody>
          <a:bodyPr/>
          <a:lstStyle/>
          <a:p>
            <a:fld id="{CA40E517-EDA8-4A17-930D-337C5F0EF9F9}" type="datetime1">
              <a:rPr lang="en-US" smtClean="0"/>
              <a:t>12/5/2017</a:t>
            </a:fld>
            <a:endParaRPr lang="en-US"/>
          </a:p>
        </p:txBody>
      </p:sp>
      <p:pic>
        <p:nvPicPr>
          <p:cNvPr id="5" name="Picture 4">
            <a:extLst>
              <a:ext uri="{FF2B5EF4-FFF2-40B4-BE49-F238E27FC236}">
                <a16:creationId xmlns:a16="http://schemas.microsoft.com/office/drawing/2014/main" xmlns="" id="{CC07DF15-BBFF-42C1-8DE7-06B0A8FF11B2}"/>
              </a:ext>
            </a:extLst>
          </p:cNvPr>
          <p:cNvPicPr>
            <a:picLocks noChangeAspect="1"/>
          </p:cNvPicPr>
          <p:nvPr/>
        </p:nvPicPr>
        <p:blipFill>
          <a:blip r:embed="rId2"/>
          <a:stretch>
            <a:fillRect/>
          </a:stretch>
        </p:blipFill>
        <p:spPr>
          <a:xfrm>
            <a:off x="66" y="4284"/>
            <a:ext cx="3017783" cy="1243692"/>
          </a:xfrm>
          <a:prstGeom prst="rect">
            <a:avLst/>
          </a:prstGeom>
        </p:spPr>
      </p:pic>
    </p:spTree>
    <p:extLst>
      <p:ext uri="{BB962C8B-B14F-4D97-AF65-F5344CB8AC3E}">
        <p14:creationId xmlns:p14="http://schemas.microsoft.com/office/powerpoint/2010/main" val="35359931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61159B-CCB4-4E53-B2B7-75DD991331EF}" type="datetime1">
              <a:rPr lang="en-US" smtClean="0"/>
              <a:t>12/5/2017</a:t>
            </a:fld>
            <a:endParaRPr lang="en-US"/>
          </a:p>
        </p:txBody>
      </p:sp>
      <p:sp>
        <p:nvSpPr>
          <p:cNvPr id="4" name="Rectangle 3"/>
          <p:cNvSpPr/>
          <p:nvPr/>
        </p:nvSpPr>
        <p:spPr>
          <a:xfrm>
            <a:off x="713337" y="1793705"/>
            <a:ext cx="10008539" cy="3747564"/>
          </a:xfrm>
          <a:prstGeom prst="rect">
            <a:avLst/>
          </a:prstGeom>
        </p:spPr>
        <p:txBody>
          <a:bodyPr wrap="square">
            <a:spAutoFit/>
          </a:bodyPr>
          <a:lstStyle/>
          <a:p>
            <a:pPr marR="0" lvl="0" algn="ctr">
              <a:lnSpc>
                <a:spcPct val="107000"/>
              </a:lnSpc>
              <a:spcBef>
                <a:spcPts val="0"/>
              </a:spcBef>
              <a:spcAft>
                <a:spcPts val="0"/>
              </a:spcAft>
            </a:pPr>
            <a:r>
              <a:rPr lang="en-US" sz="2800" dirty="0">
                <a:latin typeface="Arial" panose="020B0604020202020204" pitchFamily="34" charset="0"/>
                <a:ea typeface="Calibri" panose="020F0502020204030204" pitchFamily="34" charset="0"/>
                <a:cs typeface="Arial" panose="020B0604020202020204" pitchFamily="34" charset="0"/>
              </a:rPr>
              <a:t>Aspire – Calhoun Behavioral Health Services</a:t>
            </a:r>
          </a:p>
          <a:p>
            <a:pPr marL="342900" marR="0" lvl="0" indent="-342900">
              <a:lnSpc>
                <a:spcPct val="107000"/>
              </a:lnSpc>
              <a:spcBef>
                <a:spcPts val="0"/>
              </a:spcBef>
              <a:spcAft>
                <a:spcPts val="0"/>
              </a:spcAft>
              <a:buFont typeface="Symbol" panose="05050102010706020507" pitchFamily="18" charset="2"/>
              <a:buChar char=""/>
            </a:pPr>
            <a:endParaRPr lang="en-US" dirty="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endParaRPr lang="en-US" dirty="0">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2800" dirty="0">
                <a:latin typeface="Arial" panose="020B0604020202020204" pitchFamily="34" charset="0"/>
                <a:ea typeface="Calibri" panose="020F0502020204030204" pitchFamily="34" charset="0"/>
                <a:cs typeface="Arial" panose="020B0604020202020204" pitchFamily="34" charset="0"/>
              </a:rPr>
              <a:t>Outpatient Behavioral Health Services will be offered on back hallway of building.  Back entry way will have benches and trees/plants planted in large containers.  </a:t>
            </a:r>
          </a:p>
          <a:p>
            <a:pPr marL="342900" marR="0" lvl="0" indent="-342900">
              <a:lnSpc>
                <a:spcPct val="107000"/>
              </a:lnSpc>
              <a:spcBef>
                <a:spcPts val="0"/>
              </a:spcBef>
              <a:spcAft>
                <a:spcPts val="0"/>
              </a:spcAft>
              <a:buFont typeface="Symbol" panose="05050102010706020507" pitchFamily="18" charset="2"/>
              <a:buChar char=""/>
            </a:pPr>
            <a:r>
              <a:rPr lang="en-US" sz="2800" dirty="0">
                <a:latin typeface="Arial" panose="020B0604020202020204" pitchFamily="34" charset="0"/>
                <a:ea typeface="Calibri" panose="020F0502020204030204" pitchFamily="34" charset="0"/>
                <a:cs typeface="Arial" panose="020B0604020202020204" pitchFamily="34" charset="0"/>
              </a:rPr>
              <a:t>Outpatient BH Service Staff will provide services in surrounding counties.</a:t>
            </a:r>
            <a:r>
              <a:rPr lang="en-US" dirty="0">
                <a:latin typeface="Arial" panose="020B0604020202020204" pitchFamily="34" charset="0"/>
                <a:ea typeface="Calibri" panose="020F0502020204030204" pitchFamily="34" charset="0"/>
                <a:cs typeface="Arial" panose="020B0604020202020204" pitchFamily="34" charset="0"/>
              </a:rPr>
              <a:t>  </a:t>
            </a:r>
          </a:p>
          <a:p>
            <a:pPr marR="0" lvl="0">
              <a:lnSpc>
                <a:spcPct val="107000"/>
              </a:lnSpc>
              <a:spcBef>
                <a:spcPts val="0"/>
              </a:spcBef>
              <a:spcAft>
                <a:spcPts val="0"/>
              </a:spcAft>
            </a:pPr>
            <a:endParaRPr lang="en-US" dirty="0">
              <a:latin typeface="Arial" panose="020B0604020202020204" pitchFamily="34"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EBF7317E-C958-4F8C-8D3C-6A8B686A80CD}"/>
              </a:ext>
            </a:extLst>
          </p:cNvPr>
          <p:cNvPicPr>
            <a:picLocks noChangeAspect="1"/>
          </p:cNvPicPr>
          <p:nvPr/>
        </p:nvPicPr>
        <p:blipFill>
          <a:blip r:embed="rId2"/>
          <a:stretch>
            <a:fillRect/>
          </a:stretch>
        </p:blipFill>
        <p:spPr>
          <a:xfrm>
            <a:off x="66" y="0"/>
            <a:ext cx="3017783" cy="1243692"/>
          </a:xfrm>
          <a:prstGeom prst="rect">
            <a:avLst/>
          </a:prstGeom>
        </p:spPr>
      </p:pic>
    </p:spTree>
    <p:extLst>
      <p:ext uri="{BB962C8B-B14F-4D97-AF65-F5344CB8AC3E}">
        <p14:creationId xmlns:p14="http://schemas.microsoft.com/office/powerpoint/2010/main" val="32567504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2382279" y="735293"/>
            <a:ext cx="7766936" cy="823151"/>
          </a:xfrm>
        </p:spPr>
        <p:txBody>
          <a:bodyPr/>
          <a:lstStyle/>
          <a:p>
            <a:pPr algn="l"/>
            <a:r>
              <a:rPr lang="en-US" sz="2800" dirty="0"/>
              <a:t>					</a:t>
            </a:r>
            <a:r>
              <a:rPr lang="en-US" sz="2800" dirty="0">
                <a:solidFill>
                  <a:schemeClr val="tx1"/>
                </a:solidFill>
              </a:rPr>
              <a:t>FTE – 46/54(new jobs)</a:t>
            </a:r>
          </a:p>
        </p:txBody>
      </p:sp>
      <p:sp>
        <p:nvSpPr>
          <p:cNvPr id="5" name="Subtitle 4"/>
          <p:cNvSpPr>
            <a:spLocks noGrp="1"/>
          </p:cNvSpPr>
          <p:nvPr>
            <p:ph type="subTitle" idx="1"/>
          </p:nvPr>
        </p:nvSpPr>
        <p:spPr>
          <a:xfrm>
            <a:off x="594797" y="1558345"/>
            <a:ext cx="10009515" cy="4437506"/>
          </a:xfrm>
        </p:spPr>
        <p:txBody>
          <a:bodyPr>
            <a:normAutofit lnSpcReduction="10000"/>
          </a:bodyPr>
          <a:lstStyle/>
          <a:p>
            <a:pPr algn="l">
              <a:spcBef>
                <a:spcPts val="0"/>
              </a:spcBef>
            </a:pPr>
            <a:endParaRPr lang="en-US" dirty="0"/>
          </a:p>
          <a:p>
            <a:pPr algn="l">
              <a:spcBef>
                <a:spcPts val="0"/>
              </a:spcBef>
            </a:pPr>
            <a:r>
              <a:rPr lang="en-US" sz="2000" dirty="0"/>
              <a:t>Touchstone – </a:t>
            </a:r>
            <a:r>
              <a:rPr lang="en-US" sz="2000" b="1" dirty="0"/>
              <a:t>18</a:t>
            </a:r>
            <a:r>
              <a:rPr lang="en-US" sz="2000" dirty="0"/>
              <a:t> (techs, LPN, .25 RN, .25 Dr, licensed BH staff)  </a:t>
            </a:r>
          </a:p>
          <a:p>
            <a:pPr algn="l">
              <a:spcBef>
                <a:spcPts val="0"/>
              </a:spcBef>
            </a:pPr>
            <a:r>
              <a:rPr lang="en-US" sz="2000" dirty="0"/>
              <a:t>	contract staff for woodworking, art, horticulture, landscaping, pottery (</a:t>
            </a:r>
            <a:r>
              <a:rPr lang="en-US" sz="2000" b="1" dirty="0"/>
              <a:t>2) </a:t>
            </a:r>
          </a:p>
          <a:p>
            <a:pPr algn="l">
              <a:spcBef>
                <a:spcPts val="0"/>
              </a:spcBef>
            </a:pPr>
            <a:endParaRPr lang="en-US" sz="2000" dirty="0"/>
          </a:p>
          <a:p>
            <a:pPr algn="l">
              <a:spcBef>
                <a:spcPts val="0"/>
              </a:spcBef>
            </a:pPr>
            <a:r>
              <a:rPr lang="en-US" sz="2000" dirty="0"/>
              <a:t>Outpatient – </a:t>
            </a:r>
            <a:r>
              <a:rPr lang="en-US" sz="2000" b="1" dirty="0"/>
              <a:t>8</a:t>
            </a:r>
            <a:r>
              <a:rPr lang="en-US" sz="2000" dirty="0"/>
              <a:t> (community support, LPN, .75, .25 Dr, licensed BH staff)</a:t>
            </a:r>
          </a:p>
          <a:p>
            <a:pPr algn="l">
              <a:spcBef>
                <a:spcPts val="0"/>
              </a:spcBef>
            </a:pPr>
            <a:endParaRPr lang="en-US" sz="2000" dirty="0"/>
          </a:p>
          <a:p>
            <a:pPr algn="l">
              <a:spcBef>
                <a:spcPts val="0"/>
              </a:spcBef>
            </a:pPr>
            <a:r>
              <a:rPr lang="en-US" sz="2000" dirty="0"/>
              <a:t>CM Collaboration with MCH –</a:t>
            </a:r>
            <a:r>
              <a:rPr lang="en-US" sz="2000" b="1" dirty="0"/>
              <a:t> 5 </a:t>
            </a:r>
            <a:r>
              <a:rPr lang="en-US" sz="2000" dirty="0"/>
              <a:t>case managers</a:t>
            </a:r>
          </a:p>
          <a:p>
            <a:pPr algn="l">
              <a:spcBef>
                <a:spcPts val="0"/>
              </a:spcBef>
            </a:pPr>
            <a:endParaRPr lang="en-US" sz="2000" dirty="0"/>
          </a:p>
          <a:p>
            <a:pPr algn="l">
              <a:spcBef>
                <a:spcPts val="0"/>
              </a:spcBef>
            </a:pPr>
            <a:r>
              <a:rPr lang="en-US" sz="2000" dirty="0"/>
              <a:t>Administrative support staff (clerical, billing, UM) </a:t>
            </a:r>
            <a:r>
              <a:rPr lang="en-US" sz="2000" b="1" dirty="0"/>
              <a:t>5</a:t>
            </a:r>
          </a:p>
          <a:p>
            <a:pPr algn="l">
              <a:spcBef>
                <a:spcPts val="0"/>
              </a:spcBef>
            </a:pPr>
            <a:endParaRPr lang="en-US" sz="2000" b="1" dirty="0"/>
          </a:p>
          <a:p>
            <a:pPr algn="l">
              <a:spcBef>
                <a:spcPts val="0"/>
              </a:spcBef>
            </a:pPr>
            <a:r>
              <a:rPr lang="en-US" sz="2000" dirty="0"/>
              <a:t>Support Services: Food Service, Housekeeping, Janitorial, Security, Transportation, yard maintenance – </a:t>
            </a:r>
            <a:r>
              <a:rPr lang="en-US" sz="2000" b="1" dirty="0"/>
              <a:t>10</a:t>
            </a:r>
          </a:p>
          <a:p>
            <a:pPr algn="l">
              <a:spcBef>
                <a:spcPts val="0"/>
              </a:spcBef>
            </a:pPr>
            <a:endParaRPr lang="en-US" sz="2000" dirty="0"/>
          </a:p>
          <a:p>
            <a:pPr algn="l"/>
            <a:r>
              <a:rPr lang="en-US" sz="2000" dirty="0"/>
              <a:t>Additional Aspire administrative staff maybe transitioned to this site.  (6)</a:t>
            </a:r>
          </a:p>
        </p:txBody>
      </p:sp>
      <p:sp>
        <p:nvSpPr>
          <p:cNvPr id="2" name="Date Placeholder 1"/>
          <p:cNvSpPr>
            <a:spLocks noGrp="1"/>
          </p:cNvSpPr>
          <p:nvPr>
            <p:ph type="dt" sz="half" idx="10"/>
          </p:nvPr>
        </p:nvSpPr>
        <p:spPr/>
        <p:txBody>
          <a:bodyPr/>
          <a:lstStyle/>
          <a:p>
            <a:fld id="{D261159B-CCB4-4E53-B2B7-75DD991331EF}" type="datetime1">
              <a:rPr lang="en-US" smtClean="0"/>
              <a:t>12/5/2017</a:t>
            </a:fld>
            <a:endParaRPr lang="en-US"/>
          </a:p>
        </p:txBody>
      </p:sp>
      <p:pic>
        <p:nvPicPr>
          <p:cNvPr id="3" name="Picture 2">
            <a:extLst>
              <a:ext uri="{FF2B5EF4-FFF2-40B4-BE49-F238E27FC236}">
                <a16:creationId xmlns:a16="http://schemas.microsoft.com/office/drawing/2014/main" xmlns="" id="{A1919100-063E-4469-9D5B-F67061646015}"/>
              </a:ext>
            </a:extLst>
          </p:cNvPr>
          <p:cNvPicPr>
            <a:picLocks noChangeAspect="1"/>
          </p:cNvPicPr>
          <p:nvPr/>
        </p:nvPicPr>
        <p:blipFill>
          <a:blip r:embed="rId2"/>
          <a:stretch>
            <a:fillRect/>
          </a:stretch>
        </p:blipFill>
        <p:spPr>
          <a:xfrm>
            <a:off x="66" y="0"/>
            <a:ext cx="3017783" cy="1243692"/>
          </a:xfrm>
          <a:prstGeom prst="rect">
            <a:avLst/>
          </a:prstGeom>
        </p:spPr>
      </p:pic>
    </p:spTree>
    <p:extLst>
      <p:ext uri="{BB962C8B-B14F-4D97-AF65-F5344CB8AC3E}">
        <p14:creationId xmlns:p14="http://schemas.microsoft.com/office/powerpoint/2010/main" val="28884148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 y="100"/>
            <a:ext cx="12191999" cy="1556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25" y="1556757"/>
            <a:ext cx="8143875" cy="2775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8125" y="4332614"/>
            <a:ext cx="8143875" cy="2540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9723" y="4766682"/>
            <a:ext cx="5497287" cy="836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1556658"/>
            <a:ext cx="4048125" cy="3209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4766581"/>
            <a:ext cx="4048125" cy="2106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984308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714500"/>
            <a:ext cx="3318012" cy="28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8013" y="1714600"/>
            <a:ext cx="8873987" cy="248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95800"/>
            <a:ext cx="3318013" cy="22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18013" y="4201887"/>
            <a:ext cx="8873987" cy="26561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6508483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 y="100"/>
            <a:ext cx="12191999" cy="1556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 y="1556757"/>
            <a:ext cx="4524375" cy="2786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 y="4343400"/>
            <a:ext cx="452437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6403" y="4169230"/>
            <a:ext cx="7765596" cy="2688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6404" y="1556757"/>
            <a:ext cx="7765597" cy="2612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75715" y="4638675"/>
            <a:ext cx="5007428" cy="62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265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1733" y="-342900"/>
            <a:ext cx="14342533" cy="7529830"/>
          </a:xfrm>
          <a:prstGeom prst="rect">
            <a:avLst/>
          </a:prstGeom>
        </p:spPr>
      </p:pic>
    </p:spTree>
    <p:extLst>
      <p:ext uri="{BB962C8B-B14F-4D97-AF65-F5344CB8AC3E}">
        <p14:creationId xmlns:p14="http://schemas.microsoft.com/office/powerpoint/2010/main" val="107323031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 y="1"/>
            <a:ext cx="12191999" cy="1567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7643"/>
            <a:ext cx="4691744" cy="3534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1744" y="1567543"/>
            <a:ext cx="7500256" cy="2884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5102376"/>
            <a:ext cx="4691744" cy="1755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1811" y="4452357"/>
            <a:ext cx="7500255" cy="2405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32175" y="5034741"/>
            <a:ext cx="4974772" cy="865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29199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543050"/>
            <a:ext cx="2688772"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 y="0"/>
            <a:ext cx="12191999" cy="1543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8773" y="1543150"/>
            <a:ext cx="4561115" cy="2828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74" y="4705449"/>
            <a:ext cx="2662700" cy="2152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8773" y="4371975"/>
            <a:ext cx="4561115" cy="248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49885" y="1543150"/>
            <a:ext cx="4942115" cy="23866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3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49953" y="3929744"/>
            <a:ext cx="4942113" cy="2928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776834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 y="1"/>
            <a:ext cx="12191999" cy="1567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67642"/>
            <a:ext cx="4550229" cy="315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0229" y="1567543"/>
            <a:ext cx="7641771" cy="2917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724499"/>
            <a:ext cx="4550229" cy="2133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0229" y="4484915"/>
            <a:ext cx="7641771" cy="2373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79773" y="4961165"/>
            <a:ext cx="5170715" cy="830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28303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 y="0"/>
            <a:ext cx="12191999"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676499"/>
            <a:ext cx="5050971" cy="23349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50972" y="1676500"/>
            <a:ext cx="7141029" cy="2079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4011485"/>
            <a:ext cx="5050971" cy="28466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50972" y="4430486"/>
            <a:ext cx="7141029" cy="24275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50972" y="3755579"/>
            <a:ext cx="7141029" cy="6749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950901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673C3D0-357C-4D79-BDA2-F54C8FB3AAD0}"/>
              </a:ext>
            </a:extLst>
          </p:cNvPr>
          <p:cNvSpPr>
            <a:spLocks noGrp="1"/>
          </p:cNvSpPr>
          <p:nvPr>
            <p:ph idx="1"/>
          </p:nvPr>
        </p:nvSpPr>
        <p:spPr>
          <a:xfrm>
            <a:off x="677335" y="2160590"/>
            <a:ext cx="9954272" cy="3880773"/>
          </a:xfrm>
        </p:spPr>
        <p:txBody>
          <a:bodyPr/>
          <a:lstStyle/>
          <a:p>
            <a:pPr marL="0" lvl="0" indent="0" algn="ctr">
              <a:spcBef>
                <a:spcPts val="0"/>
              </a:spcBef>
              <a:buClr>
                <a:srgbClr val="5FCBEF"/>
              </a:buClr>
              <a:buNone/>
            </a:pPr>
            <a:endParaRPr lang="en-US" sz="2000" b="1" i="1" dirty="0">
              <a:solidFill>
                <a:prstClr val="black"/>
              </a:solidFill>
            </a:endParaRPr>
          </a:p>
          <a:p>
            <a:pPr marL="0" lvl="0" indent="0" algn="ctr">
              <a:spcBef>
                <a:spcPts val="0"/>
              </a:spcBef>
              <a:buClr>
                <a:srgbClr val="5FCBEF"/>
              </a:buClr>
              <a:buNone/>
            </a:pPr>
            <a:endParaRPr lang="en-US" sz="2000" b="1" i="1" dirty="0">
              <a:solidFill>
                <a:prstClr val="black"/>
              </a:solidFill>
            </a:endParaRPr>
          </a:p>
          <a:p>
            <a:pPr marL="0" lvl="0" indent="0" algn="ctr">
              <a:spcBef>
                <a:spcPts val="0"/>
              </a:spcBef>
              <a:buClr>
                <a:srgbClr val="5FCBEF"/>
              </a:buClr>
              <a:buNone/>
            </a:pPr>
            <a:r>
              <a:rPr lang="en-US" sz="2400" b="1" i="1" dirty="0">
                <a:solidFill>
                  <a:prstClr val="black"/>
                </a:solidFill>
              </a:rPr>
              <a:t>ASPIRE </a:t>
            </a:r>
            <a:r>
              <a:rPr lang="en-US" sz="2400" dirty="0">
                <a:solidFill>
                  <a:prstClr val="black"/>
                </a:solidFill>
              </a:rPr>
              <a:t>Behavioral Health and Developmental Disability Services – </a:t>
            </a:r>
          </a:p>
          <a:p>
            <a:pPr marL="0" lvl="0" indent="0" algn="ctr">
              <a:spcBef>
                <a:spcPts val="0"/>
              </a:spcBef>
              <a:buClr>
                <a:srgbClr val="5FCBEF"/>
              </a:buClr>
              <a:buNone/>
            </a:pPr>
            <a:r>
              <a:rPr lang="en-US" sz="2400" dirty="0">
                <a:solidFill>
                  <a:prstClr val="black"/>
                </a:solidFill>
              </a:rPr>
              <a:t>Kay Newberry Brooks, </a:t>
            </a:r>
            <a:r>
              <a:rPr lang="en-US" sz="2400" dirty="0" err="1">
                <a:solidFill>
                  <a:prstClr val="black"/>
                </a:solidFill>
              </a:rPr>
              <a:t>EdD</a:t>
            </a:r>
            <a:r>
              <a:rPr lang="en-US" sz="2400" dirty="0">
                <a:solidFill>
                  <a:prstClr val="black"/>
                </a:solidFill>
              </a:rPr>
              <a:t>, LPC</a:t>
            </a:r>
          </a:p>
          <a:p>
            <a:pPr marL="0" lvl="0" indent="0" algn="ctr">
              <a:spcBef>
                <a:spcPts val="0"/>
              </a:spcBef>
              <a:buClr>
                <a:srgbClr val="5FCBEF"/>
              </a:buClr>
              <a:buNone/>
            </a:pPr>
            <a:r>
              <a:rPr lang="en-US" sz="2400" dirty="0">
                <a:solidFill>
                  <a:prstClr val="black"/>
                </a:solidFill>
              </a:rPr>
              <a:t>Aspire Executive Director</a:t>
            </a:r>
          </a:p>
          <a:p>
            <a:pPr marL="0" lvl="0" indent="0" algn="ctr">
              <a:spcBef>
                <a:spcPts val="0"/>
              </a:spcBef>
              <a:buClr>
                <a:srgbClr val="5FCBEF"/>
              </a:buClr>
              <a:buNone/>
            </a:pPr>
            <a:endParaRPr lang="en-US" sz="2400" dirty="0">
              <a:solidFill>
                <a:prstClr val="black"/>
              </a:solidFill>
            </a:endParaRPr>
          </a:p>
          <a:p>
            <a:pPr marL="0" lvl="0" indent="0" algn="ctr">
              <a:spcBef>
                <a:spcPts val="0"/>
              </a:spcBef>
              <a:buClr>
                <a:srgbClr val="5FCBEF"/>
              </a:buClr>
              <a:buNone/>
            </a:pPr>
            <a:r>
              <a:rPr lang="en-US" sz="2000" dirty="0">
                <a:solidFill>
                  <a:prstClr val="black"/>
                </a:solidFill>
              </a:rPr>
              <a:t>229.430.4005</a:t>
            </a:r>
          </a:p>
          <a:p>
            <a:pPr marL="0" lvl="0" indent="0" algn="ctr">
              <a:spcBef>
                <a:spcPts val="0"/>
              </a:spcBef>
              <a:buClr>
                <a:srgbClr val="5FCBEF"/>
              </a:buClr>
              <a:buNone/>
            </a:pPr>
            <a:r>
              <a:rPr lang="en-US" sz="2000" dirty="0">
                <a:solidFill>
                  <a:prstClr val="black"/>
                </a:solidFill>
              </a:rPr>
              <a:t>kbrooks@albanycsb.org </a:t>
            </a:r>
          </a:p>
          <a:p>
            <a:endParaRPr lang="en-US" dirty="0"/>
          </a:p>
        </p:txBody>
      </p:sp>
      <p:pic>
        <p:nvPicPr>
          <p:cNvPr id="4" name="Picture 3">
            <a:extLst>
              <a:ext uri="{FF2B5EF4-FFF2-40B4-BE49-F238E27FC236}">
                <a16:creationId xmlns:a16="http://schemas.microsoft.com/office/drawing/2014/main" xmlns="" id="{E7D26EFB-AC84-423A-9B33-B49F87BECCA7}"/>
              </a:ext>
            </a:extLst>
          </p:cNvPr>
          <p:cNvPicPr>
            <a:picLocks noChangeAspect="1"/>
          </p:cNvPicPr>
          <p:nvPr/>
        </p:nvPicPr>
        <p:blipFill>
          <a:blip r:embed="rId2"/>
          <a:stretch>
            <a:fillRect/>
          </a:stretch>
        </p:blipFill>
        <p:spPr>
          <a:xfrm>
            <a:off x="2442949" y="588425"/>
            <a:ext cx="3529891" cy="1457070"/>
          </a:xfrm>
          <a:prstGeom prst="rect">
            <a:avLst/>
          </a:prstGeom>
        </p:spPr>
      </p:pic>
    </p:spTree>
    <p:extLst>
      <p:ext uri="{BB962C8B-B14F-4D97-AF65-F5344CB8AC3E}">
        <p14:creationId xmlns:p14="http://schemas.microsoft.com/office/powerpoint/2010/main" val="216043858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ACSB-ASPIRE Name Change\ASPIRE\MAIN LOGOS\ASPIRE wheel plain.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035" y="141998"/>
            <a:ext cx="1814732" cy="1584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stretch>
            <a:fillRect/>
          </a:stretch>
        </p:blipFill>
        <p:spPr>
          <a:xfrm rot="21096402">
            <a:off x="794069" y="1839846"/>
            <a:ext cx="8203843" cy="4443211"/>
          </a:xfrm>
          <a:prstGeom prst="rect">
            <a:avLst/>
          </a:prstGeom>
        </p:spPr>
      </p:pic>
      <p:sp>
        <p:nvSpPr>
          <p:cNvPr id="2" name="Date Placeholder 1"/>
          <p:cNvSpPr>
            <a:spLocks noGrp="1"/>
          </p:cNvSpPr>
          <p:nvPr>
            <p:ph type="dt" sz="half" idx="10"/>
          </p:nvPr>
        </p:nvSpPr>
        <p:spPr/>
        <p:txBody>
          <a:bodyPr/>
          <a:lstStyle/>
          <a:p>
            <a:fld id="{6B115C48-87C0-43BD-A910-58301F2D9430}" type="datetime1">
              <a:rPr lang="en-US" smtClean="0"/>
              <a:t>12/5/2017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430935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063" y="180405"/>
            <a:ext cx="11333408" cy="6370975"/>
          </a:xfrm>
          <a:prstGeom prst="rect">
            <a:avLst/>
          </a:prstGeom>
        </p:spPr>
        <p:txBody>
          <a:bodyPr wrap="square">
            <a:spAutoFit/>
          </a:bodyPr>
          <a:lstStyle/>
          <a:p>
            <a:pPr algn="ctr"/>
            <a:r>
              <a:rPr lang="en-US" sz="3600" b="0" i="0" u="none" strike="noStrike" baseline="0" dirty="0">
                <a:solidFill>
                  <a:srgbClr val="000000"/>
                </a:solidFill>
                <a:latin typeface="Gotham-Book"/>
              </a:rPr>
              <a:t>Resources:</a:t>
            </a:r>
          </a:p>
          <a:p>
            <a:pPr algn="ctr"/>
            <a:endParaRPr lang="en-US" sz="1400" dirty="0">
              <a:solidFill>
                <a:srgbClr val="000000"/>
              </a:solidFill>
              <a:latin typeface="Gotham-Book"/>
            </a:endParaRPr>
          </a:p>
          <a:p>
            <a:pPr algn="ctr"/>
            <a:endParaRPr lang="en-US" sz="1400" b="0" i="0" u="none" strike="noStrike" baseline="0" dirty="0">
              <a:solidFill>
                <a:srgbClr val="000000"/>
              </a:solidFill>
              <a:latin typeface="Gotham-Book"/>
            </a:endParaRPr>
          </a:p>
          <a:p>
            <a:pPr algn="ctr"/>
            <a:endParaRPr lang="en-US" sz="1400" dirty="0">
              <a:solidFill>
                <a:srgbClr val="000000"/>
              </a:solidFill>
              <a:latin typeface="Gotham-Book"/>
            </a:endParaRPr>
          </a:p>
          <a:p>
            <a:pPr algn="ctr"/>
            <a:endParaRPr lang="en-US" sz="1400" b="0" i="0" u="none" strike="noStrike" baseline="0" dirty="0">
              <a:solidFill>
                <a:srgbClr val="000000"/>
              </a:solidFill>
              <a:latin typeface="Gotham-Book"/>
            </a:endParaRPr>
          </a:p>
          <a:p>
            <a:endParaRPr lang="en-US" dirty="0">
              <a:solidFill>
                <a:srgbClr val="000000"/>
              </a:solidFill>
              <a:latin typeface="TimesNewRomanPSMT"/>
            </a:endParaRPr>
          </a:p>
          <a:p>
            <a:r>
              <a:rPr lang="en-US" dirty="0">
                <a:solidFill>
                  <a:srgbClr val="000000"/>
                </a:solidFill>
                <a:latin typeface="TimesNewRomanPSMT"/>
              </a:rPr>
              <a:t>Addressing Bullying  http://www.stopbullying.gov</a:t>
            </a:r>
          </a:p>
          <a:p>
            <a:endParaRPr lang="en-US" b="0" i="0" u="none" strike="noStrike" baseline="0" dirty="0">
              <a:solidFill>
                <a:srgbClr val="000000"/>
              </a:solidFill>
              <a:latin typeface="Gotham-Book"/>
            </a:endParaRPr>
          </a:p>
          <a:p>
            <a:r>
              <a:rPr lang="en-US" b="0" i="0" u="none" strike="noStrike" baseline="0" dirty="0">
                <a:solidFill>
                  <a:srgbClr val="000000"/>
                </a:solidFill>
                <a:latin typeface="Gotham-Book"/>
              </a:rPr>
              <a:t>Appendix: Helpful Resources and Websites</a:t>
            </a:r>
          </a:p>
          <a:p>
            <a:r>
              <a:rPr lang="en-US" b="0" i="1" u="none" strike="noStrike" baseline="0" dirty="0">
                <a:solidFill>
                  <a:srgbClr val="000000"/>
                </a:solidFill>
                <a:latin typeface="TimesNewRomanPS-ItalicMT"/>
              </a:rPr>
              <a:t>(Note: These organizations, materials and links are offered for informational purposes only and should not be construed </a:t>
            </a:r>
          </a:p>
          <a:p>
            <a:r>
              <a:rPr lang="en-US" b="0" i="1" u="none" strike="noStrike" baseline="0" dirty="0">
                <a:solidFill>
                  <a:srgbClr val="000000"/>
                </a:solidFill>
                <a:latin typeface="TimesNewRomanPS-ItalicMT"/>
              </a:rPr>
              <a:t>as an endorsement of the referenced organization’s programs or activities.)</a:t>
            </a:r>
          </a:p>
          <a:p>
            <a:endParaRPr lang="en-US" dirty="0">
              <a:solidFill>
                <a:srgbClr val="000000"/>
              </a:solidFill>
              <a:latin typeface="TimesNewRomanPSMT"/>
            </a:endParaRPr>
          </a:p>
          <a:p>
            <a:r>
              <a:rPr lang="en-US" dirty="0">
                <a:solidFill>
                  <a:srgbClr val="000000"/>
                </a:solidFill>
                <a:latin typeface="TimesNewRomanPSMT"/>
              </a:rPr>
              <a:t>Children’s Mental Health Awareness Day http://www.samhsa.gov/children</a:t>
            </a:r>
          </a:p>
          <a:p>
            <a:endParaRPr lang="en-US" dirty="0">
              <a:solidFill>
                <a:srgbClr val="000000"/>
              </a:solidFill>
              <a:latin typeface="TimesNewRomanPSMT"/>
            </a:endParaRPr>
          </a:p>
          <a:p>
            <a:r>
              <a:rPr lang="en-US" dirty="0">
                <a:solidFill>
                  <a:srgbClr val="000000"/>
                </a:solidFill>
                <a:latin typeface="TimesNewRomanPSMT"/>
              </a:rPr>
              <a:t>Find Youth Info  </a:t>
            </a:r>
            <a:r>
              <a:rPr lang="en-US" dirty="0">
                <a:solidFill>
                  <a:srgbClr val="000000"/>
                </a:solidFill>
                <a:latin typeface="TimesNewRomanPSMT"/>
                <a:hlinkClick r:id="rId2"/>
              </a:rPr>
              <a:t>http://www.findyouthinfo.gov</a:t>
            </a:r>
            <a:endParaRPr lang="en-US" dirty="0">
              <a:solidFill>
                <a:srgbClr val="000000"/>
              </a:solidFill>
              <a:latin typeface="TimesNewRomanPSMT"/>
            </a:endParaRPr>
          </a:p>
          <a:p>
            <a:r>
              <a:rPr lang="en-US" b="0" i="0" u="none" strike="noStrike" baseline="0" dirty="0">
                <a:solidFill>
                  <a:srgbClr val="FFFFFF"/>
                </a:solidFill>
                <a:latin typeface="Gotham-Book"/>
              </a:rPr>
              <a:t>Resources</a:t>
            </a:r>
          </a:p>
          <a:p>
            <a:r>
              <a:rPr lang="en-US" b="0" i="0" u="none" strike="noStrike" baseline="0" dirty="0">
                <a:solidFill>
                  <a:srgbClr val="000000"/>
                </a:solidFill>
                <a:latin typeface="TimesNewRomanPSMT"/>
              </a:rPr>
              <a:t>Information About Mental Health • http://www.MentalHealth.gov</a:t>
            </a:r>
          </a:p>
          <a:p>
            <a:endParaRPr lang="en-US" b="0" i="0" u="none" strike="noStrike" baseline="0" dirty="0">
              <a:solidFill>
                <a:srgbClr val="000000"/>
              </a:solidFill>
              <a:latin typeface="TimesNewRomanPSMT"/>
            </a:endParaRPr>
          </a:p>
          <a:p>
            <a:r>
              <a:rPr lang="en-US" b="0" i="0" u="none" strike="noStrike" baseline="0" dirty="0">
                <a:solidFill>
                  <a:srgbClr val="000000"/>
                </a:solidFill>
                <a:latin typeface="TimesNewRomanPSMT"/>
              </a:rPr>
              <a:t>Additional information you could use to host a conversation in your community http://www.CreatingCommunitySolutions.org</a:t>
            </a:r>
          </a:p>
          <a:p>
            <a:pPr algn="ctr"/>
            <a:r>
              <a:rPr lang="en-US" sz="1400" b="0" i="0" u="none" strike="noStrike" baseline="0" dirty="0">
                <a:solidFill>
                  <a:srgbClr val="FFFFFF"/>
                </a:solidFill>
                <a:latin typeface="Gotham-Book"/>
              </a:rPr>
              <a:t>sing Public Attitudes</a:t>
            </a:r>
          </a:p>
          <a:p>
            <a:pPr algn="ctr"/>
            <a:endParaRPr lang="en-US" sz="1400" b="0" i="0" u="none" strike="noStrike" baseline="0" dirty="0">
              <a:solidFill>
                <a:srgbClr val="000000"/>
              </a:solidFill>
              <a:latin typeface="TimesNewRomanPSMT"/>
            </a:endParaRPr>
          </a:p>
        </p:txBody>
      </p:sp>
      <p:pic>
        <p:nvPicPr>
          <p:cNvPr id="3" name="Picture 2" descr="L:\AACSB-ASPIRE Name Change\ASPIRE\MAIN LOGOS\ASPIRE wheel pla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 y="100"/>
            <a:ext cx="1814732" cy="158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85297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9096" y="437932"/>
            <a:ext cx="10723645" cy="6955750"/>
          </a:xfrm>
          <a:prstGeom prst="rect">
            <a:avLst/>
          </a:prstGeom>
        </p:spPr>
        <p:txBody>
          <a:bodyPr wrap="square">
            <a:spAutoFit/>
          </a:bodyPr>
          <a:lstStyle/>
          <a:p>
            <a:r>
              <a:rPr lang="en-US" b="0" i="0" u="none" strike="noStrike" baseline="0" dirty="0">
                <a:solidFill>
                  <a:srgbClr val="000000"/>
                </a:solidFill>
                <a:latin typeface="TimesNewRomanPSMT"/>
              </a:rPr>
              <a:t>				</a:t>
            </a:r>
            <a:r>
              <a:rPr lang="en-US" sz="3200" dirty="0">
                <a:solidFill>
                  <a:schemeClr val="accent1"/>
                </a:solidFill>
                <a:latin typeface="TimesNewRomanPSMT"/>
              </a:rPr>
              <a:t>Resources</a:t>
            </a:r>
          </a:p>
          <a:p>
            <a:endParaRPr lang="en-US" dirty="0">
              <a:solidFill>
                <a:srgbClr val="000000"/>
              </a:solidFill>
              <a:latin typeface="TimesNewRomanPSMT"/>
            </a:endParaRPr>
          </a:p>
          <a:p>
            <a:endParaRPr lang="en-US" dirty="0">
              <a:solidFill>
                <a:srgbClr val="000000"/>
              </a:solidFill>
              <a:latin typeface="TimesNewRomanPSMT"/>
            </a:endParaRPr>
          </a:p>
          <a:p>
            <a:endParaRPr lang="en-US" dirty="0">
              <a:solidFill>
                <a:srgbClr val="000000"/>
              </a:solidFill>
              <a:latin typeface="TimesNewRomanPSMT"/>
            </a:endParaRPr>
          </a:p>
          <a:p>
            <a:r>
              <a:rPr lang="en-US" dirty="0">
                <a:solidFill>
                  <a:srgbClr val="000000"/>
                </a:solidFill>
                <a:latin typeface="TimesNewRomanPSMT"/>
              </a:rPr>
              <a:t>National Institute of Mental Health (NIMH) http://www.nimh.nih.gov</a:t>
            </a:r>
          </a:p>
          <a:p>
            <a:endParaRPr lang="en-US" dirty="0">
              <a:solidFill>
                <a:srgbClr val="000000"/>
              </a:solidFill>
              <a:latin typeface="TimesNewRomanPSMT"/>
            </a:endParaRPr>
          </a:p>
          <a:p>
            <a:r>
              <a:rPr lang="en-US" dirty="0">
                <a:solidFill>
                  <a:srgbClr val="000000"/>
                </a:solidFill>
                <a:latin typeface="TimesNewRomanPSMT"/>
              </a:rPr>
              <a:t>National Registry for Evidence-Based Programs and Practices • http://www.nrepp.samhsa.gov</a:t>
            </a:r>
          </a:p>
          <a:p>
            <a:r>
              <a:rPr lang="en-US" dirty="0">
                <a:solidFill>
                  <a:srgbClr val="000000"/>
                </a:solidFill>
                <a:latin typeface="TimesNewRomanPSMT"/>
              </a:rPr>
              <a:t>National Center for Trauma-Informed Care   http://www.samhsa.gov/nctic</a:t>
            </a:r>
          </a:p>
          <a:p>
            <a:r>
              <a:rPr lang="en-US" dirty="0">
                <a:solidFill>
                  <a:srgbClr val="000000"/>
                </a:solidFill>
                <a:latin typeface="TimesNewRomanPSMT"/>
              </a:rPr>
              <a:t>Children’s Mental Health Initiative Technical Assistance Center  http://www.cmhnetwork.org</a:t>
            </a:r>
          </a:p>
          <a:p>
            <a:r>
              <a:rPr lang="en-US" dirty="0">
                <a:solidFill>
                  <a:srgbClr val="FFFFFF"/>
                </a:solidFill>
                <a:latin typeface="Gotham-Book"/>
              </a:rPr>
              <a:t>Recovery Support Services</a:t>
            </a:r>
          </a:p>
          <a:p>
            <a:r>
              <a:rPr lang="en-US" dirty="0">
                <a:solidFill>
                  <a:srgbClr val="000000"/>
                </a:solidFill>
                <a:latin typeface="TimesNewRomanPSMT"/>
              </a:rPr>
              <a:t>National Consumer Technical Assistance Centers •  http://ncstac.org/index.php</a:t>
            </a:r>
          </a:p>
          <a:p>
            <a:r>
              <a:rPr lang="en-US" dirty="0">
                <a:solidFill>
                  <a:srgbClr val="000000"/>
                </a:solidFill>
                <a:latin typeface="TimesNewRomanPSMT"/>
              </a:rPr>
              <a:t>Homeless Resource Center  http://www.homeless.samhsa.gov</a:t>
            </a:r>
          </a:p>
          <a:p>
            <a:r>
              <a:rPr lang="en-US" dirty="0">
                <a:solidFill>
                  <a:srgbClr val="000000"/>
                </a:solidFill>
                <a:latin typeface="TimesNewRomanPSMT"/>
              </a:rPr>
              <a:t>Shared Decision Making in Mental Health Tools  http://162.99.3.211/shared.asp</a:t>
            </a:r>
          </a:p>
          <a:p>
            <a:r>
              <a:rPr lang="en-US" dirty="0">
                <a:solidFill>
                  <a:srgbClr val="000000"/>
                </a:solidFill>
                <a:latin typeface="TimesNewRomanPSMT"/>
              </a:rPr>
              <a:t>College Drinking: Changing the Culture  </a:t>
            </a:r>
            <a:r>
              <a:rPr lang="en-US" dirty="0">
                <a:solidFill>
                  <a:srgbClr val="000000"/>
                </a:solidFill>
                <a:latin typeface="TimesNewRomanPSMT"/>
                <a:hlinkClick r:id="rId2"/>
              </a:rPr>
              <a:t>http://www.collegedrinkingprevention.gov</a:t>
            </a:r>
            <a:endParaRPr lang="en-US" dirty="0">
              <a:solidFill>
                <a:srgbClr val="000000"/>
              </a:solidFill>
              <a:latin typeface="TimesNewRomanPSMT"/>
            </a:endParaRPr>
          </a:p>
          <a:p>
            <a:endParaRPr lang="en-US" dirty="0">
              <a:solidFill>
                <a:srgbClr val="000000"/>
              </a:solidFill>
              <a:latin typeface="TimesNewRomanPSMT"/>
            </a:endParaRPr>
          </a:p>
          <a:p>
            <a:r>
              <a:rPr lang="en-US" dirty="0">
                <a:solidFill>
                  <a:srgbClr val="000000"/>
                </a:solidFill>
                <a:latin typeface="TimesNewRomanPSMT"/>
              </a:rPr>
              <a:t>Million Hearts   http://millionhearts.hhs.gov/index.html</a:t>
            </a:r>
          </a:p>
          <a:p>
            <a:endParaRPr lang="en-US" dirty="0">
              <a:solidFill>
                <a:srgbClr val="000000"/>
              </a:solidFill>
              <a:latin typeface="TimesNewRomanPSMT"/>
            </a:endParaRPr>
          </a:p>
          <a:p>
            <a:r>
              <a:rPr lang="en-US" dirty="0">
                <a:solidFill>
                  <a:srgbClr val="000000"/>
                </a:solidFill>
                <a:latin typeface="TimesNewRomanPSMT"/>
              </a:rPr>
              <a:t>Resource Center to Promote Acceptance, Dignity, and Social Inclusion •  http://promoteacceptance.samhsa.gov</a:t>
            </a:r>
          </a:p>
          <a:p>
            <a:endParaRPr lang="en-US" dirty="0">
              <a:solidFill>
                <a:srgbClr val="000000"/>
              </a:solidFill>
              <a:latin typeface="TimesNewRomanPSMT"/>
            </a:endParaRPr>
          </a:p>
          <a:p>
            <a:endParaRPr lang="en-US" dirty="0">
              <a:solidFill>
                <a:srgbClr val="000000"/>
              </a:solidFill>
              <a:latin typeface="TimesNewRomanPSMT"/>
            </a:endParaRPr>
          </a:p>
          <a:p>
            <a:pPr algn="ctr"/>
            <a:r>
              <a:rPr lang="en-US" dirty="0">
                <a:solidFill>
                  <a:srgbClr val="FFFFFF"/>
                </a:solidFill>
                <a:latin typeface="Gotham-Book"/>
              </a:rPr>
              <a:t>Evidence-Based Practices for Treatment</a:t>
            </a:r>
          </a:p>
          <a:p>
            <a:pPr algn="ctr"/>
            <a:endParaRPr lang="en-US" dirty="0">
              <a:solidFill>
                <a:srgbClr val="000000"/>
              </a:solidFill>
              <a:latin typeface="TimesNewRomanPSMT"/>
            </a:endParaRPr>
          </a:p>
          <a:p>
            <a:endParaRPr lang="en-US" dirty="0"/>
          </a:p>
        </p:txBody>
      </p:sp>
      <p:pic>
        <p:nvPicPr>
          <p:cNvPr id="3" name="Picture 2" descr="L:\AACSB-ASPIRE Name Change\ASPIRE\MAIN LOGOS\ASPIRE wheel plai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35" y="100"/>
            <a:ext cx="1814732" cy="158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226398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50083" y="178270"/>
            <a:ext cx="5138671" cy="613893"/>
          </a:xfrm>
        </p:spPr>
        <p:txBody>
          <a:bodyPr>
            <a:normAutofit fontScale="90000"/>
          </a:bodyPr>
          <a:lstStyle/>
          <a:p>
            <a:pPr algn="ctr"/>
            <a:r>
              <a:rPr lang="en-US" b="1" dirty="0"/>
              <a:t>Resources</a:t>
            </a:r>
          </a:p>
        </p:txBody>
      </p:sp>
      <p:sp>
        <p:nvSpPr>
          <p:cNvPr id="3" name="Content Placeholder 2"/>
          <p:cNvSpPr>
            <a:spLocks noGrp="1"/>
          </p:cNvSpPr>
          <p:nvPr>
            <p:ph idx="1"/>
          </p:nvPr>
        </p:nvSpPr>
        <p:spPr>
          <a:xfrm>
            <a:off x="180370" y="1584325"/>
            <a:ext cx="10173121" cy="5138670"/>
          </a:xfrm>
        </p:spPr>
        <p:txBody>
          <a:bodyPr>
            <a:normAutofit fontScale="92500" lnSpcReduction="20000"/>
          </a:bodyPr>
          <a:lstStyle/>
          <a:p>
            <a:pPr marL="0" indent="0">
              <a:spcAft>
                <a:spcPts val="600"/>
              </a:spcAft>
              <a:buNone/>
            </a:pPr>
            <a:r>
              <a:rPr lang="en-US" dirty="0"/>
              <a:t>SAMHSA-HRSA Center for Integrated Health Solutions: </a:t>
            </a:r>
            <a:r>
              <a:rPr lang="en-US" dirty="0">
                <a:hlinkClick r:id="rId2"/>
              </a:rPr>
              <a:t>www.Integration.SAMHSA.gov</a:t>
            </a:r>
            <a:r>
              <a:rPr lang="en-US" dirty="0"/>
              <a:t> </a:t>
            </a:r>
          </a:p>
          <a:p>
            <a:pPr marL="0" indent="0">
              <a:buNone/>
            </a:pPr>
            <a:r>
              <a:rPr lang="en-US" dirty="0">
                <a:solidFill>
                  <a:srgbClr val="000000"/>
                </a:solidFill>
                <a:latin typeface="TimesNewRomanPSMT"/>
              </a:rPr>
              <a:t>Substance Abuse and Mental Health Services Administration (SAMHSA) </a:t>
            </a:r>
            <a:r>
              <a:rPr lang="en-US" dirty="0">
                <a:solidFill>
                  <a:srgbClr val="000000"/>
                </a:solidFill>
                <a:latin typeface="TimesNewRomanPSMT"/>
                <a:hlinkClick r:id="rId3"/>
              </a:rPr>
              <a:t>http://www.SAMHSA.gov</a:t>
            </a:r>
            <a:endParaRPr lang="en-US" dirty="0">
              <a:solidFill>
                <a:srgbClr val="000000"/>
              </a:solidFill>
              <a:latin typeface="TimesNewRomanPSMT"/>
            </a:endParaRPr>
          </a:p>
          <a:p>
            <a:pPr marL="0" indent="0">
              <a:buNone/>
            </a:pPr>
            <a:r>
              <a:rPr lang="en-US" dirty="0">
                <a:solidFill>
                  <a:srgbClr val="000000"/>
                </a:solidFill>
                <a:latin typeface="TimesNewRomanPSMT"/>
              </a:rPr>
              <a:t>Suicide Prevention Resource Center • http://www.sprc.org</a:t>
            </a:r>
          </a:p>
          <a:p>
            <a:pPr marL="0" indent="0">
              <a:buNone/>
            </a:pPr>
            <a:r>
              <a:rPr lang="en-US" dirty="0">
                <a:solidFill>
                  <a:srgbClr val="000000"/>
                </a:solidFill>
                <a:latin typeface="TimesNewRomanPSMT"/>
              </a:rPr>
              <a:t>The Institute of Medicine’s </a:t>
            </a:r>
            <a:r>
              <a:rPr lang="en-US" i="1" dirty="0">
                <a:solidFill>
                  <a:srgbClr val="000000"/>
                </a:solidFill>
                <a:latin typeface="TimesNewRomanPS-ItalicMT"/>
              </a:rPr>
              <a:t>Preventing Mental, Emotional and Behavioral Disorders Among Young People</a:t>
            </a:r>
            <a:r>
              <a:rPr lang="en-US" dirty="0">
                <a:solidFill>
                  <a:srgbClr val="000000"/>
                </a:solidFill>
                <a:latin typeface="TimesNewRomanPSMT"/>
              </a:rPr>
              <a:t>: Progress and Possibilities</a:t>
            </a:r>
          </a:p>
          <a:p>
            <a:pPr marL="0" indent="0">
              <a:buNone/>
            </a:pPr>
            <a:r>
              <a:rPr lang="en-US" dirty="0">
                <a:solidFill>
                  <a:srgbClr val="000000"/>
                </a:solidFill>
                <a:latin typeface="TimesNewRomanPSMT"/>
              </a:rPr>
              <a:t>http://www.iom.edu/Reports/2009/Preventing-Mental-Emotionaland-Behavioral-Disorders-Among-Young-People-Progress-andPossibilities.aspx</a:t>
            </a:r>
          </a:p>
          <a:p>
            <a:pPr marL="0" indent="0">
              <a:buNone/>
            </a:pPr>
            <a:r>
              <a:rPr lang="en-US" dirty="0">
                <a:solidFill>
                  <a:srgbClr val="000000"/>
                </a:solidFill>
                <a:latin typeface="TimesNewRomanPSMT"/>
              </a:rPr>
              <a:t>Voice Awards  http://www.samhsa.gov/voiceawards</a:t>
            </a:r>
          </a:p>
          <a:p>
            <a:pPr marL="0" indent="0">
              <a:spcAft>
                <a:spcPts val="600"/>
              </a:spcAft>
              <a:buNone/>
            </a:pPr>
            <a:r>
              <a:rPr lang="en-US" dirty="0"/>
              <a:t>YouTube videos</a:t>
            </a:r>
          </a:p>
          <a:p>
            <a:pPr marL="457200" lvl="1" indent="0">
              <a:spcAft>
                <a:spcPts val="600"/>
              </a:spcAft>
              <a:buNone/>
            </a:pPr>
            <a:r>
              <a:rPr lang="en-US" i="1" dirty="0"/>
              <a:t>23 ½ Hours </a:t>
            </a:r>
            <a:r>
              <a:rPr lang="en-US" dirty="0"/>
              <a:t>by Dr. Mike Evans</a:t>
            </a:r>
          </a:p>
          <a:p>
            <a:pPr marL="0" indent="0">
              <a:spcAft>
                <a:spcPts val="600"/>
              </a:spcAft>
              <a:buNone/>
            </a:pPr>
            <a:r>
              <a:rPr lang="en-US" dirty="0"/>
              <a:t>Monitoring tools and educational materials</a:t>
            </a:r>
          </a:p>
          <a:p>
            <a:pPr marL="457200" lvl="1" indent="0">
              <a:spcAft>
                <a:spcPts val="600"/>
              </a:spcAft>
              <a:buNone/>
            </a:pPr>
            <a:r>
              <a:rPr lang="en-US" dirty="0"/>
              <a:t>CDC: </a:t>
            </a:r>
            <a:r>
              <a:rPr lang="en-US" dirty="0">
                <a:hlinkClick r:id="rId4"/>
              </a:rPr>
              <a:t>www.cdc.gov</a:t>
            </a:r>
            <a:r>
              <a:rPr lang="en-US" dirty="0"/>
              <a:t> </a:t>
            </a:r>
          </a:p>
          <a:p>
            <a:pPr marL="457200" lvl="1" indent="0">
              <a:spcAft>
                <a:spcPts val="600"/>
              </a:spcAft>
              <a:buNone/>
            </a:pPr>
            <a:r>
              <a:rPr lang="en-US" dirty="0"/>
              <a:t>American Heart Association: </a:t>
            </a:r>
            <a:r>
              <a:rPr lang="en-US" dirty="0">
                <a:hlinkClick r:id="rId5"/>
              </a:rPr>
              <a:t>www.heart.org</a:t>
            </a:r>
            <a:r>
              <a:rPr lang="en-US" dirty="0"/>
              <a:t> </a:t>
            </a:r>
          </a:p>
          <a:p>
            <a:pPr marL="457200" lvl="1" indent="0">
              <a:spcAft>
                <a:spcPts val="600"/>
              </a:spcAft>
              <a:buNone/>
            </a:pPr>
            <a:r>
              <a:rPr lang="en-US" dirty="0"/>
              <a:t>American Diabetes Association: </a:t>
            </a:r>
            <a:r>
              <a:rPr lang="en-US" dirty="0">
                <a:hlinkClick r:id="rId6"/>
              </a:rPr>
              <a:t>www.diabetes.org</a:t>
            </a:r>
            <a:r>
              <a:rPr lang="en-US" dirty="0"/>
              <a:t> </a:t>
            </a:r>
          </a:p>
          <a:p>
            <a:pPr lvl="1">
              <a:spcAft>
                <a:spcPts val="600"/>
              </a:spcAft>
            </a:pPr>
            <a:endParaRPr lang="en-US" dirty="0"/>
          </a:p>
        </p:txBody>
      </p:sp>
      <p:pic>
        <p:nvPicPr>
          <p:cNvPr id="6" name="Picture 5" descr="L:\AACSB-ASPIRE Name Change\ASPIRE\MAIN LOGOS\ASPIRE wheel plain.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 y="100"/>
            <a:ext cx="1814732" cy="1584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9629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667" y="-190500"/>
            <a:ext cx="14274800" cy="7494270"/>
          </a:xfrm>
          <a:prstGeom prst="rect">
            <a:avLst/>
          </a:prstGeom>
        </p:spPr>
      </p:pic>
    </p:spTree>
    <p:extLst>
      <p:ext uri="{BB962C8B-B14F-4D97-AF65-F5344CB8AC3E}">
        <p14:creationId xmlns:p14="http://schemas.microsoft.com/office/powerpoint/2010/main" val="25365443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1200" y="-171450"/>
            <a:ext cx="13716000" cy="7200900"/>
          </a:xfrm>
          <a:prstGeom prst="rect">
            <a:avLst/>
          </a:prstGeom>
        </p:spPr>
      </p:pic>
    </p:spTree>
    <p:extLst>
      <p:ext uri="{BB962C8B-B14F-4D97-AF65-F5344CB8AC3E}">
        <p14:creationId xmlns:p14="http://schemas.microsoft.com/office/powerpoint/2010/main" val="24077532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69457" y="2969145"/>
            <a:ext cx="12110455" cy="45719"/>
          </a:xfrm>
          <a:prstGeom prst="rect">
            <a:avLst/>
          </a:prstGeom>
        </p:spPr>
      </p:pic>
      <p:grpSp>
        <p:nvGrpSpPr>
          <p:cNvPr id="3" name="Group 2"/>
          <p:cNvGrpSpPr/>
          <p:nvPr/>
        </p:nvGrpSpPr>
        <p:grpSpPr>
          <a:xfrm>
            <a:off x="-222821" y="319945"/>
            <a:ext cx="12626897" cy="6536179"/>
            <a:chOff x="-167116" y="319942"/>
            <a:chExt cx="9470173" cy="6536179"/>
          </a:xfrm>
        </p:grpSpPr>
        <p:pic>
          <p:nvPicPr>
            <p:cNvPr id="6" name="Picture 5"/>
            <p:cNvPicPr>
              <a:picLocks noChangeAspect="1"/>
            </p:cNvPicPr>
            <p:nvPr/>
          </p:nvPicPr>
          <p:blipFill>
            <a:blip r:embed="rId3"/>
            <a:stretch>
              <a:fillRect/>
            </a:stretch>
          </p:blipFill>
          <p:spPr>
            <a:xfrm>
              <a:off x="-167116" y="4556222"/>
              <a:ext cx="9470173" cy="2299899"/>
            </a:xfrm>
            <a:prstGeom prst="rect">
              <a:avLst/>
            </a:prstGeom>
          </p:spPr>
        </p:pic>
        <p:pic>
          <p:nvPicPr>
            <p:cNvPr id="8" name="Picture 7"/>
            <p:cNvPicPr>
              <a:picLocks noChangeAspect="1"/>
            </p:cNvPicPr>
            <p:nvPr/>
          </p:nvPicPr>
          <p:blipFill>
            <a:blip r:embed="rId4"/>
            <a:stretch>
              <a:fillRect/>
            </a:stretch>
          </p:blipFill>
          <p:spPr>
            <a:xfrm>
              <a:off x="1778221" y="319942"/>
              <a:ext cx="5909090" cy="2452830"/>
            </a:xfrm>
            <a:prstGeom prst="rect">
              <a:avLst/>
            </a:prstGeom>
          </p:spPr>
        </p:pic>
        <p:pic>
          <p:nvPicPr>
            <p:cNvPr id="2" name="Picture 1" descr="1_5.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3300" y="2772772"/>
              <a:ext cx="4572153" cy="1828861"/>
            </a:xfrm>
            <a:prstGeom prst="rect">
              <a:avLst/>
            </a:prstGeom>
          </p:spPr>
        </p:pic>
      </p:grpSp>
    </p:spTree>
    <p:extLst>
      <p:ext uri="{BB962C8B-B14F-4D97-AF65-F5344CB8AC3E}">
        <p14:creationId xmlns:p14="http://schemas.microsoft.com/office/powerpoint/2010/main" val="2952264694"/>
      </p:ext>
    </p:extLst>
  </p:cSld>
  <p:clrMapOvr>
    <a:masterClrMapping/>
  </p:clrMapOvr>
  <p:timing>
    <p:tnLst>
      <p:par>
        <p:cTn id="1" dur="indefinite" restart="never" nodeType="tmRoot"/>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1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2.xml><?xml version="1.0" encoding="utf-8"?>
<a:theme xmlns:a="http://schemas.openxmlformats.org/drawingml/2006/main" name="2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3.xml><?xml version="1.0" encoding="utf-8"?>
<a:theme xmlns:a="http://schemas.openxmlformats.org/drawingml/2006/main" name="3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4.xml><?xml version="1.0" encoding="utf-8"?>
<a:theme xmlns:a="http://schemas.openxmlformats.org/drawingml/2006/main" name="4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5.xml><?xml version="1.0" encoding="utf-8"?>
<a:theme xmlns:a="http://schemas.openxmlformats.org/drawingml/2006/main" name="5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6.xml><?xml version="1.0" encoding="utf-8"?>
<a:theme xmlns:a="http://schemas.openxmlformats.org/drawingml/2006/main" name="6_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3705</TotalTime>
  <Words>1997</Words>
  <Application>Microsoft Office PowerPoint</Application>
  <PresentationFormat>Widescreen</PresentationFormat>
  <Paragraphs>505</Paragraphs>
  <Slides>68</Slides>
  <Notes>0</Notes>
  <HiddenSlides>0</HiddenSlides>
  <MMClips>1</MMClips>
  <ScaleCrop>false</ScaleCrop>
  <HeadingPairs>
    <vt:vector size="6" baseType="variant">
      <vt:variant>
        <vt:lpstr>Fonts Used</vt:lpstr>
      </vt:variant>
      <vt:variant>
        <vt:i4>18</vt:i4>
      </vt:variant>
      <vt:variant>
        <vt:lpstr>Theme</vt:lpstr>
      </vt:variant>
      <vt:variant>
        <vt:i4>16</vt:i4>
      </vt:variant>
      <vt:variant>
        <vt:lpstr>Slide Titles</vt:lpstr>
      </vt:variant>
      <vt:variant>
        <vt:i4>68</vt:i4>
      </vt:variant>
    </vt:vector>
  </HeadingPairs>
  <TitlesOfParts>
    <vt:vector size="102" baseType="lpstr">
      <vt:lpstr>Arial</vt:lpstr>
      <vt:lpstr>Calibri</vt:lpstr>
      <vt:lpstr>Calibri Light</vt:lpstr>
      <vt:lpstr>Georgia</vt:lpstr>
      <vt:lpstr>Gotham Book</vt:lpstr>
      <vt:lpstr>Gotham-Book</vt:lpstr>
      <vt:lpstr>inherit</vt:lpstr>
      <vt:lpstr>JasmineUPC</vt:lpstr>
      <vt:lpstr>Lato</vt:lpstr>
      <vt:lpstr>Maiandra GD</vt:lpstr>
      <vt:lpstr>Symbol</vt:lpstr>
      <vt:lpstr>Times New Roman</vt:lpstr>
      <vt:lpstr>TimesNewRomanPS-ItalicMT</vt:lpstr>
      <vt:lpstr>TimesNewRomanPSMT</vt:lpstr>
      <vt:lpstr>Trebuchet MS</vt:lpstr>
      <vt:lpstr>Verdana</vt:lpstr>
      <vt:lpstr>Wingdings</vt:lpstr>
      <vt:lpstr>Wingdings 3</vt:lpstr>
      <vt:lpstr>Facet</vt:lpstr>
      <vt:lpstr>2_Office Theme</vt:lpstr>
      <vt:lpstr>Office Theme</vt:lpstr>
      <vt:lpstr>1_Office Theme</vt:lpstr>
      <vt:lpstr>3_Office Theme</vt:lpstr>
      <vt:lpstr>4_Office Theme</vt:lpstr>
      <vt:lpstr>5_Office Theme</vt:lpstr>
      <vt:lpstr>6_Office Theme</vt:lpstr>
      <vt:lpstr>7_Office Theme</vt:lpstr>
      <vt:lpstr>8_Office Theme</vt:lpstr>
      <vt:lpstr>1_Facet</vt:lpstr>
      <vt:lpstr>2_Facet</vt:lpstr>
      <vt:lpstr>3_Facet</vt:lpstr>
      <vt:lpstr>4_Facet</vt:lpstr>
      <vt:lpstr>5_Facet</vt:lpstr>
      <vt:lpstr>6_Facet</vt:lpstr>
      <vt:lpstr>Integration of Behavioral Health &amp; Primary 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Heath B, Wise Romero P, and Reynolds K. A Review and Proposed Standard Framework for Levels of Integrated Healthcare. Washington, D.C.SAMHSA-HRSA Center for Integrated Health Solutions. March 2013</vt:lpstr>
      <vt:lpstr>Heath B, Wise Romero P, and Reynolds K. A Review and Proposed Standard Framework for Levels of Integrated Healthcare. Washington, D.C.SAMHSA-HRSA Center for Integrated Health Solutions. March 2013</vt:lpstr>
      <vt:lpstr>Heath B, Wise Romero P, and Reynolds K. A Review and Proposed Standard Framework for Levels of Integrated Healthcare. Washington, D.C.SAMHSA-HRSA Center for Integrated Health Solutions. March 2013</vt:lpstr>
      <vt:lpstr>PowerPoint Presentation</vt:lpstr>
      <vt:lpstr>PowerPoint Presentation</vt:lpstr>
      <vt:lpstr>PowerPoint Presentation</vt:lpstr>
      <vt:lpstr>PowerPoint Presentation</vt:lpstr>
      <vt:lpstr>PowerPoint Presentation</vt:lpstr>
      <vt:lpstr>PowerPoint Presentation</vt:lpstr>
      <vt:lpstr>        Georgia Department of Behavioral Health      and          Developmental Disability  System of Care</vt:lpstr>
      <vt:lpstr>PowerPoint Presentation</vt:lpstr>
      <vt:lpstr>PowerPoint Presentation</vt:lpstr>
      <vt:lpstr>VISION</vt:lpstr>
      <vt:lpstr>PowerPoint Presentation</vt:lpstr>
      <vt:lpstr>PowerPoint Presentation</vt:lpstr>
      <vt:lpstr>PowerPoint Presentation</vt:lpstr>
      <vt:lpstr>Community Collaborations</vt:lpstr>
      <vt:lpstr>Building Community Partnerships  Educating Community and Stakeholders </vt:lpstr>
      <vt:lpstr>PowerPoint Presentation</vt:lpstr>
      <vt:lpstr>Behavioral Health     is a      Public Health Challenge! </vt:lpstr>
      <vt:lpstr>Severe and Persistent Mental Ill (SPMI) Morbidity and Mortality in People With Serious Mental Illness  National Association of State Mental Health Program Directors (NASMHPD) 2006 Report </vt:lpstr>
      <vt:lpstr>Severe and Persistent Mental Ill (SPMI) Morbidity and Mortality in People With Serious Mental Illness  National Association of State Mental Health Program Directors (NASMHPD) 2006 Report  </vt:lpstr>
      <vt:lpstr>PowerPoint Presentation</vt:lpstr>
      <vt:lpstr>Georgia Department of Corrections/Juvenile Justice</vt:lpstr>
      <vt:lpstr>Behavioral Health Needs of a Community</vt:lpstr>
      <vt:lpstr>PowerPoint Presentation</vt:lpstr>
      <vt:lpstr>PowerPoint Presentation</vt:lpstr>
      <vt:lpstr>Behavioral Health Provider Challenges</vt:lpstr>
      <vt:lpstr>PowerPoint Presentation</vt:lpstr>
      <vt:lpstr>PowerPoint Presentation</vt:lpstr>
      <vt:lpstr>PowerPoint Presentation</vt:lpstr>
      <vt:lpstr>PowerPoint Presentation</vt:lpstr>
      <vt:lpstr> Behavioral Health Professional  Workforce Shortage</vt:lpstr>
      <vt:lpstr>PowerPoint Presentation</vt:lpstr>
      <vt:lpstr>PowerPoint Presentation</vt:lpstr>
      <vt:lpstr>What are your BH Challenges? What are your solutions?</vt:lpstr>
      <vt:lpstr>PowerPoint Presentation</vt:lpstr>
      <vt:lpstr>PowerPoint Presentation</vt:lpstr>
      <vt:lpstr>Behavioral Health ER Visits in SWGA   January to July 2015  </vt:lpstr>
      <vt:lpstr>Miller County Behavioral Health Expansion</vt:lpstr>
      <vt:lpstr>PowerPoint Presentation</vt:lpstr>
      <vt:lpstr>Arlington Hospital </vt:lpstr>
      <vt:lpstr>PowerPoint Presentation</vt:lpstr>
      <vt:lpstr>PowerPoint Presentation</vt:lpstr>
      <vt:lpstr>     FTE – 46/54(new jobs)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Brooks, Kay</dc:creator>
  <cp:lastModifiedBy>Charles Owens</cp:lastModifiedBy>
  <cp:revision>212</cp:revision>
  <cp:lastPrinted>2017-10-16T18:30:18Z</cp:lastPrinted>
  <dcterms:created xsi:type="dcterms:W3CDTF">2015-11-07T18:23:34Z</dcterms:created>
  <dcterms:modified xsi:type="dcterms:W3CDTF">2017-12-05T18:55:30Z</dcterms:modified>
</cp:coreProperties>
</file>