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6"/>
  </p:notesMasterIdLst>
  <p:handoutMasterIdLst>
    <p:handoutMasterId r:id="rId47"/>
  </p:handoutMasterIdLst>
  <p:sldIdLst>
    <p:sldId id="533" r:id="rId3"/>
    <p:sldId id="534" r:id="rId4"/>
    <p:sldId id="536" r:id="rId5"/>
    <p:sldId id="538" r:id="rId6"/>
    <p:sldId id="566" r:id="rId7"/>
    <p:sldId id="607" r:id="rId8"/>
    <p:sldId id="614" r:id="rId9"/>
    <p:sldId id="615" r:id="rId10"/>
    <p:sldId id="616" r:id="rId11"/>
    <p:sldId id="586" r:id="rId12"/>
    <p:sldId id="604" r:id="rId13"/>
    <p:sldId id="575" r:id="rId14"/>
    <p:sldId id="576" r:id="rId15"/>
    <p:sldId id="577" r:id="rId16"/>
    <p:sldId id="519" r:id="rId17"/>
    <p:sldId id="603" r:id="rId18"/>
    <p:sldId id="595" r:id="rId19"/>
    <p:sldId id="596" r:id="rId20"/>
    <p:sldId id="597" r:id="rId21"/>
    <p:sldId id="598" r:id="rId22"/>
    <p:sldId id="599" r:id="rId23"/>
    <p:sldId id="602" r:id="rId24"/>
    <p:sldId id="600" r:id="rId25"/>
    <p:sldId id="601" r:id="rId26"/>
    <p:sldId id="484" r:id="rId27"/>
    <p:sldId id="483" r:id="rId28"/>
    <p:sldId id="605" r:id="rId29"/>
    <p:sldId id="593" r:id="rId30"/>
    <p:sldId id="594" r:id="rId31"/>
    <p:sldId id="608" r:id="rId32"/>
    <p:sldId id="609" r:id="rId33"/>
    <p:sldId id="610" r:id="rId34"/>
    <p:sldId id="611" r:id="rId35"/>
    <p:sldId id="612" r:id="rId36"/>
    <p:sldId id="613" r:id="rId37"/>
    <p:sldId id="606" r:id="rId38"/>
    <p:sldId id="420" r:id="rId39"/>
    <p:sldId id="422" r:id="rId40"/>
    <p:sldId id="423" r:id="rId41"/>
    <p:sldId id="424" r:id="rId42"/>
    <p:sldId id="425" r:id="rId43"/>
    <p:sldId id="427" r:id="rId44"/>
    <p:sldId id="53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62" autoAdjust="0"/>
    <p:restoredTop sz="94669"/>
  </p:normalViewPr>
  <p:slideViewPr>
    <p:cSldViewPr snapToGrid="0" snapToObjects="1">
      <p:cViewPr varScale="1">
        <p:scale>
          <a:sx n="86" d="100"/>
          <a:sy n="86" d="100"/>
        </p:scale>
        <p:origin x="90" y="114"/>
      </p:cViewPr>
      <p:guideLst>
        <p:guide orient="horz" pos="2160"/>
        <p:guide pos="3840"/>
      </p:guideLst>
    </p:cSldViewPr>
  </p:slideViewPr>
  <p:notesTextViewPr>
    <p:cViewPr>
      <p:scale>
        <a:sx n="1" d="1"/>
        <a:sy n="1" d="1"/>
      </p:scale>
      <p:origin x="0" y="0"/>
    </p:cViewPr>
  </p:notesTextViewPr>
  <p:sorterViewPr>
    <p:cViewPr>
      <p:scale>
        <a:sx n="105" d="100"/>
        <a:sy n="10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630A1D-D95B-4849-9A74-D6EC0FE991C1}" type="datetimeFigureOut">
              <a:rPr lang="en-US" smtClean="0"/>
              <a:t>12/7/2017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C68C57-9978-4E80-BD2A-9738B818BA93}" type="slidenum">
              <a:rPr lang="en-US" smtClean="0"/>
              <a:t>‹#›</a:t>
            </a:fld>
            <a:endParaRPr lang="en-US" dirty="0"/>
          </a:p>
        </p:txBody>
      </p:sp>
    </p:spTree>
    <p:extLst>
      <p:ext uri="{BB962C8B-B14F-4D97-AF65-F5344CB8AC3E}">
        <p14:creationId xmlns:p14="http://schemas.microsoft.com/office/powerpoint/2010/main" val="2784398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6F1C6-F157-424C-B351-BD3F66FA79A2}" type="datetimeFigureOut">
              <a:rPr lang="en-US" smtClean="0"/>
              <a:t>12/7/2017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328AA-AA9F-374D-BAA4-9D1A7F1DCE5F}" type="slidenum">
              <a:rPr lang="en-US" smtClean="0"/>
              <a:t>‹#›</a:t>
            </a:fld>
            <a:endParaRPr lang="en-US" dirty="0"/>
          </a:p>
        </p:txBody>
      </p:sp>
    </p:spTree>
    <p:extLst>
      <p:ext uri="{BB962C8B-B14F-4D97-AF65-F5344CB8AC3E}">
        <p14:creationId xmlns:p14="http://schemas.microsoft.com/office/powerpoint/2010/main" val="23130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7"/>
          <p:cNvSpPr>
            <a:spLocks noGrp="1" noChangeArrowheads="1"/>
          </p:cNvSpPr>
          <p:nvPr>
            <p:ph type="sldNum" sz="quarter" idx="5"/>
          </p:nvPr>
        </p:nvSpPr>
        <p:spPr>
          <a:noFill/>
        </p:spPr>
        <p:txBody>
          <a:bodyPr/>
          <a:lstStyle/>
          <a:p>
            <a:fld id="{4B58218D-23D7-480C-ADC5-96CAD16EA715}" type="slidenum">
              <a:rPr lang="en-US">
                <a:solidFill>
                  <a:prstClr val="black"/>
                </a:solidFill>
              </a:rPr>
              <a:pPr/>
              <a:t>6</a:t>
            </a:fld>
            <a:endParaRPr lang="en-US" dirty="0">
              <a:solidFill>
                <a:prstClr val="black"/>
              </a:solidFill>
            </a:endParaRPr>
          </a:p>
        </p:txBody>
      </p:sp>
      <p:sp>
        <p:nvSpPr>
          <p:cNvPr id="753667" name="Rectangle 2"/>
          <p:cNvSpPr>
            <a:spLocks noGrp="1" noRot="1" noChangeAspect="1" noChangeArrowheads="1" noTextEdit="1"/>
          </p:cNvSpPr>
          <p:nvPr>
            <p:ph type="sldImg"/>
          </p:nvPr>
        </p:nvSpPr>
        <p:spPr>
          <a:ln/>
        </p:spPr>
      </p:sp>
      <p:sp>
        <p:nvSpPr>
          <p:cNvPr id="753668" name="Rectangle 3"/>
          <p:cNvSpPr>
            <a:spLocks noGrp="1" noChangeArrowheads="1"/>
          </p:cNvSpPr>
          <p:nvPr>
            <p:ph type="body" idx="1"/>
          </p:nvPr>
        </p:nvSpPr>
        <p:spPr>
          <a:xfrm>
            <a:off x="914400" y="4343400"/>
            <a:ext cx="5029200" cy="4114800"/>
          </a:xfrm>
          <a:noFill/>
          <a:ln/>
        </p:spPr>
        <p:txBody>
          <a:bodyPr/>
          <a:lstStyle/>
          <a:p>
            <a:pPr eaLnBrk="1" hangingPunct="1"/>
            <a:endParaRPr lang="en-US" dirty="0" smtClean="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16547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69" name="Slide Image Placeholder 1"/>
          <p:cNvSpPr>
            <a:spLocks noGrp="1" noRot="1" noChangeAspect="1" noTextEdit="1"/>
          </p:cNvSpPr>
          <p:nvPr>
            <p:ph type="sldImg"/>
          </p:nvPr>
        </p:nvSpPr>
        <p:spPr>
          <a:ln/>
        </p:spPr>
      </p:sp>
      <p:sp>
        <p:nvSpPr>
          <p:cNvPr id="519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
        <p:nvSpPr>
          <p:cNvPr id="519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728969" indent="-280372" eaLnBrk="0" hangingPunct="0">
              <a:defRPr sz="2700">
                <a:solidFill>
                  <a:schemeClr val="tx1"/>
                </a:solidFill>
                <a:latin typeface="Arial" charset="0"/>
                <a:ea typeface="ＭＳ Ｐゴシック" charset="0"/>
              </a:defRPr>
            </a:lvl2pPr>
            <a:lvl3pPr marL="1121491" indent="-224298" eaLnBrk="0" hangingPunct="0">
              <a:defRPr sz="2700">
                <a:solidFill>
                  <a:schemeClr val="tx1"/>
                </a:solidFill>
                <a:latin typeface="Arial" charset="0"/>
                <a:ea typeface="ＭＳ Ｐゴシック" charset="0"/>
              </a:defRPr>
            </a:lvl3pPr>
            <a:lvl4pPr marL="1570087" indent="-224298" eaLnBrk="0" hangingPunct="0">
              <a:defRPr sz="2700">
                <a:solidFill>
                  <a:schemeClr val="tx1"/>
                </a:solidFill>
                <a:latin typeface="Arial" charset="0"/>
                <a:ea typeface="ＭＳ Ｐゴシック" charset="0"/>
              </a:defRPr>
            </a:lvl4pPr>
            <a:lvl5pPr marL="2018684" indent="-224298" eaLnBrk="0" hangingPunct="0">
              <a:defRPr sz="2700">
                <a:solidFill>
                  <a:schemeClr val="tx1"/>
                </a:solidFill>
                <a:latin typeface="Arial" charset="0"/>
                <a:ea typeface="ＭＳ Ｐゴシック" charset="0"/>
              </a:defRPr>
            </a:lvl5pPr>
            <a:lvl6pPr marL="2467281" indent="-224298" eaLnBrk="0" fontAlgn="base" hangingPunct="0">
              <a:spcBef>
                <a:spcPct val="0"/>
              </a:spcBef>
              <a:spcAft>
                <a:spcPct val="0"/>
              </a:spcAft>
              <a:defRPr sz="2700">
                <a:solidFill>
                  <a:schemeClr val="tx1"/>
                </a:solidFill>
                <a:latin typeface="Arial" charset="0"/>
                <a:ea typeface="ＭＳ Ｐゴシック" charset="0"/>
              </a:defRPr>
            </a:lvl6pPr>
            <a:lvl7pPr marL="2915877" indent="-224298" eaLnBrk="0" fontAlgn="base" hangingPunct="0">
              <a:spcBef>
                <a:spcPct val="0"/>
              </a:spcBef>
              <a:spcAft>
                <a:spcPct val="0"/>
              </a:spcAft>
              <a:defRPr sz="2700">
                <a:solidFill>
                  <a:schemeClr val="tx1"/>
                </a:solidFill>
                <a:latin typeface="Arial" charset="0"/>
                <a:ea typeface="ＭＳ Ｐゴシック" charset="0"/>
              </a:defRPr>
            </a:lvl7pPr>
            <a:lvl8pPr marL="3364474" indent="-224298" eaLnBrk="0" fontAlgn="base" hangingPunct="0">
              <a:spcBef>
                <a:spcPct val="0"/>
              </a:spcBef>
              <a:spcAft>
                <a:spcPct val="0"/>
              </a:spcAft>
              <a:defRPr sz="2700">
                <a:solidFill>
                  <a:schemeClr val="tx1"/>
                </a:solidFill>
                <a:latin typeface="Arial" charset="0"/>
                <a:ea typeface="ＭＳ Ｐゴシック" charset="0"/>
              </a:defRPr>
            </a:lvl8pPr>
            <a:lvl9pPr marL="3813070" indent="-224298" eaLnBrk="0" fontAlgn="base" hangingPunct="0">
              <a:spcBef>
                <a:spcPct val="0"/>
              </a:spcBef>
              <a:spcAft>
                <a:spcPct val="0"/>
              </a:spcAft>
              <a:defRPr sz="2700">
                <a:solidFill>
                  <a:schemeClr val="tx1"/>
                </a:solidFill>
                <a:latin typeface="Arial" charset="0"/>
                <a:ea typeface="ＭＳ Ｐゴシック" charset="0"/>
              </a:defRPr>
            </a:lvl9pPr>
          </a:lstStyle>
          <a:p>
            <a:fld id="{82C58612-D54E-684F-9AF5-B524ABCDFD6C}" type="slidenum">
              <a:rPr lang="en-US" sz="1100">
                <a:solidFill>
                  <a:prstClr val="black"/>
                </a:solidFill>
              </a:rPr>
              <a:pPr/>
              <a:t>43</a:t>
            </a:fld>
            <a:endParaRPr lang="en-US" sz="1100" dirty="0">
              <a:solidFill>
                <a:prstClr val="black"/>
              </a:solidFill>
            </a:endParaRPr>
          </a:p>
        </p:txBody>
      </p:sp>
    </p:spTree>
    <p:extLst>
      <p:ext uri="{BB962C8B-B14F-4D97-AF65-F5344CB8AC3E}">
        <p14:creationId xmlns:p14="http://schemas.microsoft.com/office/powerpoint/2010/main" val="84120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CF58-1392-48C3-9177-264E4EB4BAF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60782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ln/>
        </p:spPr>
      </p:sp>
      <p:sp>
        <p:nvSpPr>
          <p:cNvPr id="43010"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43011" name="Slide Number Placeholder 3"/>
          <p:cNvSpPr>
            <a:spLocks noGrp="1"/>
          </p:cNvSpPr>
          <p:nvPr>
            <p:ph type="sldNum" sz="quarter" idx="5"/>
          </p:nvPr>
        </p:nvSpPr>
        <p:spPr>
          <a:noFill/>
        </p:spPr>
        <p:txBody>
          <a:bodyPr/>
          <a:lstStyle/>
          <a:p>
            <a:fld id="{9FD0AF2E-A1C8-479E-AD2D-ACB3BE299FDE}" type="slidenum">
              <a:rPr lang="en-US" smtClean="0">
                <a:solidFill>
                  <a:prstClr val="black"/>
                </a:solidFill>
                <a:ea typeface="ＭＳ Ｐゴシック" pitchFamily="34" charset="-128"/>
              </a:rPr>
              <a:pPr/>
              <a:t>18</a:t>
            </a:fld>
            <a:endParaRPr 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764044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CF58-1392-48C3-9177-264E4EB4BAF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333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CF58-1392-48C3-9177-264E4EB4BAF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53900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36867" name="Slide Number Placeholder 3"/>
          <p:cNvSpPr>
            <a:spLocks noGrp="1"/>
          </p:cNvSpPr>
          <p:nvPr>
            <p:ph type="sldNum" sz="quarter" idx="5"/>
          </p:nvPr>
        </p:nvSpPr>
        <p:spPr>
          <a:noFill/>
        </p:spPr>
        <p:txBody>
          <a:bodyPr/>
          <a:lstStyle/>
          <a:p>
            <a:fld id="{CA7A3B0E-9023-4E5A-82BE-6F50B604065F}" type="slidenum">
              <a:rPr lang="en-US" smtClean="0">
                <a:solidFill>
                  <a:prstClr val="black"/>
                </a:solidFill>
                <a:ea typeface="ＭＳ Ｐゴシック" pitchFamily="34" charset="-128"/>
              </a:rPr>
              <a:pPr/>
              <a:t>22</a:t>
            </a:fld>
            <a:endParaRPr lang="en-US" dirty="0" smtClean="0">
              <a:solidFill>
                <a:prstClr val="black"/>
              </a:solidFill>
              <a:ea typeface="ＭＳ Ｐゴシック" pitchFamily="34" charset="-128"/>
            </a:endParaRPr>
          </a:p>
        </p:txBody>
      </p:sp>
    </p:spTree>
    <p:extLst>
      <p:ext uri="{BB962C8B-B14F-4D97-AF65-F5344CB8AC3E}">
        <p14:creationId xmlns:p14="http://schemas.microsoft.com/office/powerpoint/2010/main" val="1476552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CF58-1392-48C3-9177-264E4EB4BAF6}"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36193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CF58-1392-48C3-9177-264E4EB4BAF6}"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22931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FCF58-1392-48C3-9177-264E4EB4BAF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49173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83904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1151190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1380944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5806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591" y="546652"/>
            <a:ext cx="11111947" cy="1325563"/>
          </a:xfrm>
        </p:spPr>
        <p:txBody>
          <a:bodyPr>
            <a:normAutofit/>
          </a:bodyPr>
          <a:lstStyle>
            <a:lvl1pPr>
              <a:defRPr sz="4800" u="sng">
                <a:latin typeface="+mj-lt"/>
                <a:ea typeface="Bangla MN" charset="0"/>
                <a:cs typeface="Bangla MN"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1121" y="2010810"/>
            <a:ext cx="11466443" cy="4628528"/>
          </a:xfrm>
        </p:spPr>
        <p:txBody>
          <a:bodyPr>
            <a:normAutofit/>
          </a:bodyPr>
          <a:lstStyle>
            <a:lvl1pPr>
              <a:defRPr sz="3600">
                <a:latin typeface="+mj-lt"/>
                <a:ea typeface="Bangla MN" charset="0"/>
                <a:cs typeface="Bangla MN" charset="0"/>
              </a:defRPr>
            </a:lvl1pPr>
            <a:lvl2pPr>
              <a:defRPr sz="3200">
                <a:latin typeface="+mj-lt"/>
                <a:ea typeface="Bangla MN" charset="0"/>
                <a:cs typeface="Bangla MN" charset="0"/>
              </a:defRPr>
            </a:lvl2pPr>
            <a:lvl3pPr>
              <a:defRPr sz="2800">
                <a:latin typeface="+mj-lt"/>
                <a:ea typeface="Bangla MN" charset="0"/>
                <a:cs typeface="Bangla MN" charset="0"/>
              </a:defRPr>
            </a:lvl3pPr>
            <a:lvl4pPr>
              <a:defRPr sz="2400">
                <a:latin typeface="+mj-lt"/>
                <a:ea typeface="Bangla MN" charset="0"/>
                <a:cs typeface="Bangla MN" charset="0"/>
              </a:defRPr>
            </a:lvl4pPr>
            <a:lvl5pPr>
              <a:defRPr sz="2400">
                <a:latin typeface="+mj-lt"/>
                <a:ea typeface="Bangla MN" charset="0"/>
                <a:cs typeface="Bangla MN"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9740348" y="6639338"/>
            <a:ext cx="2451652" cy="218661"/>
          </a:xfrm>
        </p:spPr>
        <p:txBody>
          <a:bodyPr/>
          <a:lstStyle/>
          <a:p>
            <a:r>
              <a:rPr lang="en-US" dirty="0" smtClean="0">
                <a:solidFill>
                  <a:prstClr val="black">
                    <a:tint val="75000"/>
                  </a:prstClr>
                </a:solidFill>
              </a:rPr>
              <a:t>All Rights Reserved. ARHPC 2017</a:t>
            </a:r>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03"/>
            <a:ext cx="2093419" cy="505308"/>
          </a:xfrm>
          <a:prstGeom prst="rect">
            <a:avLst/>
          </a:prstGeom>
        </p:spPr>
      </p:pic>
    </p:spTree>
    <p:extLst>
      <p:ext uri="{BB962C8B-B14F-4D97-AF65-F5344CB8AC3E}">
        <p14:creationId xmlns:p14="http://schemas.microsoft.com/office/powerpoint/2010/main" val="52042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0580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7642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2321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7147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89026" y="0"/>
            <a:ext cx="602974" cy="238539"/>
          </a:xfrm>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8571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1305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6591" y="546652"/>
            <a:ext cx="11111947" cy="1325563"/>
          </a:xfrm>
        </p:spPr>
        <p:txBody>
          <a:bodyPr>
            <a:normAutofit/>
          </a:bodyPr>
          <a:lstStyle>
            <a:lvl1pPr>
              <a:defRPr sz="4800" u="sng">
                <a:latin typeface="+mj-lt"/>
                <a:ea typeface="Bangla MN" charset="0"/>
                <a:cs typeface="Bangla MN"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61121" y="2010810"/>
            <a:ext cx="11466443" cy="4628528"/>
          </a:xfrm>
        </p:spPr>
        <p:txBody>
          <a:bodyPr>
            <a:normAutofit/>
          </a:bodyPr>
          <a:lstStyle>
            <a:lvl1pPr>
              <a:defRPr sz="3600">
                <a:latin typeface="+mj-lt"/>
                <a:ea typeface="Bangla MN" charset="0"/>
                <a:cs typeface="Bangla MN" charset="0"/>
              </a:defRPr>
            </a:lvl1pPr>
            <a:lvl2pPr>
              <a:defRPr sz="3200">
                <a:latin typeface="+mj-lt"/>
                <a:ea typeface="Bangla MN" charset="0"/>
                <a:cs typeface="Bangla MN" charset="0"/>
              </a:defRPr>
            </a:lvl2pPr>
            <a:lvl3pPr>
              <a:defRPr sz="2800">
                <a:latin typeface="+mj-lt"/>
                <a:ea typeface="Bangla MN" charset="0"/>
                <a:cs typeface="Bangla MN" charset="0"/>
              </a:defRPr>
            </a:lvl3pPr>
            <a:lvl4pPr>
              <a:defRPr sz="2400">
                <a:latin typeface="+mj-lt"/>
                <a:ea typeface="Bangla MN" charset="0"/>
                <a:cs typeface="Bangla MN" charset="0"/>
              </a:defRPr>
            </a:lvl4pPr>
            <a:lvl5pPr>
              <a:defRPr sz="2400">
                <a:latin typeface="+mj-lt"/>
                <a:ea typeface="Bangla MN" charset="0"/>
                <a:cs typeface="Bangla MN"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9740348" y="6639338"/>
            <a:ext cx="2451652" cy="218661"/>
          </a:xfrm>
        </p:spPr>
        <p:txBody>
          <a:bodyPr/>
          <a:lstStyle/>
          <a:p>
            <a:r>
              <a:rPr lang="en-US" dirty="0" smtClean="0"/>
              <a:t>All Rights Reserved. ARHPC 2017</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03"/>
            <a:ext cx="2093419" cy="505308"/>
          </a:xfrm>
          <a:prstGeom prst="rect">
            <a:avLst/>
          </a:prstGeom>
        </p:spPr>
      </p:pic>
    </p:spTree>
    <p:extLst>
      <p:ext uri="{BB962C8B-B14F-4D97-AF65-F5344CB8AC3E}">
        <p14:creationId xmlns:p14="http://schemas.microsoft.com/office/powerpoint/2010/main" val="1433991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2181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183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5557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3075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20257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1951477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210694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152598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89026" y="0"/>
            <a:ext cx="602974" cy="238539"/>
          </a:xfrm>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199421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1017268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B8067-A29F-3844-BD8E-69FD2B288466}"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6F20C8D-9C85-664C-9C57-BFB73B5732F1}" type="slidenum">
              <a:rPr lang="en-US" smtClean="0"/>
              <a:t>‹#›</a:t>
            </a:fld>
            <a:endParaRPr lang="en-US" dirty="0"/>
          </a:p>
        </p:txBody>
      </p:sp>
    </p:spTree>
    <p:extLst>
      <p:ext uri="{BB962C8B-B14F-4D97-AF65-F5344CB8AC3E}">
        <p14:creationId xmlns:p14="http://schemas.microsoft.com/office/powerpoint/2010/main" val="111718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B8067-A29F-3844-BD8E-69FD2B288466}" type="datetimeFigureOut">
              <a:rPr lang="en-US" smtClean="0"/>
              <a:t>12/7/2017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20C8D-9C85-664C-9C57-BFB73B5732F1}" type="slidenum">
              <a:rPr lang="en-US" smtClean="0"/>
              <a:t>‹#›</a:t>
            </a:fld>
            <a:endParaRPr lang="en-US" dirty="0"/>
          </a:p>
        </p:txBody>
      </p:sp>
    </p:spTree>
    <p:extLst>
      <p:ext uri="{BB962C8B-B14F-4D97-AF65-F5344CB8AC3E}">
        <p14:creationId xmlns:p14="http://schemas.microsoft.com/office/powerpoint/2010/main" val="783554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B8067-A29F-3844-BD8E-69FD2B288466}" type="datetimeFigureOut">
              <a:rPr lang="en-US" smtClean="0">
                <a:solidFill>
                  <a:prstClr val="black">
                    <a:tint val="75000"/>
                  </a:prstClr>
                </a:solidFill>
              </a:rPr>
              <a:pPr/>
              <a:t>12/7/2017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F20C8D-9C85-664C-9C57-BFB73B5732F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48068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John.Burns@RuralHealthCoding.com" TargetMode="Externa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ms.gov/Medicare/Coding/ICD10/Clarifying-Questions-and-Answers-Related-to-the-July-6-2015-CMS-AMA-Joint-Announcement.pdf"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who.int/classifications/icd/e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cms.gov/Medicare/Coding/ICD10/index.html?redirect=/ICD10" TargetMode="External"/><Relationship Id="rId4" Type="http://schemas.openxmlformats.org/officeDocument/2006/relationships/hyperlink" Target="http://www.cdc.gov/nchs/icd/icd10cm.htm"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ms.gov/Medicare/Coding/ICD10/Downloads/2018-ICD-10-CM-Coding-Guidelines.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hyperlink" Target="http://www.ruralhealthcoding.com/" TargetMode="External"/><Relationship Id="rId4" Type="http://schemas.openxmlformats.org/officeDocument/2006/relationships/hyperlink" Target="mailto:Gary@RuralHealthCoding.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rhpc.absorbtraining.com/"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301" y="673100"/>
            <a:ext cx="11366500" cy="2720376"/>
          </a:xfrm>
        </p:spPr>
        <p:txBody>
          <a:bodyPr>
            <a:normAutofit/>
          </a:bodyPr>
          <a:lstStyle/>
          <a:p>
            <a:r>
              <a:rPr lang="en-US" sz="3600" b="1" dirty="0" smtClean="0">
                <a:ea typeface="Bangla MN" charset="0"/>
                <a:cs typeface="Bangla MN" charset="0"/>
              </a:rPr>
              <a:t>Association for Rural Health Professional Coding (ARHPC) </a:t>
            </a:r>
            <a:br>
              <a:rPr lang="en-US" sz="3600" b="1" dirty="0" smtClean="0">
                <a:ea typeface="Bangla MN" charset="0"/>
                <a:cs typeface="Bangla MN" charset="0"/>
              </a:rPr>
            </a:br>
            <a:r>
              <a:rPr lang="en-US" sz="3600" b="1" dirty="0" smtClean="0">
                <a:ea typeface="Bangla MN" charset="0"/>
                <a:cs typeface="Bangla MN" charset="0"/>
              </a:rPr>
              <a:t>presents:</a:t>
            </a:r>
            <a:br>
              <a:rPr lang="en-US" sz="3600" b="1" dirty="0" smtClean="0">
                <a:ea typeface="Bangla MN" charset="0"/>
                <a:cs typeface="Bangla MN" charset="0"/>
              </a:rPr>
            </a:br>
            <a:r>
              <a:rPr lang="en-US" sz="3600" b="1" dirty="0" smtClean="0">
                <a:ea typeface="Bangla MN" charset="0"/>
                <a:cs typeface="Bangla MN" charset="0"/>
              </a:rPr>
              <a:t>“</a:t>
            </a:r>
            <a:r>
              <a:rPr lang="en-US" sz="3200" b="1" dirty="0"/>
              <a:t>ICD-10-CM – Review of the Key Guidelines for Coding &amp; Reporting </a:t>
            </a:r>
            <a:r>
              <a:rPr lang="en-US" sz="3600" b="1" dirty="0" smtClean="0"/>
              <a:t>”</a:t>
            </a:r>
            <a:br>
              <a:rPr lang="en-US" sz="3600" b="1" dirty="0" smtClean="0"/>
            </a:br>
            <a:r>
              <a:rPr lang="en-US" sz="3600" b="1" dirty="0" smtClean="0"/>
              <a:t/>
            </a:r>
            <a:br>
              <a:rPr lang="en-US" sz="3600" b="1" dirty="0" smtClean="0"/>
            </a:br>
            <a:r>
              <a:rPr lang="en-US" sz="3600" b="1" dirty="0" smtClean="0"/>
              <a:t>Georgia </a:t>
            </a:r>
            <a:r>
              <a:rPr lang="en-US" sz="3600" b="1" dirty="0" smtClean="0"/>
              <a:t>Rural Health Association </a:t>
            </a:r>
            <a:endParaRPr lang="en-US" sz="3600" b="1" dirty="0">
              <a:ea typeface="Bangla MN" charset="0"/>
              <a:cs typeface="Bangla MN" charset="0"/>
            </a:endParaRPr>
          </a:p>
        </p:txBody>
      </p:sp>
      <p:sp>
        <p:nvSpPr>
          <p:cNvPr id="3" name="Subtitle 2"/>
          <p:cNvSpPr>
            <a:spLocks noGrp="1"/>
          </p:cNvSpPr>
          <p:nvPr>
            <p:ph type="subTitle" idx="1"/>
          </p:nvPr>
        </p:nvSpPr>
        <p:spPr>
          <a:xfrm>
            <a:off x="2781300" y="5266083"/>
            <a:ext cx="7378700" cy="1500098"/>
          </a:xfrm>
        </p:spPr>
        <p:txBody>
          <a:bodyPr>
            <a:normAutofit/>
          </a:bodyPr>
          <a:lstStyle/>
          <a:p>
            <a:r>
              <a:rPr lang="en-US" dirty="0" smtClean="0">
                <a:latin typeface="+mj-lt"/>
                <a:ea typeface="Bangla MN" charset="0"/>
                <a:cs typeface="Bangla MN" charset="0"/>
              </a:rPr>
              <a:t>Gary Lucas, CPC, CPC-I, AHIMA ICD-10 Ambassador</a:t>
            </a:r>
          </a:p>
          <a:p>
            <a:r>
              <a:rPr lang="en-US" dirty="0" smtClean="0">
                <a:latin typeface="+mj-lt"/>
                <a:ea typeface="Bangla MN" charset="0"/>
                <a:cs typeface="Bangla MN" charset="0"/>
              </a:rPr>
              <a:t>Vice President, </a:t>
            </a:r>
            <a:r>
              <a:rPr lang="en-US" dirty="0">
                <a:ea typeface="Bangla MN" charset="0"/>
                <a:cs typeface="Bangla MN" charset="0"/>
              </a:rPr>
              <a:t>Education Operations</a:t>
            </a:r>
            <a:endParaRPr lang="en-US" dirty="0" smtClean="0">
              <a:ea typeface="Bangla MN" charset="0"/>
              <a:cs typeface="Bangla MN" charset="0"/>
            </a:endParaRPr>
          </a:p>
          <a:p>
            <a:r>
              <a:rPr lang="en-US" dirty="0" smtClean="0">
                <a:latin typeface="+mj-lt"/>
                <a:ea typeface="Bangla MN" charset="0"/>
                <a:cs typeface="Bangla MN" charset="0"/>
                <a:hlinkClick r:id="rId2"/>
              </a:rPr>
              <a:t>Gary@RuralHealthCoding.com</a:t>
            </a:r>
            <a:r>
              <a:rPr lang="en-US" dirty="0" smtClean="0">
                <a:latin typeface="+mj-lt"/>
                <a:ea typeface="Bangla MN" charset="0"/>
                <a:cs typeface="Bangla MN" charset="0"/>
              </a:rPr>
              <a:t> </a:t>
            </a:r>
            <a:endParaRPr lang="en-US" dirty="0">
              <a:latin typeface="+mj-lt"/>
              <a:ea typeface="Bangla MN" charset="0"/>
              <a:cs typeface="Bangla MN" charset="0"/>
            </a:endParaRPr>
          </a:p>
        </p:txBody>
      </p:sp>
      <p:pic>
        <p:nvPicPr>
          <p:cNvPr id="4" name="Picture 3"/>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399" y="4172110"/>
            <a:ext cx="2316747" cy="2464049"/>
          </a:xfrm>
          <a:prstGeom prst="rect">
            <a:avLst/>
          </a:prstGeom>
        </p:spPr>
      </p:pic>
      <p:pic>
        <p:nvPicPr>
          <p:cNvPr id="5" name="Picture 4"/>
          <p:cNvPicPr>
            <a:picLocks noChangeAspect="1"/>
          </p:cNvPicPr>
          <p:nvPr/>
        </p:nvPicPr>
        <p:blipFill>
          <a:blip r:embed="rId4"/>
          <a:stretch>
            <a:fillRect/>
          </a:stretch>
        </p:blipFill>
        <p:spPr>
          <a:xfrm>
            <a:off x="0" y="92380"/>
            <a:ext cx="2342147" cy="565346"/>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1300" y="3390900"/>
            <a:ext cx="7067550" cy="168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257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1891" y="165653"/>
            <a:ext cx="9095409" cy="951948"/>
          </a:xfrm>
        </p:spPr>
        <p:txBody>
          <a:bodyPr>
            <a:normAutofit fontScale="90000"/>
          </a:bodyPr>
          <a:lstStyle/>
          <a:p>
            <a:r>
              <a:rPr lang="en-US" dirty="0" smtClean="0"/>
              <a:t>The type of insurance impacts billing – but NOT coding and quality of care!</a:t>
            </a:r>
            <a:endParaRPr lang="en-US" dirty="0"/>
          </a:p>
        </p:txBody>
      </p:sp>
      <p:sp>
        <p:nvSpPr>
          <p:cNvPr id="3" name="Content Placeholder 2"/>
          <p:cNvSpPr>
            <a:spLocks noGrp="1"/>
          </p:cNvSpPr>
          <p:nvPr>
            <p:ph idx="1"/>
          </p:nvPr>
        </p:nvSpPr>
        <p:spPr>
          <a:xfrm>
            <a:off x="101601" y="1350410"/>
            <a:ext cx="11988800" cy="5291690"/>
          </a:xfrm>
        </p:spPr>
        <p:txBody>
          <a:bodyPr>
            <a:normAutofit fontScale="70000" lnSpcReduction="20000"/>
          </a:bodyPr>
          <a:lstStyle/>
          <a:p>
            <a:r>
              <a:rPr lang="en-US" dirty="0" smtClean="0"/>
              <a:t>Where Medicare goes with billing rules and regulations – who follows?</a:t>
            </a:r>
          </a:p>
          <a:p>
            <a:pPr marL="0" indent="0">
              <a:buNone/>
            </a:pPr>
            <a:endParaRPr lang="en-US" dirty="0" smtClean="0"/>
          </a:p>
          <a:p>
            <a:r>
              <a:rPr lang="en-US" dirty="0" smtClean="0"/>
              <a:t>Medicaid leans heavily towards Medicare but often has their own rules – for example, the use of T-codes like T1001 for Nurse Assessment. Be knowledgeable of their guidelines and how they distribute updates!</a:t>
            </a:r>
          </a:p>
          <a:p>
            <a:pPr lvl="1"/>
            <a:r>
              <a:rPr lang="en-US" dirty="0">
                <a:solidFill>
                  <a:srgbClr val="FF0000"/>
                </a:solidFill>
              </a:rPr>
              <a:t>Payment issues and billing rules are affected in terms of frequency, </a:t>
            </a:r>
            <a:r>
              <a:rPr lang="en-US" b="1" dirty="0">
                <a:solidFill>
                  <a:srgbClr val="FF0000"/>
                </a:solidFill>
              </a:rPr>
              <a:t>covered diagnoses</a:t>
            </a:r>
            <a:r>
              <a:rPr lang="en-US" dirty="0">
                <a:solidFill>
                  <a:srgbClr val="FF0000"/>
                </a:solidFill>
              </a:rPr>
              <a:t>, and covered services</a:t>
            </a:r>
            <a:r>
              <a:rPr lang="en-US" dirty="0" smtClean="0">
                <a:solidFill>
                  <a:srgbClr val="FF0000"/>
                </a:solidFill>
              </a:rPr>
              <a:t>.</a:t>
            </a:r>
          </a:p>
          <a:p>
            <a:pPr marL="457200" lvl="1" indent="0">
              <a:buNone/>
            </a:pPr>
            <a:endParaRPr lang="en-US" dirty="0" smtClean="0">
              <a:solidFill>
                <a:srgbClr val="FF0000"/>
              </a:solidFill>
            </a:endParaRPr>
          </a:p>
          <a:p>
            <a:r>
              <a:rPr lang="en-US" dirty="0" smtClean="0"/>
              <a:t>As far as private/commercial payers (e.g. Aetna, BCBS, employer plans) everything is based on your participation agreement/contract – we don’t have access to these and can’t get specific in class! </a:t>
            </a:r>
          </a:p>
          <a:p>
            <a:pPr lvl="1"/>
            <a:r>
              <a:rPr lang="en-US" dirty="0" smtClean="0">
                <a:solidFill>
                  <a:srgbClr val="FF0000"/>
                </a:solidFill>
              </a:rPr>
              <a:t>Should we expect there is a difference in billing rules even within a private payer based on the “entry-level” versus the “platinum” plans?</a:t>
            </a:r>
          </a:p>
          <a:p>
            <a:pPr marL="457200" lvl="1" indent="0">
              <a:buNone/>
            </a:pPr>
            <a:endParaRPr lang="en-US" dirty="0" smtClean="0">
              <a:solidFill>
                <a:srgbClr val="FF0000"/>
              </a:solidFill>
            </a:endParaRPr>
          </a:p>
          <a:p>
            <a:r>
              <a:rPr lang="en-US" dirty="0" smtClean="0"/>
              <a:t>Medicare/Medicaid Advantage need to be grouped under the broad category of “commercial” payers since they are not “pure Medicare” and have inherent differences.</a:t>
            </a:r>
          </a:p>
          <a:p>
            <a:endParaRPr lang="en-US" dirty="0"/>
          </a:p>
          <a:p>
            <a:endParaRPr lang="en-US" dirty="0"/>
          </a:p>
        </p:txBody>
      </p:sp>
    </p:spTree>
    <p:extLst>
      <p:ext uri="{BB962C8B-B14F-4D97-AF65-F5344CB8AC3E}">
        <p14:creationId xmlns:p14="http://schemas.microsoft.com/office/powerpoint/2010/main" val="3415287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795" y="468352"/>
            <a:ext cx="10798743" cy="1403864"/>
          </a:xfrm>
        </p:spPr>
        <p:txBody>
          <a:bodyPr>
            <a:normAutofit/>
          </a:bodyPr>
          <a:lstStyle/>
          <a:p>
            <a:r>
              <a:rPr lang="en-US" sz="2400" dirty="0"/>
              <a:t>SOURCE: Clarifying Questions and Answers Related to the July 6, 2015, CMS/AMA Joint Announcement and Guidance Regarding ICD-10 Flexibilities – </a:t>
            </a:r>
            <a:r>
              <a:rPr lang="en-US" sz="2400" dirty="0">
                <a:solidFill>
                  <a:srgbClr val="FF0000"/>
                </a:solidFill>
              </a:rPr>
              <a:t>ADDED information to FAQs 8-18-16</a:t>
            </a:r>
          </a:p>
        </p:txBody>
      </p:sp>
      <p:sp>
        <p:nvSpPr>
          <p:cNvPr id="3" name="Content Placeholder 2"/>
          <p:cNvSpPr>
            <a:spLocks noGrp="1"/>
          </p:cNvSpPr>
          <p:nvPr>
            <p:ph idx="1"/>
          </p:nvPr>
        </p:nvSpPr>
        <p:spPr>
          <a:xfrm>
            <a:off x="1807264" y="5930348"/>
            <a:ext cx="8610600" cy="533400"/>
          </a:xfrm>
        </p:spPr>
        <p:txBody>
          <a:bodyPr/>
          <a:lstStyle/>
          <a:p>
            <a:pPr marL="0" indent="0">
              <a:buNone/>
            </a:pPr>
            <a:r>
              <a:rPr lang="en-US" sz="1600" dirty="0"/>
              <a:t>SOURCE: </a:t>
            </a:r>
            <a:r>
              <a:rPr lang="en-US" sz="1600" dirty="0">
                <a:hlinkClick r:id="rId2"/>
              </a:rPr>
              <a:t>https://www.cms.gov/Medicare/Coding/ICD10/Clarifying-Questions-and-Answers-Related-to-the-July-6-2015-CMS-AMA-Joint-Announcement.pdf</a:t>
            </a:r>
            <a:r>
              <a:rPr lang="en-US" sz="1600"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95" y="1650380"/>
            <a:ext cx="10798743" cy="427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767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10" y="47458"/>
            <a:ext cx="10146632" cy="1066800"/>
          </a:xfrm>
        </p:spPr>
        <p:txBody>
          <a:bodyPr>
            <a:noAutofit/>
          </a:bodyPr>
          <a:lstStyle/>
          <a:p>
            <a:pPr algn="ctr">
              <a:defRPr/>
            </a:pPr>
            <a:r>
              <a:rPr lang="en-US" sz="3600" dirty="0">
                <a:ea typeface="ＭＳ Ｐゴシック" charset="0"/>
              </a:rPr>
              <a:t>S</a:t>
            </a:r>
            <a:r>
              <a:rPr lang="en-US" sz="3600" dirty="0" smtClean="0">
                <a:ea typeface="ＭＳ Ｐゴシック" charset="0"/>
              </a:rPr>
              <a:t>ome of the main Z-Codes in ICD-10-CM </a:t>
            </a:r>
            <a:br>
              <a:rPr lang="en-US" sz="3600" dirty="0" smtClean="0">
                <a:ea typeface="ＭＳ Ｐゴシック" charset="0"/>
              </a:rPr>
            </a:br>
            <a:r>
              <a:rPr lang="en-US" sz="3600" dirty="0" smtClean="0">
                <a:ea typeface="ＭＳ Ｐゴシック" charset="0"/>
              </a:rPr>
              <a:t>Impacting Rural Health</a:t>
            </a:r>
            <a:endParaRPr lang="en-US" sz="3600" dirty="0">
              <a:ea typeface="ＭＳ Ｐゴシック" charset="0"/>
            </a:endParaRPr>
          </a:p>
        </p:txBody>
      </p:sp>
      <p:sp>
        <p:nvSpPr>
          <p:cNvPr id="3" name="Content Placeholder 2"/>
          <p:cNvSpPr>
            <a:spLocks noGrp="1"/>
          </p:cNvSpPr>
          <p:nvPr>
            <p:ph idx="1"/>
          </p:nvPr>
        </p:nvSpPr>
        <p:spPr>
          <a:xfrm>
            <a:off x="272716" y="1027363"/>
            <a:ext cx="11630526" cy="4509837"/>
          </a:xfrm>
        </p:spPr>
        <p:txBody>
          <a:bodyPr>
            <a:noAutofit/>
          </a:bodyPr>
          <a:lstStyle/>
          <a:p>
            <a:pPr marL="0" indent="0">
              <a:buNone/>
              <a:defRPr/>
            </a:pPr>
            <a:r>
              <a:rPr lang="en-US" sz="2400" dirty="0">
                <a:ea typeface="ＭＳ Ｐゴシック" charset="0"/>
              </a:rPr>
              <a:t>Z-codes can be primary or secondary depending on the procedure/service provided; however, </a:t>
            </a:r>
            <a:r>
              <a:rPr lang="en-US" sz="2400" i="1" dirty="0">
                <a:ea typeface="ＭＳ Ｐゴシック" charset="0"/>
              </a:rPr>
              <a:t>some</a:t>
            </a:r>
            <a:r>
              <a:rPr lang="en-US" sz="2400" dirty="0">
                <a:ea typeface="ＭＳ Ｐゴシック" charset="0"/>
              </a:rPr>
              <a:t> “may only be used as first-listed or (as a) principle diagnosis.”</a:t>
            </a:r>
          </a:p>
          <a:p>
            <a:pPr>
              <a:defRPr/>
            </a:pPr>
            <a:r>
              <a:rPr lang="en-US" sz="2400" dirty="0">
                <a:ea typeface="ＭＳ Ｐゴシック" charset="0"/>
              </a:rPr>
              <a:t>Z00.0- replaces V70.0 -  Encounters for general adult medical examination (</a:t>
            </a:r>
            <a:r>
              <a:rPr lang="en-US" sz="2400" i="1" dirty="0">
                <a:ea typeface="ＭＳ Ｐゴシック" charset="0"/>
              </a:rPr>
              <a:t>with or without abnormal findings</a:t>
            </a:r>
            <a:r>
              <a:rPr lang="en-US" sz="2400" dirty="0">
                <a:ea typeface="ＭＳ Ｐゴシック" charset="0"/>
              </a:rPr>
              <a:t>) </a:t>
            </a:r>
            <a:r>
              <a:rPr lang="en-US" sz="2400" dirty="0">
                <a:solidFill>
                  <a:srgbClr val="FF0000"/>
                </a:solidFill>
                <a:ea typeface="ＭＳ Ｐゴシック" charset="0"/>
              </a:rPr>
              <a:t>NOTE: “The codes are not to be used if the examination is for diagnosis of a suspected medical condition or for treatment purposes”</a:t>
            </a:r>
          </a:p>
          <a:p>
            <a:pPr>
              <a:defRPr/>
            </a:pPr>
            <a:r>
              <a:rPr lang="en-US" sz="2400" dirty="0">
                <a:ea typeface="ＭＳ Ｐゴシック" charset="0"/>
              </a:rPr>
              <a:t>Z00.1– replaces V20.-</a:t>
            </a:r>
            <a:r>
              <a:rPr lang="en-US" sz="2400" dirty="0">
                <a:solidFill>
                  <a:srgbClr val="FF0000"/>
                </a:solidFill>
                <a:ea typeface="ＭＳ Ｐゴシック" charset="0"/>
              </a:rPr>
              <a:t> </a:t>
            </a:r>
            <a:r>
              <a:rPr lang="en-US" sz="2400" dirty="0">
                <a:ea typeface="ＭＳ Ｐゴシック" charset="0"/>
              </a:rPr>
              <a:t>Encounters for health exam of newborns and routine children (</a:t>
            </a:r>
            <a:r>
              <a:rPr lang="en-US" sz="2400" i="1" dirty="0">
                <a:ea typeface="ＭＳ Ｐゴシック" charset="0"/>
              </a:rPr>
              <a:t>with or without abnormal findings</a:t>
            </a:r>
            <a:r>
              <a:rPr lang="en-US" sz="2400" dirty="0">
                <a:ea typeface="ＭＳ Ｐゴシック" charset="0"/>
              </a:rPr>
              <a:t>) </a:t>
            </a:r>
            <a:r>
              <a:rPr lang="en-US" sz="2400" dirty="0">
                <a:solidFill>
                  <a:srgbClr val="FF0000"/>
                </a:solidFill>
                <a:ea typeface="ＭＳ Ｐゴシック" charset="0"/>
              </a:rPr>
              <a:t>NOTE: “Pre-existing and chronic conditions and history codes may also be included as additional codes as long as the exam is for administrative purposes and not focused on any particular condition”</a:t>
            </a:r>
          </a:p>
          <a:p>
            <a:pPr>
              <a:defRPr/>
            </a:pPr>
            <a:r>
              <a:rPr lang="en-US" sz="2400" dirty="0">
                <a:ea typeface="ＭＳ Ｐゴシック" charset="0"/>
              </a:rPr>
              <a:t>Z01.41- replaces V72.31 – Encounters  for annual GYN exam (</a:t>
            </a:r>
            <a:r>
              <a:rPr lang="en-US" sz="2400" i="1" dirty="0">
                <a:ea typeface="ＭＳ Ｐゴシック" charset="0"/>
              </a:rPr>
              <a:t>with or without abnormal findings</a:t>
            </a:r>
            <a:r>
              <a:rPr lang="en-US" sz="2400" dirty="0">
                <a:ea typeface="ＭＳ Ｐゴシック" charset="0"/>
              </a:rPr>
              <a:t>) </a:t>
            </a:r>
            <a:r>
              <a:rPr lang="en-US" sz="2400" dirty="0">
                <a:solidFill>
                  <a:srgbClr val="FF0000"/>
                </a:solidFill>
                <a:ea typeface="ＭＳ Ｐゴシック" charset="0"/>
              </a:rPr>
              <a:t>NOTE: If “the encounter is being coded before test results are back, it is acceptable to assign the code for ‘without abnormal findings’”</a:t>
            </a:r>
          </a:p>
          <a:p>
            <a:pPr marL="0" indent="0">
              <a:buNone/>
              <a:defRPr/>
            </a:pPr>
            <a:endParaRPr lang="en-US" sz="2400" dirty="0">
              <a:ea typeface="ＭＳ Ｐゴシック" charset="0"/>
            </a:endParaRPr>
          </a:p>
          <a:p>
            <a:pPr marL="0" indent="0">
              <a:buNone/>
              <a:defRPr/>
            </a:pPr>
            <a:endParaRPr lang="en-US" sz="2400" dirty="0">
              <a:ea typeface="ＭＳ Ｐゴシック" charset="0"/>
            </a:endParaRPr>
          </a:p>
          <a:p>
            <a:pPr marL="0" indent="0">
              <a:buNone/>
            </a:pPr>
            <a:r>
              <a:rPr lang="en-US" sz="2400" dirty="0" smtClean="0">
                <a:ea typeface="ＭＳ Ｐゴシック" charset="0"/>
              </a:rPr>
              <a:t>            </a:t>
            </a:r>
            <a:endParaRPr lang="en-US" sz="2400" dirty="0">
              <a:ea typeface="ＭＳ Ｐゴシック" charset="0"/>
            </a:endParaRPr>
          </a:p>
          <a:p>
            <a:pPr marL="0" indent="0">
              <a:buNone/>
            </a:pPr>
            <a:endParaRPr lang="en-US" sz="2400" dirty="0"/>
          </a:p>
        </p:txBody>
      </p:sp>
      <p:sp>
        <p:nvSpPr>
          <p:cNvPr id="4" name="TextBox 3"/>
          <p:cNvSpPr txBox="1"/>
          <p:nvPr/>
        </p:nvSpPr>
        <p:spPr>
          <a:xfrm>
            <a:off x="1460500" y="6025634"/>
            <a:ext cx="9359900" cy="646331"/>
          </a:xfrm>
          <a:prstGeom prst="rect">
            <a:avLst/>
          </a:prstGeom>
          <a:noFill/>
        </p:spPr>
        <p:txBody>
          <a:bodyPr wrap="square" rtlCol="0">
            <a:spAutoFit/>
          </a:bodyPr>
          <a:lstStyle/>
          <a:p>
            <a:r>
              <a:rPr lang="en-US" b="1" dirty="0" smtClean="0">
                <a:solidFill>
                  <a:srgbClr val="FF0000"/>
                </a:solidFill>
              </a:rPr>
              <a:t>QUESTION – Where are the notes in red found in the ICD-10-CM software or EHRs?  Or are they elsewhere?</a:t>
            </a:r>
            <a:endParaRPr lang="en-US" b="1" dirty="0">
              <a:solidFill>
                <a:srgbClr val="FF0000"/>
              </a:solidFill>
            </a:endParaRPr>
          </a:p>
        </p:txBody>
      </p:sp>
      <p:sp>
        <p:nvSpPr>
          <p:cNvPr id="5" name="Cloud Callout 4"/>
          <p:cNvSpPr/>
          <p:nvPr/>
        </p:nvSpPr>
        <p:spPr>
          <a:xfrm>
            <a:off x="438150" y="5791200"/>
            <a:ext cx="10871200" cy="1003300"/>
          </a:xfrm>
          <a:prstGeom prst="cloud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374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03442" y="365125"/>
            <a:ext cx="8650357" cy="838033"/>
          </a:xfrm>
        </p:spPr>
        <p:txBody>
          <a:bodyPr/>
          <a:lstStyle/>
          <a:p>
            <a:r>
              <a:rPr lang="en-US" dirty="0"/>
              <a:t>Interesting Z-code info…</a:t>
            </a:r>
          </a:p>
        </p:txBody>
      </p:sp>
      <p:graphicFrame>
        <p:nvGraphicFramePr>
          <p:cNvPr id="8" name="Table 7"/>
          <p:cNvGraphicFramePr>
            <a:graphicFrameLocks noGrp="1"/>
          </p:cNvGraphicFramePr>
          <p:nvPr>
            <p:extLst>
              <p:ext uri="{D42A27DB-BD31-4B8C-83A1-F6EECF244321}">
                <p14:modId xmlns:p14="http://schemas.microsoft.com/office/powerpoint/2010/main" val="1671330639"/>
              </p:ext>
            </p:extLst>
          </p:nvPr>
        </p:nvGraphicFramePr>
        <p:xfrm>
          <a:off x="264696" y="1379622"/>
          <a:ext cx="11662608" cy="5329443"/>
        </p:xfrm>
        <a:graphic>
          <a:graphicData uri="http://schemas.openxmlformats.org/drawingml/2006/table">
            <a:tbl>
              <a:tblPr firstRow="1" bandRow="1">
                <a:tableStyleId>{5C22544A-7EE6-4342-B048-85BDC9FD1C3A}</a:tableStyleId>
              </a:tblPr>
              <a:tblGrid>
                <a:gridCol w="3818730"/>
                <a:gridCol w="4025148"/>
                <a:gridCol w="3818730"/>
              </a:tblGrid>
              <a:tr h="39711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ICD-9 Codes and Definitions</a:t>
                      </a:r>
                    </a:p>
                  </a:txBody>
                  <a:tcPr/>
                </a:tc>
                <a:tc>
                  <a:txBody>
                    <a:bodyPr/>
                    <a:lstStyle/>
                    <a:p>
                      <a:pPr algn="ctr"/>
                      <a:r>
                        <a:rPr lang="en-US" dirty="0" smtClean="0"/>
                        <a:t>ICD-10 Codes and Definitions</a:t>
                      </a:r>
                      <a:endParaRPr lang="en-US" dirty="0"/>
                    </a:p>
                  </a:txBody>
                  <a:tcPr/>
                </a:tc>
                <a:tc>
                  <a:txBody>
                    <a:bodyPr/>
                    <a:lstStyle/>
                    <a:p>
                      <a:pPr algn="ctr"/>
                      <a:r>
                        <a:rPr lang="en-US" dirty="0" smtClean="0"/>
                        <a:t>NOTES</a:t>
                      </a:r>
                      <a:endParaRPr lang="en-US" dirty="0"/>
                    </a:p>
                  </a:txBody>
                  <a:tcPr/>
                </a:tc>
              </a:tr>
              <a:tr h="1810844">
                <a:tc>
                  <a:txBody>
                    <a:bodyPr/>
                    <a:lstStyle/>
                    <a:p>
                      <a:r>
                        <a:rPr lang="en-US" dirty="0" smtClean="0"/>
                        <a:t>V03 – V06 Encounters for numerous specified vaccination </a:t>
                      </a:r>
                      <a:endParaRPr lang="en-US" dirty="0"/>
                    </a:p>
                  </a:txBody>
                  <a:tcPr/>
                </a:tc>
                <a:tc>
                  <a:txBody>
                    <a:bodyPr/>
                    <a:lstStyle/>
                    <a:p>
                      <a:r>
                        <a:rPr lang="en-US" dirty="0" smtClean="0"/>
                        <a:t>Z23 – Encounter for Vaccination</a:t>
                      </a:r>
                      <a:r>
                        <a:rPr lang="en-US" baseline="0" dirty="0" smtClean="0"/>
                        <a:t> </a:t>
                      </a:r>
                      <a:r>
                        <a:rPr lang="en-US" b="1" i="1" baseline="0" dirty="0" smtClean="0">
                          <a:solidFill>
                            <a:srgbClr val="FF0000"/>
                          </a:solidFill>
                        </a:rPr>
                        <a:t>(one code does it all!)</a:t>
                      </a:r>
                      <a:endParaRPr lang="en-US" b="1" i="1" dirty="0">
                        <a:solidFill>
                          <a:srgbClr val="FF0000"/>
                        </a:solidFill>
                      </a:endParaRPr>
                    </a:p>
                  </a:txBody>
                  <a:tcPr/>
                </a:tc>
                <a:tc>
                  <a:txBody>
                    <a:bodyPr/>
                    <a:lstStyle/>
                    <a:p>
                      <a:r>
                        <a:rPr lang="en-US" dirty="0" smtClean="0"/>
                        <a:t>“Code first</a:t>
                      </a:r>
                      <a:r>
                        <a:rPr lang="en-US" baseline="0" dirty="0" smtClean="0"/>
                        <a:t> any routine childhood examination” + “Procedure codes are required to identify the types of immunizations given”</a:t>
                      </a:r>
                      <a:endParaRPr lang="en-US" dirty="0"/>
                    </a:p>
                  </a:txBody>
                  <a:tcPr/>
                </a:tc>
              </a:tr>
              <a:tr h="1238998">
                <a:tc>
                  <a:txBody>
                    <a:bodyPr/>
                    <a:lstStyle/>
                    <a:p>
                      <a:r>
                        <a:rPr lang="en-US" dirty="0" smtClean="0"/>
                        <a:t>n/a</a:t>
                      </a:r>
                      <a:endParaRPr lang="en-US" dirty="0"/>
                    </a:p>
                  </a:txBody>
                  <a:tcPr/>
                </a:tc>
                <a:tc>
                  <a:txBody>
                    <a:bodyPr/>
                    <a:lstStyle/>
                    <a:p>
                      <a:r>
                        <a:rPr lang="en-US" sz="2000" b="0" i="0" dirty="0" smtClean="0">
                          <a:solidFill>
                            <a:schemeClr val="tx1"/>
                          </a:solidFill>
                        </a:rPr>
                        <a:t>Review codes from</a:t>
                      </a:r>
                      <a:r>
                        <a:rPr lang="en-US" sz="2000" b="0" i="0" baseline="0" dirty="0" smtClean="0">
                          <a:solidFill>
                            <a:schemeClr val="tx1"/>
                          </a:solidFill>
                        </a:rPr>
                        <a:t> Base Code section Z28 </a:t>
                      </a:r>
                      <a:r>
                        <a:rPr lang="en-US" sz="2000" b="1" i="1" baseline="0" dirty="0" smtClean="0">
                          <a:solidFill>
                            <a:srgbClr val="FF0000"/>
                          </a:solidFill>
                        </a:rPr>
                        <a:t>for Immunizations not carried out </a:t>
                      </a:r>
                      <a:r>
                        <a:rPr lang="en-US" sz="2000" b="0" i="0" baseline="0" dirty="0" smtClean="0">
                          <a:solidFill>
                            <a:schemeClr val="tx1"/>
                          </a:solidFill>
                        </a:rPr>
                        <a:t>and under-immunization status- the reason changes the codes</a:t>
                      </a:r>
                      <a:endParaRPr lang="en-US" sz="2000" b="0" i="0" dirty="0">
                        <a:solidFill>
                          <a:schemeClr val="tx1"/>
                        </a:solidFill>
                      </a:endParaRPr>
                    </a:p>
                  </a:txBody>
                  <a:tcPr/>
                </a:tc>
                <a:tc>
                  <a:txBody>
                    <a:bodyPr/>
                    <a:lstStyle/>
                    <a:p>
                      <a:r>
                        <a:rPr lang="en-US" dirty="0" smtClean="0"/>
                        <a:t>Note options for “due to acute/chronic</a:t>
                      </a:r>
                      <a:r>
                        <a:rPr lang="en-US" baseline="0" dirty="0" smtClean="0"/>
                        <a:t> illness” and religious or caregiver decision</a:t>
                      </a:r>
                      <a:endParaRPr lang="en-US" dirty="0"/>
                    </a:p>
                  </a:txBody>
                  <a:tcPr/>
                </a:tc>
              </a:tr>
              <a:tr h="1810844">
                <a:tc>
                  <a:txBody>
                    <a:bodyPr/>
                    <a:lstStyle/>
                    <a:p>
                      <a:r>
                        <a:rPr lang="en-US" dirty="0" smtClean="0"/>
                        <a:t>V25.49 - Surveillance of other contraceptive method</a:t>
                      </a:r>
                      <a:endParaRPr lang="en-US" dirty="0"/>
                    </a:p>
                  </a:txBody>
                  <a:tcPr/>
                </a:tc>
                <a:tc>
                  <a:txBody>
                    <a:bodyPr/>
                    <a:lstStyle/>
                    <a:p>
                      <a:r>
                        <a:rPr lang="en-US" dirty="0" smtClean="0"/>
                        <a:t>Z30.42 – Encounter for surveillance of </a:t>
                      </a:r>
                      <a:r>
                        <a:rPr lang="en-US" b="1" dirty="0" smtClean="0">
                          <a:solidFill>
                            <a:srgbClr val="FF0000"/>
                          </a:solidFill>
                        </a:rPr>
                        <a:t>injectable</a:t>
                      </a:r>
                      <a:r>
                        <a:rPr lang="en-US" dirty="0" smtClean="0"/>
                        <a:t> contraceptives</a:t>
                      </a:r>
                    </a:p>
                    <a:p>
                      <a:r>
                        <a:rPr lang="en-US" dirty="0" smtClean="0"/>
                        <a:t>Z30.49 – Encounter for surveillance of </a:t>
                      </a:r>
                      <a:r>
                        <a:rPr lang="en-US" b="1" dirty="0" smtClean="0">
                          <a:solidFill>
                            <a:srgbClr val="FF0000"/>
                          </a:solidFill>
                        </a:rPr>
                        <a:t>other</a:t>
                      </a:r>
                      <a:r>
                        <a:rPr lang="en-US" dirty="0" smtClean="0">
                          <a:solidFill>
                            <a:srgbClr val="FF0000"/>
                          </a:solidFill>
                        </a:rPr>
                        <a:t> </a:t>
                      </a:r>
                      <a:r>
                        <a:rPr lang="en-US" dirty="0" smtClean="0"/>
                        <a:t>contraceptives</a:t>
                      </a:r>
                      <a:endParaRPr lang="en-US" dirty="0"/>
                    </a:p>
                  </a:txBody>
                  <a:tcPr/>
                </a:tc>
                <a:tc>
                  <a:txBody>
                    <a:bodyPr/>
                    <a:lstStyle/>
                    <a:p>
                      <a:r>
                        <a:rPr lang="en-US" dirty="0" smtClean="0"/>
                        <a:t>Be aware</a:t>
                      </a:r>
                      <a:r>
                        <a:rPr lang="en-US" baseline="0" dirty="0" smtClean="0"/>
                        <a:t> that there are other options in this section (Z30) for example </a:t>
                      </a:r>
                      <a:r>
                        <a:rPr lang="en-US" baseline="0" dirty="0" smtClean="0">
                          <a:solidFill>
                            <a:srgbClr val="FF0000"/>
                          </a:solidFill>
                        </a:rPr>
                        <a:t>Z30.41</a:t>
                      </a:r>
                      <a:r>
                        <a:rPr lang="en-US" baseline="0" dirty="0" smtClean="0"/>
                        <a:t> – Encounter for surveillance contraceptive </a:t>
                      </a:r>
                      <a:r>
                        <a:rPr lang="en-US" b="1" baseline="0" dirty="0" smtClean="0">
                          <a:solidFill>
                            <a:srgbClr val="FF0000"/>
                          </a:solidFill>
                        </a:rPr>
                        <a:t>pills</a:t>
                      </a:r>
                      <a:r>
                        <a:rPr lang="en-US" baseline="0" dirty="0" smtClean="0"/>
                        <a:t>, and </a:t>
                      </a:r>
                      <a:r>
                        <a:rPr lang="en-US" baseline="0" dirty="0" smtClean="0">
                          <a:solidFill>
                            <a:srgbClr val="FF0000"/>
                          </a:solidFill>
                        </a:rPr>
                        <a:t>Z30.431</a:t>
                      </a:r>
                      <a:r>
                        <a:rPr lang="en-US" baseline="0" dirty="0" smtClean="0"/>
                        <a:t> for </a:t>
                      </a:r>
                      <a:r>
                        <a:rPr lang="en-US" b="1" baseline="0" dirty="0" smtClean="0">
                          <a:solidFill>
                            <a:srgbClr val="FF0000"/>
                          </a:solidFill>
                        </a:rPr>
                        <a:t>IUD</a:t>
                      </a:r>
                      <a:r>
                        <a:rPr lang="en-US" baseline="0" dirty="0" smtClean="0"/>
                        <a:t>, and more</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19878" y="95699"/>
            <a:ext cx="1909410" cy="460892"/>
          </a:xfrm>
          <a:prstGeom prst="rect">
            <a:avLst/>
          </a:prstGeom>
        </p:spPr>
      </p:pic>
    </p:spTree>
    <p:extLst>
      <p:ext uri="{BB962C8B-B14F-4D97-AF65-F5344CB8AC3E}">
        <p14:creationId xmlns:p14="http://schemas.microsoft.com/office/powerpoint/2010/main" val="290576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22712" y="252830"/>
            <a:ext cx="8434835" cy="854075"/>
          </a:xfrm>
        </p:spPr>
        <p:txBody>
          <a:bodyPr/>
          <a:lstStyle/>
          <a:p>
            <a:r>
              <a:rPr lang="en-US" dirty="0"/>
              <a:t>Other interesting Z-code info…</a:t>
            </a:r>
          </a:p>
        </p:txBody>
      </p:sp>
      <p:graphicFrame>
        <p:nvGraphicFramePr>
          <p:cNvPr id="8" name="Table 7"/>
          <p:cNvGraphicFramePr>
            <a:graphicFrameLocks noGrp="1"/>
          </p:cNvGraphicFramePr>
          <p:nvPr>
            <p:extLst>
              <p:ext uri="{D42A27DB-BD31-4B8C-83A1-F6EECF244321}">
                <p14:modId xmlns:p14="http://schemas.microsoft.com/office/powerpoint/2010/main" val="759388922"/>
              </p:ext>
            </p:extLst>
          </p:nvPr>
        </p:nvGraphicFramePr>
        <p:xfrm>
          <a:off x="417096" y="1219200"/>
          <a:ext cx="11165304" cy="5197320"/>
        </p:xfrm>
        <a:graphic>
          <a:graphicData uri="http://schemas.openxmlformats.org/drawingml/2006/table">
            <a:tbl>
              <a:tblPr firstRow="1" bandRow="1">
                <a:tableStyleId>{5C22544A-7EE6-4342-B048-85BDC9FD1C3A}</a:tableStyleId>
              </a:tblPr>
              <a:tblGrid>
                <a:gridCol w="3655896"/>
                <a:gridCol w="3853512"/>
                <a:gridCol w="3655896"/>
              </a:tblGrid>
              <a:tr h="6614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ICD-9 Codes and Definitions</a:t>
                      </a:r>
                    </a:p>
                    <a:p>
                      <a:pPr algn="ctr"/>
                      <a:endParaRPr lang="en-US" dirty="0"/>
                    </a:p>
                  </a:txBody>
                  <a:tcPr/>
                </a:tc>
                <a:tc>
                  <a:txBody>
                    <a:bodyPr/>
                    <a:lstStyle/>
                    <a:p>
                      <a:pPr algn="ctr"/>
                      <a:r>
                        <a:rPr lang="en-US" dirty="0" smtClean="0"/>
                        <a:t>ICD-10 Codes and Definitions</a:t>
                      </a:r>
                      <a:endParaRPr lang="en-US" dirty="0"/>
                    </a:p>
                  </a:txBody>
                  <a:tcPr/>
                </a:tc>
                <a:tc>
                  <a:txBody>
                    <a:bodyPr/>
                    <a:lstStyle/>
                    <a:p>
                      <a:pPr algn="ctr"/>
                      <a:r>
                        <a:rPr lang="en-US" dirty="0" smtClean="0"/>
                        <a:t>NOTES</a:t>
                      </a:r>
                      <a:endParaRPr lang="en-US" dirty="0"/>
                    </a:p>
                  </a:txBody>
                  <a:tcPr/>
                </a:tc>
              </a:tr>
              <a:tr h="944967">
                <a:tc>
                  <a:txBody>
                    <a:bodyPr/>
                    <a:lstStyle/>
                    <a:p>
                      <a:pPr algn="ctr"/>
                      <a:r>
                        <a:rPr lang="en-US" dirty="0" smtClean="0"/>
                        <a:t>V73.89 - Special screening examination for other specified viral diseases</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Z11.4</a:t>
                      </a:r>
                      <a:r>
                        <a:rPr lang="en-US" baseline="0" dirty="0" smtClean="0"/>
                        <a:t> – Encounter for HIV</a:t>
                      </a:r>
                    </a:p>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Z11.59 – Encounter for other viral disease</a:t>
                      </a:r>
                      <a:endParaRPr lang="en-US" dirty="0" smtClean="0"/>
                    </a:p>
                  </a:txBody>
                  <a:tcPr/>
                </a:tc>
                <a:tc>
                  <a:txBody>
                    <a:bodyPr/>
                    <a:lstStyle/>
                    <a:p>
                      <a:pPr algn="ctr"/>
                      <a:r>
                        <a:rPr lang="en-US" dirty="0" smtClean="0"/>
                        <a:t>Use additional code (Z11.0</a:t>
                      </a:r>
                      <a:r>
                        <a:rPr lang="en-US" baseline="0" dirty="0" smtClean="0"/>
                        <a:t>)if screening for viral intestinal disease</a:t>
                      </a:r>
                      <a:endParaRPr lang="en-US" dirty="0"/>
                    </a:p>
                  </a:txBody>
                  <a:tcPr/>
                </a:tc>
              </a:tr>
              <a:tr h="1795438">
                <a:tc>
                  <a:txBody>
                    <a:bodyPr/>
                    <a:lstStyle/>
                    <a:p>
                      <a:pPr algn="ctr"/>
                      <a:r>
                        <a:rPr lang="en-US" dirty="0" smtClean="0"/>
                        <a:t>V74.5</a:t>
                      </a:r>
                      <a:r>
                        <a:rPr lang="en-US" baseline="0" dirty="0" smtClean="0"/>
                        <a:t> – Screening exam for venereal disease</a:t>
                      </a:r>
                      <a:endParaRPr lang="en-US" dirty="0"/>
                    </a:p>
                  </a:txBody>
                  <a:tcPr/>
                </a:tc>
                <a:tc>
                  <a:txBody>
                    <a:bodyPr/>
                    <a:lstStyle/>
                    <a:p>
                      <a:pPr algn="ctr"/>
                      <a:r>
                        <a:rPr lang="en-US" dirty="0" smtClean="0"/>
                        <a:t>Z11.3 – Encounter for screening for infections with a predominately sexual mode of transmission – </a:t>
                      </a:r>
                      <a:r>
                        <a:rPr lang="en-US" b="0" dirty="0" smtClean="0">
                          <a:solidFill>
                            <a:srgbClr val="FF0000"/>
                          </a:solidFill>
                        </a:rPr>
                        <a:t>NOTE: Review the base code +</a:t>
                      </a:r>
                      <a:r>
                        <a:rPr lang="en-US" b="0" baseline="0" dirty="0" smtClean="0">
                          <a:solidFill>
                            <a:srgbClr val="FF0000"/>
                          </a:solidFill>
                        </a:rPr>
                        <a:t> </a:t>
                      </a:r>
                      <a:r>
                        <a:rPr lang="en-US" b="0" dirty="0" smtClean="0">
                          <a:solidFill>
                            <a:srgbClr val="FF0000"/>
                          </a:solidFill>
                        </a:rPr>
                        <a:t>Exclude 2 notes in the manual!</a:t>
                      </a:r>
                      <a:endParaRPr lang="en-US" b="0" dirty="0">
                        <a:solidFill>
                          <a:srgbClr val="FF0000"/>
                        </a:solidFill>
                      </a:endParaRPr>
                    </a:p>
                  </a:txBody>
                  <a:tcPr/>
                </a:tc>
                <a:tc>
                  <a:txBody>
                    <a:bodyPr/>
                    <a:lstStyle/>
                    <a:p>
                      <a:pPr algn="ctr"/>
                      <a:r>
                        <a:rPr lang="en-US" dirty="0" smtClean="0"/>
                        <a:t>V74.5 is for venereal</a:t>
                      </a:r>
                      <a:r>
                        <a:rPr lang="en-US" baseline="0" dirty="0" smtClean="0"/>
                        <a:t> disease screening and the ICD-9 has codes for screening for HPV, chlamydia as well that map to other new ICD-10 codes </a:t>
                      </a:r>
                      <a:r>
                        <a:rPr lang="en-US" baseline="0" dirty="0" smtClean="0">
                          <a:solidFill>
                            <a:srgbClr val="FF0000"/>
                          </a:solidFill>
                        </a:rPr>
                        <a:t>(Z.11 has several code options use caution!)</a:t>
                      </a:r>
                      <a:endParaRPr lang="en-US" dirty="0">
                        <a:solidFill>
                          <a:srgbClr val="FF0000"/>
                        </a:solidFill>
                      </a:endParaRPr>
                    </a:p>
                  </a:txBody>
                  <a:tcPr/>
                </a:tc>
              </a:tr>
              <a:tr h="1795438">
                <a:tc>
                  <a:txBody>
                    <a:bodyPr/>
                    <a:lstStyle/>
                    <a:p>
                      <a:pPr algn="ctr"/>
                      <a:r>
                        <a:rPr lang="en-US" dirty="0" smtClean="0"/>
                        <a:t>V81.1 – Screening for hypertension</a:t>
                      </a:r>
                      <a:endParaRPr lang="en-US" dirty="0"/>
                    </a:p>
                  </a:txBody>
                  <a:tcPr/>
                </a:tc>
                <a:tc>
                  <a:txBody>
                    <a:bodyPr/>
                    <a:lstStyle/>
                    <a:p>
                      <a:pPr algn="ctr"/>
                      <a:r>
                        <a:rPr lang="en-US" b="0" dirty="0" smtClean="0">
                          <a:solidFill>
                            <a:schemeClr val="tx1"/>
                          </a:solidFill>
                        </a:rPr>
                        <a:t>Z13.6 – Encounter for screening for </a:t>
                      </a:r>
                      <a:r>
                        <a:rPr lang="en-US" b="0" dirty="0" smtClean="0">
                          <a:solidFill>
                            <a:srgbClr val="FF0000"/>
                          </a:solidFill>
                        </a:rPr>
                        <a:t>cardiovascular</a:t>
                      </a:r>
                      <a:r>
                        <a:rPr lang="en-US" b="0" baseline="0" dirty="0" smtClean="0">
                          <a:solidFill>
                            <a:srgbClr val="FF0000"/>
                          </a:solidFill>
                        </a:rPr>
                        <a:t> disorders</a:t>
                      </a:r>
                      <a:endParaRPr lang="en-US" b="0" dirty="0">
                        <a:solidFill>
                          <a:srgbClr val="FF0000"/>
                        </a:solidFill>
                      </a:endParaRPr>
                    </a:p>
                  </a:txBody>
                  <a:tcPr/>
                </a:tc>
                <a:tc>
                  <a:txBody>
                    <a:bodyPr/>
                    <a:lstStyle/>
                    <a:p>
                      <a:pPr algn="ctr"/>
                      <a:r>
                        <a:rPr lang="en-US" dirty="0" smtClean="0">
                          <a:solidFill>
                            <a:schemeClr val="tx1"/>
                          </a:solidFill>
                        </a:rPr>
                        <a:t>This should only be used for an asymptomatic patient from a coding perspective. Code the signs/symptoms</a:t>
                      </a:r>
                      <a:r>
                        <a:rPr lang="en-US" baseline="0" dirty="0" smtClean="0">
                          <a:solidFill>
                            <a:schemeClr val="tx1"/>
                          </a:solidFill>
                        </a:rPr>
                        <a:t> if documented.</a:t>
                      </a:r>
                      <a:endParaRPr lang="en-US" dirty="0">
                        <a:solidFill>
                          <a:schemeClr val="tx1"/>
                        </a:solidFill>
                      </a:endParaRPr>
                    </a:p>
                  </a:txBody>
                  <a:tcPr/>
                </a:tc>
              </a:tr>
            </a:tbl>
          </a:graphicData>
        </a:graphic>
      </p:graphicFrame>
      <p:pic>
        <p:nvPicPr>
          <p:cNvPr id="5" name="Picture 4"/>
          <p:cNvPicPr>
            <a:picLocks noChangeAspect="1"/>
          </p:cNvPicPr>
          <p:nvPr/>
        </p:nvPicPr>
        <p:blipFill>
          <a:blip r:embed="rId2"/>
          <a:stretch>
            <a:fillRect/>
          </a:stretch>
        </p:blipFill>
        <p:spPr>
          <a:xfrm>
            <a:off x="19878" y="95699"/>
            <a:ext cx="1909410" cy="460892"/>
          </a:xfrm>
          <a:prstGeom prst="rect">
            <a:avLst/>
          </a:prstGeom>
        </p:spPr>
      </p:pic>
    </p:spTree>
    <p:extLst>
      <p:ext uri="{BB962C8B-B14F-4D97-AF65-F5344CB8AC3E}">
        <p14:creationId xmlns:p14="http://schemas.microsoft.com/office/powerpoint/2010/main" val="1558707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urney Foshee\Desktop\UMC\title_slide_flat.png"/>
          <p:cNvPicPr>
            <a:picLocks noChangeAspect="1" noChangeArrowheads="1"/>
          </p:cNvPicPr>
          <p:nvPr/>
        </p:nvPicPr>
        <p:blipFill>
          <a:blip r:embed="rId2" cstate="print"/>
          <a:stretch>
            <a:fillRect/>
          </a:stretch>
        </p:blipFill>
        <p:spPr bwMode="auto">
          <a:xfrm>
            <a:off x="1" y="2"/>
            <a:ext cx="12191999" cy="6857999"/>
          </a:xfrm>
          <a:prstGeom prst="rect">
            <a:avLst/>
          </a:prstGeom>
          <a:noFill/>
        </p:spPr>
      </p:pic>
      <p:sp>
        <p:nvSpPr>
          <p:cNvPr id="2" name="Title 1"/>
          <p:cNvSpPr>
            <a:spLocks noGrp="1"/>
          </p:cNvSpPr>
          <p:nvPr>
            <p:ph type="title"/>
          </p:nvPr>
        </p:nvSpPr>
        <p:spPr>
          <a:xfrm>
            <a:off x="203200" y="990600"/>
            <a:ext cx="11379200" cy="1828800"/>
          </a:xfrm>
        </p:spPr>
        <p:txBody>
          <a:bodyPr>
            <a:noAutofit/>
          </a:bodyPr>
          <a:lstStyle/>
          <a:p>
            <a:pPr algn="ctr"/>
            <a:r>
              <a:rPr lang="en-US" sz="4000" b="1" u="none" dirty="0" smtClean="0">
                <a:solidFill>
                  <a:srgbClr val="FFFF00"/>
                </a:solidFill>
                <a:latin typeface="Georgia" panose="02040502050405020303" pitchFamily="18" charset="0"/>
              </a:rPr>
              <a:t>GENERAL INFO –</a:t>
            </a:r>
            <a:br>
              <a:rPr lang="en-US" sz="4000" b="1" u="none" dirty="0" smtClean="0">
                <a:solidFill>
                  <a:srgbClr val="FFFF00"/>
                </a:solidFill>
                <a:latin typeface="Georgia" panose="02040502050405020303" pitchFamily="18" charset="0"/>
              </a:rPr>
            </a:br>
            <a:r>
              <a:rPr lang="en-US" sz="4000" b="1" u="none" dirty="0" smtClean="0">
                <a:solidFill>
                  <a:srgbClr val="FFFF00"/>
                </a:solidFill>
                <a:latin typeface="Georgia" panose="02040502050405020303" pitchFamily="18" charset="0"/>
              </a:rPr>
              <a:t>ICD-10-CM Official </a:t>
            </a:r>
            <a:br>
              <a:rPr lang="en-US" sz="4000" b="1" u="none" dirty="0" smtClean="0">
                <a:solidFill>
                  <a:srgbClr val="FFFF00"/>
                </a:solidFill>
                <a:latin typeface="Georgia" panose="02040502050405020303" pitchFamily="18" charset="0"/>
              </a:rPr>
            </a:br>
            <a:r>
              <a:rPr lang="en-US" sz="4000" b="1" u="none" dirty="0" smtClean="0">
                <a:solidFill>
                  <a:srgbClr val="FFFF00"/>
                </a:solidFill>
                <a:latin typeface="Georgia" panose="02040502050405020303" pitchFamily="18" charset="0"/>
              </a:rPr>
              <a:t>Guidelines for Coding &amp; Reporting</a:t>
            </a:r>
            <a:endParaRPr lang="en-US" sz="4000" b="1" i="1" u="none" dirty="0">
              <a:solidFill>
                <a:srgbClr val="FFFF00"/>
              </a:solidFill>
              <a:latin typeface="Georgia" panose="02040502050405020303" pitchFamily="18" charset="0"/>
            </a:endParaRPr>
          </a:p>
        </p:txBody>
      </p:sp>
    </p:spTree>
    <p:extLst>
      <p:ext uri="{BB962C8B-B14F-4D97-AF65-F5344CB8AC3E}">
        <p14:creationId xmlns:p14="http://schemas.microsoft.com/office/powerpoint/2010/main" val="1021235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56674" y="657726"/>
            <a:ext cx="11598442" cy="5967663"/>
          </a:xfrm>
        </p:spPr>
        <p:txBody>
          <a:bodyPr>
            <a:noAutofit/>
          </a:bodyPr>
          <a:lstStyle/>
          <a:p>
            <a:pPr marL="0" indent="0">
              <a:buNone/>
            </a:pPr>
            <a:endParaRPr lang="en-US" sz="1400" dirty="0"/>
          </a:p>
          <a:p>
            <a:r>
              <a:rPr lang="en-US" dirty="0"/>
              <a:t>You know how to navigate the physical ICD-10 manuals – specifically Volume </a:t>
            </a:r>
            <a:r>
              <a:rPr lang="en-US" dirty="0" smtClean="0"/>
              <a:t>1 (Tabular List) </a:t>
            </a:r>
            <a:r>
              <a:rPr lang="en-US" dirty="0"/>
              <a:t>&amp; Volume </a:t>
            </a:r>
            <a:r>
              <a:rPr lang="en-US" dirty="0" smtClean="0"/>
              <a:t>2 (Alphabetic Index) </a:t>
            </a:r>
            <a:r>
              <a:rPr lang="en-US" dirty="0"/>
              <a:t>and each section’s </a:t>
            </a:r>
            <a:r>
              <a:rPr lang="en-US" dirty="0" smtClean="0"/>
              <a:t>content</a:t>
            </a:r>
          </a:p>
          <a:p>
            <a:pPr lvl="1"/>
            <a:r>
              <a:rPr lang="en-US" dirty="0" smtClean="0"/>
              <a:t>Guidelines</a:t>
            </a:r>
          </a:p>
          <a:p>
            <a:pPr lvl="1"/>
            <a:r>
              <a:rPr lang="en-US" dirty="0" smtClean="0"/>
              <a:t>Table of Drugs/Chemicals</a:t>
            </a:r>
          </a:p>
          <a:p>
            <a:pPr lvl="1"/>
            <a:endParaRPr lang="en-US" dirty="0"/>
          </a:p>
          <a:p>
            <a:pPr lvl="1"/>
            <a:endParaRPr lang="en-US" dirty="0"/>
          </a:p>
          <a:p>
            <a:r>
              <a:rPr lang="en-US" dirty="0"/>
              <a:t>You have performed hands-on testing on how to use your IT tools such as your EHR’s code look-up features, software encoders, and other IT short cuts, etc. and fully understand their limitations.</a:t>
            </a:r>
          </a:p>
          <a:p>
            <a:endParaRPr lang="en-US" dirty="0"/>
          </a:p>
          <a:p>
            <a:r>
              <a:rPr lang="en-US" dirty="0"/>
              <a:t>You are aware of GEMS/Crosswalks/Mappers  and the inherent compliance danger of relying on them to code/bill for you based solely on what you coded in ICD-9-CM</a:t>
            </a:r>
          </a:p>
        </p:txBody>
      </p:sp>
      <p:sp>
        <p:nvSpPr>
          <p:cNvPr id="3" name="Title 2"/>
          <p:cNvSpPr>
            <a:spLocks noGrp="1"/>
          </p:cNvSpPr>
          <p:nvPr>
            <p:ph type="title" idx="4294967295"/>
          </p:nvPr>
        </p:nvSpPr>
        <p:spPr>
          <a:xfrm>
            <a:off x="2598820" y="152401"/>
            <a:ext cx="9256295" cy="649704"/>
          </a:xfrm>
        </p:spPr>
        <p:txBody>
          <a:bodyPr>
            <a:noAutofit/>
          </a:bodyPr>
          <a:lstStyle/>
          <a:p>
            <a:r>
              <a:rPr lang="en-US" sz="4000" u="sng" dirty="0"/>
              <a:t>Assumptions and </a:t>
            </a:r>
            <a:r>
              <a:rPr lang="en-US" sz="4000" u="sng" dirty="0" smtClean="0"/>
              <a:t>Prerequisites</a:t>
            </a:r>
            <a:endParaRPr lang="en-US" sz="4000" u="sng" dirty="0"/>
          </a:p>
        </p:txBody>
      </p:sp>
      <p:pic>
        <p:nvPicPr>
          <p:cNvPr id="4" name="Picture 3"/>
          <p:cNvPicPr>
            <a:picLocks noChangeAspect="1"/>
          </p:cNvPicPr>
          <p:nvPr/>
        </p:nvPicPr>
        <p:blipFill>
          <a:blip r:embed="rId2"/>
          <a:stretch>
            <a:fillRect/>
          </a:stretch>
        </p:blipFill>
        <p:spPr>
          <a:xfrm>
            <a:off x="0" y="92380"/>
            <a:ext cx="2342147" cy="565346"/>
          </a:xfrm>
          <a:prstGeom prst="rect">
            <a:avLst/>
          </a:prstGeom>
        </p:spPr>
      </p:pic>
    </p:spTree>
    <p:extLst>
      <p:ext uri="{BB962C8B-B14F-4D97-AF65-F5344CB8AC3E}">
        <p14:creationId xmlns:p14="http://schemas.microsoft.com/office/powerpoint/2010/main" val="2451957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3558" y="1143000"/>
            <a:ext cx="9845842" cy="5334000"/>
          </a:xfrm>
        </p:spPr>
        <p:txBody>
          <a:bodyPr>
            <a:normAutofit/>
          </a:bodyPr>
          <a:lstStyle/>
          <a:p>
            <a:pPr marL="0" indent="0">
              <a:buNone/>
            </a:pPr>
            <a:r>
              <a:rPr lang="en-US" sz="2400" dirty="0"/>
              <a:t>The Official Guidelines are broken down in to sections:</a:t>
            </a:r>
          </a:p>
          <a:p>
            <a:r>
              <a:rPr lang="en-US" sz="2400" b="1" u="sng" dirty="0"/>
              <a:t>Section I</a:t>
            </a:r>
            <a:r>
              <a:rPr lang="en-US" sz="2400" dirty="0"/>
              <a:t>: </a:t>
            </a:r>
            <a:r>
              <a:rPr lang="en-US" sz="2400" b="1" i="1" dirty="0"/>
              <a:t>A. Conventions of ICD-10</a:t>
            </a:r>
          </a:p>
          <a:p>
            <a:pPr lvl="1"/>
            <a:r>
              <a:rPr lang="en-US" sz="2000" dirty="0"/>
              <a:t>Conventions of ICD-10-CM</a:t>
            </a:r>
          </a:p>
          <a:p>
            <a:pPr lvl="1"/>
            <a:r>
              <a:rPr lang="en-US" sz="2000" dirty="0"/>
              <a:t>Alphabetic Indexing and Tabular Listings</a:t>
            </a:r>
          </a:p>
          <a:p>
            <a:pPr lvl="1"/>
            <a:r>
              <a:rPr lang="en-US" sz="2000" dirty="0"/>
              <a:t>Format and Structure</a:t>
            </a:r>
          </a:p>
          <a:p>
            <a:pPr lvl="1"/>
            <a:r>
              <a:rPr lang="en-US" sz="2000" dirty="0"/>
              <a:t>Use of Codes for Reporting Purposes</a:t>
            </a:r>
          </a:p>
          <a:p>
            <a:pPr lvl="1"/>
            <a:r>
              <a:rPr lang="en-US" sz="2000" dirty="0"/>
              <a:t>Placeholder Character</a:t>
            </a:r>
          </a:p>
          <a:p>
            <a:pPr lvl="1"/>
            <a:r>
              <a:rPr lang="en-US" sz="2000" dirty="0"/>
              <a:t>7</a:t>
            </a:r>
            <a:r>
              <a:rPr lang="en-US" sz="2000" baseline="30000" dirty="0"/>
              <a:t>th</a:t>
            </a:r>
            <a:r>
              <a:rPr lang="en-US" sz="2000" dirty="0"/>
              <a:t> Digit Characters</a:t>
            </a:r>
          </a:p>
          <a:p>
            <a:pPr lvl="1"/>
            <a:r>
              <a:rPr lang="en-US" sz="2000" dirty="0"/>
              <a:t>Abbreviations (Index and Tabular)</a:t>
            </a:r>
          </a:p>
          <a:p>
            <a:pPr lvl="1"/>
            <a:r>
              <a:rPr lang="en-US" sz="2000" dirty="0"/>
              <a:t>Punctuation</a:t>
            </a:r>
          </a:p>
          <a:p>
            <a:pPr lvl="1"/>
            <a:r>
              <a:rPr lang="en-US" sz="2000" dirty="0"/>
              <a:t>Use of “And”, “With”, “See Also”, “Code Also”</a:t>
            </a:r>
          </a:p>
          <a:p>
            <a:pPr lvl="1"/>
            <a:r>
              <a:rPr lang="en-US" sz="2000" dirty="0"/>
              <a:t>“Unspecified” Codes, “Includes” and “Excludes”</a:t>
            </a:r>
          </a:p>
          <a:p>
            <a:pPr lvl="1"/>
            <a:r>
              <a:rPr lang="en-US" sz="2000" dirty="0"/>
              <a:t>Etiology/Manifestation Conventions (e.g., </a:t>
            </a:r>
            <a:r>
              <a:rPr lang="en-US" sz="2000" i="1" dirty="0"/>
              <a:t>“code first”, “use additional code”, “in diseases classified elsewhere”</a:t>
            </a:r>
          </a:p>
          <a:p>
            <a:pPr lvl="4"/>
            <a:r>
              <a:rPr lang="en-US" sz="2000" i="1" dirty="0"/>
              <a:t>Default codes and Syndromes</a:t>
            </a:r>
          </a:p>
        </p:txBody>
      </p:sp>
      <p:sp>
        <p:nvSpPr>
          <p:cNvPr id="3" name="Title 2"/>
          <p:cNvSpPr>
            <a:spLocks noGrp="1"/>
          </p:cNvSpPr>
          <p:nvPr>
            <p:ph type="title"/>
          </p:nvPr>
        </p:nvSpPr>
        <p:spPr>
          <a:xfrm>
            <a:off x="2310062" y="228600"/>
            <a:ext cx="9529012" cy="715962"/>
          </a:xfrm>
        </p:spPr>
        <p:txBody>
          <a:bodyPr>
            <a:normAutofit fontScale="90000"/>
          </a:bodyPr>
          <a:lstStyle/>
          <a:p>
            <a:r>
              <a:rPr lang="en-US" dirty="0" smtClean="0"/>
              <a:t>Official ICD-10 Guidelines Review</a:t>
            </a:r>
            <a:endParaRPr lang="en-US" dirty="0"/>
          </a:p>
        </p:txBody>
      </p:sp>
    </p:spTree>
    <p:extLst>
      <p:ext uri="{BB962C8B-B14F-4D97-AF65-F5344CB8AC3E}">
        <p14:creationId xmlns:p14="http://schemas.microsoft.com/office/powerpoint/2010/main" val="3779302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2711116" y="152400"/>
            <a:ext cx="7956883" cy="914400"/>
          </a:xfrm>
        </p:spPr>
        <p:txBody>
          <a:bodyPr/>
          <a:lstStyle/>
          <a:p>
            <a:r>
              <a:rPr lang="en-US" dirty="0" smtClean="0">
                <a:ea typeface="ＭＳ Ｐゴシック" pitchFamily="34" charset="-128"/>
                <a:cs typeface="Arial" charset="0"/>
              </a:rPr>
              <a:t>ICD-10-CM –7</a:t>
            </a:r>
            <a:r>
              <a:rPr lang="en-US" baseline="30000" dirty="0" smtClean="0">
                <a:ea typeface="ＭＳ Ｐゴシック" pitchFamily="34" charset="-128"/>
                <a:cs typeface="Arial" charset="0"/>
              </a:rPr>
              <a:t>th</a:t>
            </a:r>
            <a:r>
              <a:rPr lang="en-US" dirty="0" smtClean="0">
                <a:ea typeface="ＭＳ Ｐゴシック" pitchFamily="34" charset="-128"/>
                <a:cs typeface="Arial" charset="0"/>
              </a:rPr>
              <a:t> Characters</a:t>
            </a:r>
          </a:p>
        </p:txBody>
      </p:sp>
      <p:sp>
        <p:nvSpPr>
          <p:cNvPr id="39938" name="Content Placeholder 2"/>
          <p:cNvSpPr>
            <a:spLocks noGrp="1"/>
          </p:cNvSpPr>
          <p:nvPr>
            <p:ph idx="1"/>
          </p:nvPr>
        </p:nvSpPr>
        <p:spPr>
          <a:xfrm>
            <a:off x="352925" y="1219199"/>
            <a:ext cx="11630528" cy="5325979"/>
          </a:xfrm>
        </p:spPr>
        <p:txBody>
          <a:bodyPr/>
          <a:lstStyle/>
          <a:p>
            <a:pPr marL="0" indent="0">
              <a:buNone/>
              <a:defRPr/>
            </a:pPr>
            <a:r>
              <a:rPr lang="en-US" sz="2600" dirty="0">
                <a:latin typeface="Arial" charset="0"/>
                <a:ea typeface="ＭＳ Ｐゴシック" charset="0"/>
              </a:rPr>
              <a:t>The 7</a:t>
            </a:r>
            <a:r>
              <a:rPr lang="en-US" sz="2600" baseline="30000" dirty="0">
                <a:latin typeface="Arial" charset="0"/>
                <a:ea typeface="ＭＳ Ｐゴシック" charset="0"/>
              </a:rPr>
              <a:t>th</a:t>
            </a:r>
            <a:r>
              <a:rPr lang="en-US" sz="2600" dirty="0">
                <a:latin typeface="Arial" charset="0"/>
                <a:ea typeface="ＭＳ Ｐゴシック" charset="0"/>
              </a:rPr>
              <a:t> Character in ICD-10-CM </a:t>
            </a:r>
          </a:p>
        </p:txBody>
      </p:sp>
      <p:pic>
        <p:nvPicPr>
          <p:cNvPr id="41987" name="Picture 2" descr="Screen Shot 2013-09-06 at 2.13.36 PM.png"/>
          <p:cNvPicPr>
            <a:picLocks noChangeAspect="1"/>
          </p:cNvPicPr>
          <p:nvPr/>
        </p:nvPicPr>
        <p:blipFill>
          <a:blip r:embed="rId4"/>
          <a:srcRect/>
          <a:stretch>
            <a:fillRect/>
          </a:stretch>
        </p:blipFill>
        <p:spPr bwMode="auto">
          <a:xfrm>
            <a:off x="352925" y="1775114"/>
            <a:ext cx="11373853" cy="4593602"/>
          </a:xfrm>
          <a:prstGeom prst="rect">
            <a:avLst/>
          </a:prstGeom>
          <a:noFill/>
          <a:ln w="9525">
            <a:noFill/>
            <a:miter lim="800000"/>
            <a:headEnd/>
            <a:tailEnd/>
          </a:ln>
        </p:spPr>
      </p:pic>
      <p:sp>
        <p:nvSpPr>
          <p:cNvPr id="2" name="Oval 1"/>
          <p:cNvSpPr/>
          <p:nvPr/>
        </p:nvSpPr>
        <p:spPr>
          <a:xfrm>
            <a:off x="745958" y="3092115"/>
            <a:ext cx="7086600" cy="1880937"/>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3039441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295400"/>
            <a:ext cx="8839200" cy="5029200"/>
          </a:xfrm>
        </p:spPr>
        <p:txBody>
          <a:bodyPr>
            <a:normAutofit/>
          </a:bodyPr>
          <a:lstStyle/>
          <a:p>
            <a:r>
              <a:rPr lang="en-US" sz="2400" b="1" u="sng" dirty="0"/>
              <a:t>Section I</a:t>
            </a:r>
            <a:r>
              <a:rPr lang="en-US" sz="2400" dirty="0"/>
              <a:t>: </a:t>
            </a:r>
            <a:r>
              <a:rPr lang="en-US" sz="2400" b="1" i="1" dirty="0"/>
              <a:t>B. General Coding Guidelines</a:t>
            </a:r>
          </a:p>
          <a:p>
            <a:pPr lvl="1"/>
            <a:r>
              <a:rPr lang="en-US" sz="2000" dirty="0"/>
              <a:t>Locating ICD-10 codes, levels of detail in coding</a:t>
            </a:r>
          </a:p>
          <a:p>
            <a:pPr lvl="1"/>
            <a:r>
              <a:rPr lang="en-US" sz="2000" dirty="0"/>
              <a:t>Codes A00.0-T88.9, Z00-Z99.8</a:t>
            </a:r>
          </a:p>
          <a:p>
            <a:pPr lvl="1"/>
            <a:r>
              <a:rPr lang="en-US" sz="2000" dirty="0">
                <a:solidFill>
                  <a:srgbClr val="FF0000"/>
                </a:solidFill>
              </a:rPr>
              <a:t>Signs and Symptoms</a:t>
            </a:r>
          </a:p>
          <a:p>
            <a:pPr lvl="1"/>
            <a:r>
              <a:rPr lang="en-US" sz="2000" dirty="0">
                <a:solidFill>
                  <a:srgbClr val="FF0000"/>
                </a:solidFill>
              </a:rPr>
              <a:t>Conditions that </a:t>
            </a:r>
            <a:r>
              <a:rPr lang="en-US" sz="2000" b="1" dirty="0">
                <a:solidFill>
                  <a:srgbClr val="FF0000"/>
                </a:solidFill>
              </a:rPr>
              <a:t>are</a:t>
            </a:r>
            <a:r>
              <a:rPr lang="en-US" sz="2000" dirty="0">
                <a:solidFill>
                  <a:srgbClr val="FF0000"/>
                </a:solidFill>
              </a:rPr>
              <a:t> integral part of disease process</a:t>
            </a:r>
          </a:p>
          <a:p>
            <a:pPr lvl="1"/>
            <a:r>
              <a:rPr lang="en-US" sz="2000" dirty="0">
                <a:solidFill>
                  <a:srgbClr val="FF0000"/>
                </a:solidFill>
              </a:rPr>
              <a:t>Conditions that </a:t>
            </a:r>
            <a:r>
              <a:rPr lang="en-US" sz="2000" b="1" dirty="0">
                <a:solidFill>
                  <a:srgbClr val="FF0000"/>
                </a:solidFill>
              </a:rPr>
              <a:t>are not </a:t>
            </a:r>
            <a:r>
              <a:rPr lang="en-US" sz="2000" dirty="0">
                <a:solidFill>
                  <a:srgbClr val="FF0000"/>
                </a:solidFill>
              </a:rPr>
              <a:t>integral part of disease process</a:t>
            </a:r>
          </a:p>
          <a:p>
            <a:pPr lvl="1"/>
            <a:r>
              <a:rPr lang="en-US" sz="2000" dirty="0"/>
              <a:t>Multiple coding for a single condition</a:t>
            </a:r>
          </a:p>
          <a:p>
            <a:pPr lvl="1"/>
            <a:r>
              <a:rPr lang="en-US" sz="2000" dirty="0"/>
              <a:t>Acute and Chronic conditions</a:t>
            </a:r>
          </a:p>
          <a:p>
            <a:pPr lvl="1"/>
            <a:r>
              <a:rPr lang="en-US" sz="2000" dirty="0"/>
              <a:t>Combination codes</a:t>
            </a:r>
          </a:p>
          <a:p>
            <a:pPr lvl="1"/>
            <a:r>
              <a:rPr lang="en-US" sz="2000" dirty="0"/>
              <a:t>Late effects (sequela)</a:t>
            </a:r>
          </a:p>
          <a:p>
            <a:pPr lvl="1"/>
            <a:r>
              <a:rPr lang="en-US" sz="2000" dirty="0">
                <a:solidFill>
                  <a:srgbClr val="FF0000"/>
                </a:solidFill>
              </a:rPr>
              <a:t>Impending or threatened conditions</a:t>
            </a:r>
          </a:p>
          <a:p>
            <a:pPr lvl="1"/>
            <a:r>
              <a:rPr lang="en-US" sz="2000" dirty="0"/>
              <a:t>Reporting same diagnostic code more than once</a:t>
            </a:r>
          </a:p>
          <a:p>
            <a:pPr lvl="1"/>
            <a:r>
              <a:rPr lang="en-US" sz="2000" dirty="0"/>
              <a:t>Laterality</a:t>
            </a:r>
          </a:p>
          <a:p>
            <a:pPr lvl="1"/>
            <a:r>
              <a:rPr lang="en-US" sz="2000" dirty="0"/>
              <a:t>Documentation for BMI and Pressure Ulcer stages</a:t>
            </a:r>
          </a:p>
        </p:txBody>
      </p:sp>
      <p:sp>
        <p:nvSpPr>
          <p:cNvPr id="3" name="Title 2"/>
          <p:cNvSpPr>
            <a:spLocks noGrp="1"/>
          </p:cNvSpPr>
          <p:nvPr>
            <p:ph type="title"/>
          </p:nvPr>
        </p:nvSpPr>
        <p:spPr>
          <a:xfrm>
            <a:off x="1524000" y="489284"/>
            <a:ext cx="9144000" cy="685800"/>
          </a:xfrm>
        </p:spPr>
        <p:txBody>
          <a:bodyPr>
            <a:normAutofit fontScale="90000"/>
          </a:bodyPr>
          <a:lstStyle/>
          <a:p>
            <a:r>
              <a:rPr lang="en-US" dirty="0" smtClean="0"/>
              <a:t>Official ICD-10 Guidelines Review</a:t>
            </a:r>
            <a:endParaRPr lang="en-US" dirty="0"/>
          </a:p>
        </p:txBody>
      </p:sp>
    </p:spTree>
    <p:extLst>
      <p:ext uri="{BB962C8B-B14F-4D97-AF65-F5344CB8AC3E}">
        <p14:creationId xmlns:p14="http://schemas.microsoft.com/office/powerpoint/2010/main" val="409106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Get Started</a:t>
            </a:r>
            <a:r>
              <a:rPr lang="mr-IN" dirty="0" smtClean="0"/>
              <a:t>…</a:t>
            </a:r>
            <a:endParaRPr lang="en-US" dirty="0"/>
          </a:p>
        </p:txBody>
      </p:sp>
      <p:sp>
        <p:nvSpPr>
          <p:cNvPr id="3" name="Content Placeholder 2"/>
          <p:cNvSpPr>
            <a:spLocks noGrp="1"/>
          </p:cNvSpPr>
          <p:nvPr>
            <p:ph idx="1"/>
          </p:nvPr>
        </p:nvSpPr>
        <p:spPr>
          <a:xfrm>
            <a:off x="361121" y="1689652"/>
            <a:ext cx="11466443" cy="4949686"/>
          </a:xfrm>
        </p:spPr>
        <p:txBody>
          <a:bodyPr>
            <a:normAutofit lnSpcReduction="10000"/>
          </a:bodyPr>
          <a:lstStyle/>
          <a:p>
            <a:r>
              <a:rPr lang="en-US" sz="3200" dirty="0" smtClean="0"/>
              <a:t>All rights reserved. The slide deck has been provided to you for the purposes of this course only. The content of the slide contained herein may not be distributed or sold for any purpose unless written authorization is provided by ARHPC</a:t>
            </a:r>
          </a:p>
          <a:p>
            <a:endParaRPr lang="en-US" sz="3200" dirty="0"/>
          </a:p>
          <a:p>
            <a:r>
              <a:rPr lang="en-US" sz="3200" dirty="0" smtClean="0"/>
              <a:t>ARHPC is not responsible for providing billing or legal advice. You and your organization are responsible for all code selections and billing as required by applicable payers to meet the False Claims Act and other regulatory rules.</a:t>
            </a:r>
          </a:p>
          <a:p>
            <a:endParaRPr lang="en-US" sz="3200" dirty="0"/>
          </a:p>
          <a:p>
            <a:r>
              <a:rPr lang="en-US" sz="3200" dirty="0" smtClean="0"/>
              <a:t>CPT® nomenclature belongs to the AMA.</a:t>
            </a:r>
            <a:endParaRPr lang="en-US" sz="3200" dirty="0"/>
          </a:p>
        </p:txBody>
      </p:sp>
    </p:spTree>
    <p:extLst>
      <p:ext uri="{BB962C8B-B14F-4D97-AF65-F5344CB8AC3E}">
        <p14:creationId xmlns:p14="http://schemas.microsoft.com/office/powerpoint/2010/main" val="33974549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605" y="1696454"/>
            <a:ext cx="10892590" cy="4525963"/>
          </a:xfrm>
        </p:spPr>
        <p:txBody>
          <a:bodyPr>
            <a:normAutofit fontScale="92500" lnSpcReduction="10000"/>
          </a:bodyPr>
          <a:lstStyle/>
          <a:p>
            <a:pPr marL="0" indent="0">
              <a:buNone/>
            </a:pPr>
            <a:r>
              <a:rPr lang="en-US" dirty="0" smtClean="0">
                <a:ea typeface="ＭＳ Ｐゴシック" pitchFamily="34" charset="-128"/>
              </a:rPr>
              <a:t>To properly select a code in the classification that corresponds to a diagnosis or reason for the patient encounter…</a:t>
            </a:r>
          </a:p>
          <a:p>
            <a:endParaRPr lang="en-US" dirty="0" smtClean="0">
              <a:ea typeface="ＭＳ Ｐゴシック" pitchFamily="34" charset="-128"/>
            </a:endParaRPr>
          </a:p>
          <a:p>
            <a:pPr marL="850392" lvl="1" indent="-457200">
              <a:buFont typeface="+mj-lt"/>
              <a:buAutoNum type="arabicPeriod"/>
            </a:pPr>
            <a:r>
              <a:rPr lang="en-US" dirty="0" smtClean="0">
                <a:ea typeface="ＭＳ Ｐゴシック" pitchFamily="34" charset="-128"/>
              </a:rPr>
              <a:t>First, locate the term in the </a:t>
            </a:r>
            <a:r>
              <a:rPr lang="en-US" b="1" dirty="0" smtClean="0">
                <a:ea typeface="ＭＳ Ｐゴシック" pitchFamily="34" charset="-128"/>
              </a:rPr>
              <a:t>Alphabetic Index – </a:t>
            </a:r>
            <a:r>
              <a:rPr lang="en-US" dirty="0" smtClean="0">
                <a:ea typeface="ＭＳ Ｐゴシック" pitchFamily="34" charset="-128"/>
              </a:rPr>
              <a:t>carefully follow indentations and “see also” items – it is not always a straightforward journey – </a:t>
            </a:r>
            <a:r>
              <a:rPr lang="en-US" dirty="0" smtClean="0">
                <a:solidFill>
                  <a:srgbClr val="FF0000"/>
                </a:solidFill>
                <a:ea typeface="ＭＳ Ｐゴシック" pitchFamily="34" charset="-128"/>
              </a:rPr>
              <a:t>some IT tools can lead you down the wrong path!</a:t>
            </a:r>
          </a:p>
          <a:p>
            <a:pPr marL="850392" lvl="1" indent="-457200">
              <a:buFont typeface="+mj-lt"/>
              <a:buAutoNum type="arabicPeriod"/>
            </a:pPr>
            <a:r>
              <a:rPr lang="en-US" dirty="0" smtClean="0">
                <a:ea typeface="ＭＳ Ｐゴシック" pitchFamily="34" charset="-128"/>
              </a:rPr>
              <a:t>Next, verify the code in the </a:t>
            </a:r>
            <a:r>
              <a:rPr lang="en-US" b="1" dirty="0" smtClean="0">
                <a:ea typeface="ＭＳ Ｐゴシック" pitchFamily="34" charset="-128"/>
              </a:rPr>
              <a:t>Tabular List – </a:t>
            </a:r>
            <a:r>
              <a:rPr lang="en-US" dirty="0" smtClean="0">
                <a:solidFill>
                  <a:srgbClr val="FF0000"/>
                </a:solidFill>
                <a:ea typeface="ＭＳ Ｐゴシック" pitchFamily="34" charset="-128"/>
              </a:rPr>
              <a:t>review the base code(s)</a:t>
            </a:r>
          </a:p>
          <a:p>
            <a:pPr marL="1088136" lvl="2" indent="-457200"/>
            <a:r>
              <a:rPr lang="en-US" dirty="0" smtClean="0">
                <a:ea typeface="ＭＳ Ｐゴシック" pitchFamily="34" charset="-128"/>
              </a:rPr>
              <a:t>Always consult the instructional notations that appear in both the Index and the Tabular List</a:t>
            </a:r>
          </a:p>
          <a:p>
            <a:endParaRPr lang="en-US" dirty="0"/>
          </a:p>
        </p:txBody>
      </p:sp>
      <p:sp>
        <p:nvSpPr>
          <p:cNvPr id="3" name="Title 2"/>
          <p:cNvSpPr>
            <a:spLocks noGrp="1"/>
          </p:cNvSpPr>
          <p:nvPr>
            <p:ph type="title"/>
          </p:nvPr>
        </p:nvSpPr>
        <p:spPr>
          <a:xfrm>
            <a:off x="1993232" y="553454"/>
            <a:ext cx="8610600" cy="1143000"/>
          </a:xfrm>
        </p:spPr>
        <p:txBody>
          <a:bodyPr>
            <a:normAutofit fontScale="90000"/>
          </a:bodyPr>
          <a:lstStyle/>
          <a:p>
            <a:r>
              <a:rPr lang="en-US" dirty="0" smtClean="0"/>
              <a:t>How To Locate An ICD-10-CM Code</a:t>
            </a:r>
            <a:endParaRPr lang="en-US" dirty="0"/>
          </a:p>
        </p:txBody>
      </p:sp>
    </p:spTree>
    <p:extLst>
      <p:ext uri="{BB962C8B-B14F-4D97-AF65-F5344CB8AC3E}">
        <p14:creationId xmlns:p14="http://schemas.microsoft.com/office/powerpoint/2010/main" val="621720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810203" y="171594"/>
            <a:ext cx="8229600" cy="1020763"/>
          </a:xfrm>
        </p:spPr>
        <p:txBody>
          <a:bodyPr>
            <a:normAutofit/>
          </a:bodyPr>
          <a:lstStyle/>
          <a:p>
            <a:r>
              <a:rPr lang="en-US" dirty="0" smtClean="0"/>
              <a:t>Code Structure: ICD-10-CM</a:t>
            </a:r>
            <a:endParaRPr lang="en-US" dirty="0"/>
          </a:p>
        </p:txBody>
      </p:sp>
      <p:grpSp>
        <p:nvGrpSpPr>
          <p:cNvPr id="4" name="Group 3"/>
          <p:cNvGrpSpPr/>
          <p:nvPr/>
        </p:nvGrpSpPr>
        <p:grpSpPr>
          <a:xfrm>
            <a:off x="1638300" y="1125828"/>
            <a:ext cx="8724900" cy="5130593"/>
            <a:chOff x="114300" y="1406911"/>
            <a:chExt cx="8953500" cy="5445369"/>
          </a:xfrm>
        </p:grpSpPr>
        <p:sp>
          <p:nvSpPr>
            <p:cNvPr id="5" name="Rectangle 6"/>
            <p:cNvSpPr>
              <a:spLocks noChangeArrowheads="1"/>
            </p:cNvSpPr>
            <p:nvPr/>
          </p:nvSpPr>
          <p:spPr bwMode="auto">
            <a:xfrm>
              <a:off x="2286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X</a:t>
              </a:r>
            </a:p>
          </p:txBody>
        </p:sp>
        <p:sp>
          <p:nvSpPr>
            <p:cNvPr id="6" name="Rectangle 7"/>
            <p:cNvSpPr>
              <a:spLocks noChangeArrowheads="1"/>
            </p:cNvSpPr>
            <p:nvPr/>
          </p:nvSpPr>
          <p:spPr bwMode="auto">
            <a:xfrm>
              <a:off x="12192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X</a:t>
              </a:r>
            </a:p>
          </p:txBody>
        </p:sp>
        <p:sp>
          <p:nvSpPr>
            <p:cNvPr id="7" name="Rectangle 8"/>
            <p:cNvSpPr>
              <a:spLocks noChangeArrowheads="1"/>
            </p:cNvSpPr>
            <p:nvPr/>
          </p:nvSpPr>
          <p:spPr bwMode="auto">
            <a:xfrm>
              <a:off x="22098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X</a:t>
              </a:r>
            </a:p>
          </p:txBody>
        </p:sp>
        <p:sp>
          <p:nvSpPr>
            <p:cNvPr id="8" name="Rectangle 12"/>
            <p:cNvSpPr>
              <a:spLocks noChangeArrowheads="1"/>
            </p:cNvSpPr>
            <p:nvPr/>
          </p:nvSpPr>
          <p:spPr bwMode="auto">
            <a:xfrm>
              <a:off x="75438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X</a:t>
              </a:r>
            </a:p>
          </p:txBody>
        </p:sp>
        <p:sp>
          <p:nvSpPr>
            <p:cNvPr id="9" name="Line 13"/>
            <p:cNvSpPr>
              <a:spLocks noChangeShapeType="1"/>
            </p:cNvSpPr>
            <p:nvPr/>
          </p:nvSpPr>
          <p:spPr bwMode="auto">
            <a:xfrm>
              <a:off x="685800" y="3962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10" name="Line 14"/>
            <p:cNvSpPr>
              <a:spLocks noChangeShapeType="1"/>
            </p:cNvSpPr>
            <p:nvPr/>
          </p:nvSpPr>
          <p:spPr bwMode="auto">
            <a:xfrm>
              <a:off x="1676400" y="3962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11" name="Line 15"/>
            <p:cNvSpPr>
              <a:spLocks noChangeShapeType="1"/>
            </p:cNvSpPr>
            <p:nvPr/>
          </p:nvSpPr>
          <p:spPr bwMode="auto">
            <a:xfrm>
              <a:off x="2667000" y="39624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12" name="Rectangle 16"/>
            <p:cNvSpPr>
              <a:spLocks noChangeArrowheads="1"/>
            </p:cNvSpPr>
            <p:nvPr/>
          </p:nvSpPr>
          <p:spPr bwMode="auto">
            <a:xfrm>
              <a:off x="114300" y="4724400"/>
              <a:ext cx="3143907" cy="1697726"/>
            </a:xfrm>
            <a:prstGeom prst="rect">
              <a:avLst/>
            </a:prstGeom>
            <a:solidFill>
              <a:schemeClr val="accent5">
                <a:lumMod val="50000"/>
                <a:alpha val="40000"/>
              </a:schemeClr>
            </a:solidFill>
            <a:ln w="9525">
              <a:solidFill>
                <a:schemeClr val="tx2">
                  <a:lumMod val="75000"/>
                </a:schemeClr>
              </a:solidFill>
              <a:miter lim="800000"/>
              <a:headEnd/>
              <a:tailEnd/>
            </a:ln>
          </p:spPr>
          <p:txBody>
            <a:bodyPr wrap="none" anchor="ctr"/>
            <a:lstStyle/>
            <a:p>
              <a:pPr algn="ctr" eaLnBrk="0" hangingPunct="0">
                <a:defRPr/>
              </a:pPr>
              <a:r>
                <a:rPr lang="en-US" sz="2400" b="1" dirty="0">
                  <a:solidFill>
                    <a:srgbClr val="000000"/>
                  </a:solidFill>
                  <a:cs typeface="Arial" pitchFamily="34" charset="0"/>
                </a:rPr>
                <a:t>“Base code” </a:t>
              </a:r>
            </a:p>
            <a:p>
              <a:pPr algn="ctr" eaLnBrk="0" hangingPunct="0">
                <a:defRPr/>
              </a:pPr>
              <a:r>
                <a:rPr lang="en-US" sz="2000" b="1" i="1" dirty="0">
                  <a:solidFill>
                    <a:srgbClr val="FFFF00"/>
                  </a:solidFill>
                  <a:cs typeface="Arial" pitchFamily="34" charset="0"/>
                </a:rPr>
                <a:t>CMS calls this a </a:t>
              </a:r>
            </a:p>
            <a:p>
              <a:pPr algn="ctr" eaLnBrk="0" hangingPunct="0">
                <a:defRPr/>
              </a:pPr>
              <a:r>
                <a:rPr lang="en-US" sz="2000" b="1" i="1" dirty="0">
                  <a:solidFill>
                    <a:srgbClr val="FFFF00"/>
                  </a:solidFill>
                  <a:cs typeface="Arial" pitchFamily="34" charset="0"/>
                </a:rPr>
                <a:t>“Family” of Codes</a:t>
              </a:r>
            </a:p>
            <a:p>
              <a:pPr algn="ctr" eaLnBrk="0" hangingPunct="0">
                <a:defRPr/>
              </a:pPr>
              <a:r>
                <a:rPr lang="en-US" sz="2000" b="1" i="1" dirty="0">
                  <a:solidFill>
                    <a:srgbClr val="FFFF00"/>
                  </a:solidFill>
                  <a:cs typeface="Arial" pitchFamily="34" charset="0"/>
                </a:rPr>
                <a:t>But it can extend </a:t>
              </a:r>
            </a:p>
            <a:p>
              <a:pPr algn="ctr" eaLnBrk="0" hangingPunct="0">
                <a:defRPr/>
              </a:pPr>
              <a:r>
                <a:rPr lang="en-US" sz="2000" b="1" i="1" dirty="0">
                  <a:solidFill>
                    <a:srgbClr val="FFFF00"/>
                  </a:solidFill>
                  <a:cs typeface="Arial" pitchFamily="34" charset="0"/>
                </a:rPr>
                <a:t>to the 4</a:t>
              </a:r>
              <a:r>
                <a:rPr lang="en-US" sz="2000" b="1" i="1" baseline="30000" dirty="0">
                  <a:solidFill>
                    <a:srgbClr val="FFFF00"/>
                  </a:solidFill>
                  <a:cs typeface="Arial" pitchFamily="34" charset="0"/>
                </a:rPr>
                <a:t>th</a:t>
              </a:r>
              <a:r>
                <a:rPr lang="en-US" sz="2000" b="1" i="1" dirty="0">
                  <a:solidFill>
                    <a:srgbClr val="FFFF00"/>
                  </a:solidFill>
                  <a:cs typeface="Arial" pitchFamily="34" charset="0"/>
                </a:rPr>
                <a:t>-5</a:t>
              </a:r>
              <a:r>
                <a:rPr lang="en-US" sz="2000" b="1" i="1" baseline="30000" dirty="0">
                  <a:solidFill>
                    <a:srgbClr val="FFFF00"/>
                  </a:solidFill>
                  <a:cs typeface="Arial" pitchFamily="34" charset="0"/>
                </a:rPr>
                <a:t>th</a:t>
              </a:r>
              <a:r>
                <a:rPr lang="en-US" sz="2000" b="1" i="1" dirty="0">
                  <a:solidFill>
                    <a:srgbClr val="FFFF00"/>
                  </a:solidFill>
                  <a:cs typeface="Arial" pitchFamily="34" charset="0"/>
                </a:rPr>
                <a:t> digit as well!</a:t>
              </a:r>
            </a:p>
          </p:txBody>
        </p:sp>
        <p:sp>
          <p:nvSpPr>
            <p:cNvPr id="13" name="Text Box 17"/>
            <p:cNvSpPr txBox="1">
              <a:spLocks noChangeArrowheads="1"/>
            </p:cNvSpPr>
            <p:nvPr/>
          </p:nvSpPr>
          <p:spPr bwMode="auto">
            <a:xfrm>
              <a:off x="3276600" y="2819400"/>
              <a:ext cx="533400" cy="1535300"/>
            </a:xfrm>
            <a:prstGeom prst="rect">
              <a:avLst/>
            </a:prstGeom>
            <a:noFill/>
            <a:ln w="9525">
              <a:noFill/>
              <a:miter lim="800000"/>
              <a:headEnd/>
              <a:tailEnd/>
            </a:ln>
          </p:spPr>
          <p:txBody>
            <a:bodyPr>
              <a:spAutoFit/>
            </a:bodyPr>
            <a:lstStyle/>
            <a:p>
              <a:pPr eaLnBrk="0" hangingPunct="0">
                <a:spcBef>
                  <a:spcPct val="50000"/>
                </a:spcBef>
                <a:defRPr/>
              </a:pPr>
              <a:r>
                <a:rPr lang="en-US" sz="8800" b="1" dirty="0">
                  <a:solidFill>
                    <a:srgbClr val="BBE0E3">
                      <a:lumMod val="75000"/>
                    </a:srgbClr>
                  </a:solidFill>
                  <a:cs typeface="Arial" pitchFamily="34" charset="0"/>
                </a:rPr>
                <a:t>.</a:t>
              </a:r>
            </a:p>
          </p:txBody>
        </p:sp>
        <p:sp>
          <p:nvSpPr>
            <p:cNvPr id="14" name="Line 18"/>
            <p:cNvSpPr>
              <a:spLocks noChangeShapeType="1"/>
            </p:cNvSpPr>
            <p:nvPr/>
          </p:nvSpPr>
          <p:spPr bwMode="auto">
            <a:xfrm>
              <a:off x="4419600" y="3279775"/>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15" name="Line 19"/>
            <p:cNvSpPr>
              <a:spLocks noChangeShapeType="1"/>
            </p:cNvSpPr>
            <p:nvPr/>
          </p:nvSpPr>
          <p:spPr bwMode="auto">
            <a:xfrm>
              <a:off x="5410200" y="3279775"/>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16" name="Line 20"/>
            <p:cNvSpPr>
              <a:spLocks noChangeShapeType="1"/>
            </p:cNvSpPr>
            <p:nvPr/>
          </p:nvSpPr>
          <p:spPr bwMode="auto">
            <a:xfrm>
              <a:off x="6400800" y="3279775"/>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17" name="Rectangle 21"/>
            <p:cNvSpPr>
              <a:spLocks noChangeArrowheads="1"/>
            </p:cNvSpPr>
            <p:nvPr/>
          </p:nvSpPr>
          <p:spPr bwMode="auto">
            <a:xfrm>
              <a:off x="3886200" y="4724399"/>
              <a:ext cx="2971800" cy="987116"/>
            </a:xfrm>
            <a:prstGeom prst="rect">
              <a:avLst/>
            </a:prstGeom>
            <a:solidFill>
              <a:schemeClr val="accent5">
                <a:lumMod val="50000"/>
                <a:alpha val="40000"/>
              </a:schemeClr>
            </a:solidFill>
            <a:ln w="9525">
              <a:solidFill>
                <a:schemeClr val="tx2">
                  <a:lumMod val="75000"/>
                </a:schemeClr>
              </a:solidFill>
              <a:miter lim="800000"/>
              <a:headEnd/>
              <a:tailEnd/>
            </a:ln>
          </p:spPr>
          <p:txBody>
            <a:bodyPr wrap="none" anchor="ctr"/>
            <a:lstStyle/>
            <a:p>
              <a:pPr algn="ctr" eaLnBrk="0" hangingPunct="0">
                <a:defRPr/>
              </a:pPr>
              <a:r>
                <a:rPr lang="en-US" sz="2000" b="1" dirty="0">
                  <a:solidFill>
                    <a:srgbClr val="000000"/>
                  </a:solidFill>
                  <a:cs typeface="Arial" pitchFamily="34" charset="0"/>
                </a:rPr>
                <a:t>Watch for </a:t>
              </a:r>
            </a:p>
            <a:p>
              <a:pPr algn="ctr" eaLnBrk="0" hangingPunct="0">
                <a:defRPr/>
              </a:pPr>
              <a:r>
                <a:rPr lang="en-US" sz="2000" b="1" dirty="0">
                  <a:solidFill>
                    <a:srgbClr val="000000"/>
                  </a:solidFill>
                  <a:cs typeface="Arial" pitchFamily="34" charset="0"/>
                </a:rPr>
                <a:t>explanatory </a:t>
              </a:r>
            </a:p>
            <a:p>
              <a:pPr algn="ctr" eaLnBrk="0" hangingPunct="0">
                <a:defRPr/>
              </a:pPr>
              <a:r>
                <a:rPr lang="en-US" sz="2000" b="1" dirty="0">
                  <a:solidFill>
                    <a:srgbClr val="000000"/>
                  </a:solidFill>
                  <a:cs typeface="Arial" pitchFamily="34" charset="0"/>
                </a:rPr>
                <a:t>notes!</a:t>
              </a:r>
            </a:p>
          </p:txBody>
        </p:sp>
        <p:cxnSp>
          <p:nvCxnSpPr>
            <p:cNvPr id="18" name="AutoShape 22"/>
            <p:cNvCxnSpPr>
              <a:cxnSpLocks noChangeShapeType="1"/>
            </p:cNvCxnSpPr>
            <p:nvPr/>
          </p:nvCxnSpPr>
          <p:spPr bwMode="auto">
            <a:xfrm rot="5400000">
              <a:off x="7696201" y="4298950"/>
              <a:ext cx="685800" cy="317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Text Box 23"/>
            <p:cNvSpPr txBox="1">
              <a:spLocks noChangeArrowheads="1"/>
            </p:cNvSpPr>
            <p:nvPr/>
          </p:nvSpPr>
          <p:spPr bwMode="auto">
            <a:xfrm>
              <a:off x="7086600" y="4714875"/>
              <a:ext cx="1981200" cy="803582"/>
            </a:xfrm>
            <a:prstGeom prst="rect">
              <a:avLst/>
            </a:prstGeom>
            <a:solidFill>
              <a:schemeClr val="accent5">
                <a:lumMod val="50000"/>
                <a:alpha val="40000"/>
              </a:schemeClr>
            </a:solidFill>
            <a:ln w="9525">
              <a:solidFill>
                <a:schemeClr val="tx2">
                  <a:lumMod val="75000"/>
                </a:schemeClr>
              </a:solidFill>
              <a:miter lim="800000"/>
              <a:headEnd/>
              <a:tailEnd/>
            </a:ln>
          </p:spPr>
          <p:txBody>
            <a:bodyPr>
              <a:spAutoFit/>
            </a:bodyPr>
            <a:lstStyle/>
            <a:p>
              <a:pPr eaLnBrk="0" hangingPunct="0">
                <a:lnSpc>
                  <a:spcPct val="90000"/>
                </a:lnSpc>
                <a:spcBef>
                  <a:spcPts val="300"/>
                </a:spcBef>
                <a:spcAft>
                  <a:spcPts val="300"/>
                </a:spcAft>
                <a:buClr>
                  <a:srgbClr val="FF0000"/>
                </a:buClr>
                <a:defRPr/>
              </a:pPr>
              <a:r>
                <a:rPr lang="en-US" sz="1200" b="1" dirty="0">
                  <a:solidFill>
                    <a:srgbClr val="000066"/>
                  </a:solidFill>
                  <a:cs typeface="Arial" pitchFamily="34" charset="0"/>
                  <a:sym typeface="Wingdings 2" pitchFamily="18" charset="2"/>
                </a:rPr>
                <a:t>Added code extensions (7</a:t>
              </a:r>
              <a:r>
                <a:rPr lang="en-US" sz="1200" b="1" baseline="30000" dirty="0">
                  <a:solidFill>
                    <a:srgbClr val="000066"/>
                  </a:solidFill>
                  <a:cs typeface="Arial" pitchFamily="34" charset="0"/>
                  <a:sym typeface="Wingdings 2" pitchFamily="18" charset="2"/>
                </a:rPr>
                <a:t>th</a:t>
              </a:r>
              <a:r>
                <a:rPr lang="en-US" sz="1200" b="1" dirty="0">
                  <a:solidFill>
                    <a:srgbClr val="000066"/>
                  </a:solidFill>
                  <a:cs typeface="Arial" pitchFamily="34" charset="0"/>
                  <a:sym typeface="Wingdings 2" pitchFamily="18" charset="2"/>
                </a:rPr>
                <a:t> character) for obstetrics, injuries, and external causes of injury</a:t>
              </a:r>
              <a:endParaRPr lang="en-US" sz="1200" b="1" dirty="0">
                <a:solidFill>
                  <a:srgbClr val="BBE0E3">
                    <a:lumMod val="75000"/>
                  </a:srgbClr>
                </a:solidFill>
                <a:cs typeface="Arial" pitchFamily="34" charset="0"/>
              </a:endParaRPr>
            </a:p>
          </p:txBody>
        </p:sp>
        <p:sp>
          <p:nvSpPr>
            <p:cNvPr id="20" name="Rectangle 9"/>
            <p:cNvSpPr>
              <a:spLocks noChangeArrowheads="1"/>
            </p:cNvSpPr>
            <p:nvPr/>
          </p:nvSpPr>
          <p:spPr bwMode="auto">
            <a:xfrm>
              <a:off x="3886200" y="304165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X</a:t>
              </a:r>
            </a:p>
          </p:txBody>
        </p:sp>
        <p:sp>
          <p:nvSpPr>
            <p:cNvPr id="21" name="Rectangle 10"/>
            <p:cNvSpPr>
              <a:spLocks noChangeArrowheads="1"/>
            </p:cNvSpPr>
            <p:nvPr/>
          </p:nvSpPr>
          <p:spPr bwMode="auto">
            <a:xfrm>
              <a:off x="4876800" y="304165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X</a:t>
              </a:r>
            </a:p>
          </p:txBody>
        </p:sp>
        <p:sp>
          <p:nvSpPr>
            <p:cNvPr id="22" name="Rectangle 11"/>
            <p:cNvSpPr>
              <a:spLocks noChangeArrowheads="1"/>
            </p:cNvSpPr>
            <p:nvPr/>
          </p:nvSpPr>
          <p:spPr bwMode="auto">
            <a:xfrm>
              <a:off x="5867400" y="304165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X</a:t>
              </a:r>
            </a:p>
          </p:txBody>
        </p:sp>
        <p:sp>
          <p:nvSpPr>
            <p:cNvPr id="23" name="Rectangle 6"/>
            <p:cNvSpPr>
              <a:spLocks noChangeArrowheads="1"/>
            </p:cNvSpPr>
            <p:nvPr/>
          </p:nvSpPr>
          <p:spPr bwMode="auto">
            <a:xfrm>
              <a:off x="2286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A</a:t>
              </a:r>
            </a:p>
          </p:txBody>
        </p:sp>
        <p:sp>
          <p:nvSpPr>
            <p:cNvPr id="24" name="Rectangle 6"/>
            <p:cNvSpPr>
              <a:spLocks noChangeArrowheads="1"/>
            </p:cNvSpPr>
            <p:nvPr/>
          </p:nvSpPr>
          <p:spPr bwMode="auto">
            <a:xfrm>
              <a:off x="2286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M</a:t>
              </a:r>
            </a:p>
          </p:txBody>
        </p:sp>
        <p:sp>
          <p:nvSpPr>
            <p:cNvPr id="25" name="Rectangle 6"/>
            <p:cNvSpPr>
              <a:spLocks noChangeArrowheads="1"/>
            </p:cNvSpPr>
            <p:nvPr/>
          </p:nvSpPr>
          <p:spPr bwMode="auto">
            <a:xfrm>
              <a:off x="2286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V</a:t>
              </a:r>
            </a:p>
          </p:txBody>
        </p:sp>
        <p:sp>
          <p:nvSpPr>
            <p:cNvPr id="26" name="Rectangle 6"/>
            <p:cNvSpPr>
              <a:spLocks noChangeArrowheads="1"/>
            </p:cNvSpPr>
            <p:nvPr/>
          </p:nvSpPr>
          <p:spPr bwMode="auto">
            <a:xfrm>
              <a:off x="12192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9</a:t>
              </a:r>
            </a:p>
          </p:txBody>
        </p:sp>
        <p:sp>
          <p:nvSpPr>
            <p:cNvPr id="27" name="Rectangle 6"/>
            <p:cNvSpPr>
              <a:spLocks noChangeArrowheads="1"/>
            </p:cNvSpPr>
            <p:nvPr/>
          </p:nvSpPr>
          <p:spPr bwMode="auto">
            <a:xfrm>
              <a:off x="2209800" y="304800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1</a:t>
              </a:r>
            </a:p>
          </p:txBody>
        </p:sp>
        <p:sp>
          <p:nvSpPr>
            <p:cNvPr id="28" name="Rectangle 6"/>
            <p:cNvSpPr>
              <a:spLocks noChangeArrowheads="1"/>
            </p:cNvSpPr>
            <p:nvPr/>
          </p:nvSpPr>
          <p:spPr bwMode="auto">
            <a:xfrm>
              <a:off x="3886200" y="3051175"/>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0</a:t>
              </a:r>
            </a:p>
          </p:txBody>
        </p:sp>
        <p:sp>
          <p:nvSpPr>
            <p:cNvPr id="29" name="Text Box 17"/>
            <p:cNvSpPr txBox="1">
              <a:spLocks noChangeArrowheads="1"/>
            </p:cNvSpPr>
            <p:nvPr/>
          </p:nvSpPr>
          <p:spPr bwMode="auto">
            <a:xfrm>
              <a:off x="3276600" y="2833688"/>
              <a:ext cx="533400" cy="1535300"/>
            </a:xfrm>
            <a:prstGeom prst="rect">
              <a:avLst/>
            </a:prstGeom>
            <a:noFill/>
            <a:ln w="9525">
              <a:noFill/>
              <a:miter lim="800000"/>
              <a:headEnd/>
              <a:tailEnd/>
            </a:ln>
          </p:spPr>
          <p:txBody>
            <a:bodyPr>
              <a:spAutoFit/>
            </a:bodyPr>
            <a:lstStyle/>
            <a:p>
              <a:pPr eaLnBrk="0" hangingPunct="0">
                <a:spcBef>
                  <a:spcPct val="50000"/>
                </a:spcBef>
                <a:defRPr/>
              </a:pPr>
              <a:r>
                <a:rPr lang="en-US" sz="8800" b="1" dirty="0">
                  <a:solidFill>
                    <a:srgbClr val="BBE0E3">
                      <a:lumMod val="75000"/>
                    </a:srgbClr>
                  </a:solidFill>
                  <a:cs typeface="Arial" pitchFamily="34" charset="0"/>
                </a:rPr>
                <a:t>.</a:t>
              </a:r>
            </a:p>
          </p:txBody>
        </p:sp>
        <p:sp>
          <p:nvSpPr>
            <p:cNvPr id="30" name="Rectangle 6"/>
            <p:cNvSpPr>
              <a:spLocks noChangeArrowheads="1"/>
            </p:cNvSpPr>
            <p:nvPr/>
          </p:nvSpPr>
          <p:spPr bwMode="auto">
            <a:xfrm>
              <a:off x="4876800" y="3051175"/>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7</a:t>
              </a:r>
            </a:p>
          </p:txBody>
        </p:sp>
        <p:sp>
          <p:nvSpPr>
            <p:cNvPr id="31" name="Rectangle 6"/>
            <p:cNvSpPr>
              <a:spLocks noChangeArrowheads="1"/>
            </p:cNvSpPr>
            <p:nvPr/>
          </p:nvSpPr>
          <p:spPr bwMode="auto">
            <a:xfrm>
              <a:off x="5867400" y="3051175"/>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X</a:t>
              </a:r>
            </a:p>
          </p:txBody>
        </p:sp>
        <p:sp>
          <p:nvSpPr>
            <p:cNvPr id="32" name="Rectangle 6"/>
            <p:cNvSpPr>
              <a:spLocks noChangeArrowheads="1"/>
            </p:cNvSpPr>
            <p:nvPr/>
          </p:nvSpPr>
          <p:spPr bwMode="auto">
            <a:xfrm>
              <a:off x="7543800" y="3041650"/>
              <a:ext cx="990600" cy="914400"/>
            </a:xfrm>
            <a:prstGeom prst="rect">
              <a:avLst/>
            </a:prstGeom>
            <a:solidFill>
              <a:srgbClr val="FF0000"/>
            </a:solidFill>
            <a:ln w="9525">
              <a:solidFill>
                <a:schemeClr val="tx2">
                  <a:lumMod val="75000"/>
                </a:schemeClr>
              </a:solidFill>
              <a:miter lim="800000"/>
              <a:headEnd/>
              <a:tailEnd/>
            </a:ln>
            <a:effectLst/>
          </p:spPr>
          <p:txBody>
            <a:bodyPr wrap="none" anchor="ctr"/>
            <a:lstStyle/>
            <a:p>
              <a:pPr algn="ctr" eaLnBrk="0" hangingPunct="0">
                <a:defRPr/>
              </a:pPr>
              <a:r>
                <a:rPr lang="en-US" sz="5400" dirty="0">
                  <a:solidFill>
                    <a:srgbClr val="BBE0E3">
                      <a:lumMod val="75000"/>
                    </a:srgbClr>
                  </a:solidFill>
                  <a:effectLst>
                    <a:outerShdw blurRad="38100" dist="38100" dir="2700000" algn="tl">
                      <a:srgbClr val="FFFFFF"/>
                    </a:outerShdw>
                  </a:effectLst>
                  <a:cs typeface="Arial" pitchFamily="34" charset="0"/>
                </a:rPr>
                <a:t>A</a:t>
              </a:r>
            </a:p>
          </p:txBody>
        </p:sp>
        <p:sp>
          <p:nvSpPr>
            <p:cNvPr id="34" name="Line 20"/>
            <p:cNvSpPr>
              <a:spLocks noChangeShapeType="1"/>
            </p:cNvSpPr>
            <p:nvPr/>
          </p:nvSpPr>
          <p:spPr bwMode="auto">
            <a:xfrm>
              <a:off x="7429500" y="2698568"/>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35" name="Line 20"/>
            <p:cNvSpPr>
              <a:spLocks noChangeShapeType="1"/>
            </p:cNvSpPr>
            <p:nvPr/>
          </p:nvSpPr>
          <p:spPr bwMode="auto">
            <a:xfrm flipH="1">
              <a:off x="3029607" y="2658704"/>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36" name="Rectangle 16"/>
            <p:cNvSpPr>
              <a:spLocks noChangeArrowheads="1"/>
            </p:cNvSpPr>
            <p:nvPr/>
          </p:nvSpPr>
          <p:spPr bwMode="auto">
            <a:xfrm>
              <a:off x="114300" y="1406911"/>
              <a:ext cx="1219199" cy="620653"/>
            </a:xfrm>
            <a:prstGeom prst="rect">
              <a:avLst/>
            </a:prstGeom>
            <a:solidFill>
              <a:schemeClr val="accent5">
                <a:lumMod val="50000"/>
                <a:alpha val="80000"/>
              </a:schemeClr>
            </a:solidFill>
            <a:ln w="9525">
              <a:solidFill>
                <a:schemeClr val="tx2">
                  <a:lumMod val="75000"/>
                </a:schemeClr>
              </a:solidFill>
              <a:miter lim="800000"/>
              <a:headEnd/>
              <a:tailEnd/>
            </a:ln>
          </p:spPr>
          <p:txBody>
            <a:bodyPr wrap="square" anchor="ctr">
              <a:spAutoFit/>
            </a:bodyPr>
            <a:lstStyle/>
            <a:p>
              <a:pPr algn="ctr" eaLnBrk="0" hangingPunct="0">
                <a:defRPr/>
              </a:pPr>
              <a:r>
                <a:rPr lang="en-US" sz="1600" b="1" dirty="0">
                  <a:solidFill>
                    <a:prstClr val="white"/>
                  </a:solidFill>
                  <a:cs typeface="Arial" pitchFamily="34" charset="0"/>
                </a:rPr>
                <a:t>1</a:t>
              </a:r>
              <a:r>
                <a:rPr lang="en-US" sz="1600" b="1" baseline="30000" dirty="0">
                  <a:solidFill>
                    <a:prstClr val="white"/>
                  </a:solidFill>
                  <a:cs typeface="Arial" pitchFamily="34" charset="0"/>
                </a:rPr>
                <a:t>st</a:t>
              </a:r>
              <a:r>
                <a:rPr lang="en-US" sz="1600" b="1" dirty="0">
                  <a:solidFill>
                    <a:prstClr val="white"/>
                  </a:solidFill>
                  <a:cs typeface="Arial" pitchFamily="34" charset="0"/>
                </a:rPr>
                <a:t> - Alpha </a:t>
              </a:r>
            </a:p>
            <a:p>
              <a:pPr algn="ctr" eaLnBrk="0" hangingPunct="0">
                <a:defRPr/>
              </a:pPr>
              <a:r>
                <a:rPr lang="en-US" sz="1600" b="1" dirty="0">
                  <a:solidFill>
                    <a:prstClr val="white"/>
                  </a:solidFill>
                  <a:cs typeface="Arial" pitchFamily="34" charset="0"/>
                </a:rPr>
                <a:t>(Except U)</a:t>
              </a:r>
            </a:p>
          </p:txBody>
        </p:sp>
        <p:sp>
          <p:nvSpPr>
            <p:cNvPr id="37" name="Line 15"/>
            <p:cNvSpPr>
              <a:spLocks noChangeShapeType="1"/>
            </p:cNvSpPr>
            <p:nvPr/>
          </p:nvSpPr>
          <p:spPr bwMode="auto">
            <a:xfrm>
              <a:off x="685800" y="2366963"/>
              <a:ext cx="0" cy="604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38" name="Rectangle 16"/>
            <p:cNvSpPr>
              <a:spLocks noChangeArrowheads="1"/>
            </p:cNvSpPr>
            <p:nvPr/>
          </p:nvSpPr>
          <p:spPr bwMode="auto">
            <a:xfrm>
              <a:off x="1066800" y="2067814"/>
              <a:ext cx="1143000" cy="620653"/>
            </a:xfrm>
            <a:prstGeom prst="rect">
              <a:avLst/>
            </a:prstGeom>
            <a:solidFill>
              <a:schemeClr val="accent5">
                <a:lumMod val="50000"/>
                <a:alpha val="80000"/>
              </a:schemeClr>
            </a:solidFill>
            <a:ln w="9525">
              <a:solidFill>
                <a:schemeClr val="tx2">
                  <a:lumMod val="75000"/>
                </a:schemeClr>
              </a:solidFill>
              <a:miter lim="800000"/>
              <a:headEnd/>
              <a:tailEnd/>
            </a:ln>
          </p:spPr>
          <p:txBody>
            <a:bodyPr wrap="square" anchor="ctr">
              <a:spAutoFit/>
            </a:bodyPr>
            <a:lstStyle/>
            <a:p>
              <a:pPr algn="ctr" eaLnBrk="0" hangingPunct="0">
                <a:defRPr/>
              </a:pPr>
              <a:r>
                <a:rPr lang="en-US" sz="1600" b="1" dirty="0">
                  <a:solidFill>
                    <a:prstClr val="white"/>
                  </a:solidFill>
                  <a:cs typeface="Arial" pitchFamily="34" charset="0"/>
                </a:rPr>
                <a:t>2</a:t>
              </a:r>
              <a:r>
                <a:rPr lang="en-US" sz="1600" b="1" baseline="30000" dirty="0">
                  <a:solidFill>
                    <a:prstClr val="white"/>
                  </a:solidFill>
                  <a:cs typeface="Arial" pitchFamily="34" charset="0"/>
                </a:rPr>
                <a:t>nd</a:t>
              </a:r>
              <a:r>
                <a:rPr lang="en-US" sz="1600" b="1" dirty="0">
                  <a:solidFill>
                    <a:prstClr val="white"/>
                  </a:solidFill>
                  <a:cs typeface="Arial" pitchFamily="34" charset="0"/>
                </a:rPr>
                <a:t> Numeric</a:t>
              </a:r>
            </a:p>
          </p:txBody>
        </p:sp>
        <p:sp>
          <p:nvSpPr>
            <p:cNvPr id="39" name="Rectangle 16"/>
            <p:cNvSpPr>
              <a:spLocks noChangeArrowheads="1"/>
            </p:cNvSpPr>
            <p:nvPr/>
          </p:nvSpPr>
          <p:spPr bwMode="auto">
            <a:xfrm>
              <a:off x="3465769" y="5873266"/>
              <a:ext cx="3963731" cy="979014"/>
            </a:xfrm>
            <a:prstGeom prst="rect">
              <a:avLst/>
            </a:prstGeom>
            <a:solidFill>
              <a:schemeClr val="accent5">
                <a:lumMod val="50000"/>
                <a:alpha val="80000"/>
              </a:schemeClr>
            </a:solidFill>
            <a:ln w="9525">
              <a:solidFill>
                <a:schemeClr val="tx2">
                  <a:lumMod val="75000"/>
                </a:schemeClr>
              </a:solidFill>
              <a:miter lim="800000"/>
              <a:headEnd/>
              <a:tailEnd/>
            </a:ln>
          </p:spPr>
          <p:txBody>
            <a:bodyPr wrap="none" anchor="ctr"/>
            <a:lstStyle/>
            <a:p>
              <a:pPr algn="ctr" eaLnBrk="0" hangingPunct="0">
                <a:defRPr/>
              </a:pPr>
              <a:r>
                <a:rPr lang="en-US" b="1" dirty="0">
                  <a:solidFill>
                    <a:prstClr val="white"/>
                  </a:solidFill>
                  <a:cs typeface="Arial" pitchFamily="34" charset="0"/>
                </a:rPr>
                <a:t>Watch for the “dummy” </a:t>
              </a:r>
            </a:p>
            <a:p>
              <a:pPr algn="ctr" eaLnBrk="0" hangingPunct="0">
                <a:defRPr/>
              </a:pPr>
              <a:r>
                <a:rPr lang="en-US" b="1" dirty="0">
                  <a:solidFill>
                    <a:prstClr val="white"/>
                  </a:solidFill>
                  <a:cs typeface="Arial" pitchFamily="34" charset="0"/>
                </a:rPr>
                <a:t>placeholder in the 5</a:t>
              </a:r>
              <a:r>
                <a:rPr lang="en-US" b="1" baseline="30000" dirty="0">
                  <a:solidFill>
                    <a:prstClr val="white"/>
                  </a:solidFill>
                  <a:cs typeface="Arial" pitchFamily="34" charset="0"/>
                </a:rPr>
                <a:t>th</a:t>
              </a:r>
              <a:r>
                <a:rPr lang="en-US" b="1" dirty="0">
                  <a:solidFill>
                    <a:prstClr val="white"/>
                  </a:solidFill>
                  <a:cs typeface="Arial" pitchFamily="34" charset="0"/>
                </a:rPr>
                <a:t> and/or 6</a:t>
              </a:r>
              <a:r>
                <a:rPr lang="en-US" b="1" baseline="30000" dirty="0">
                  <a:solidFill>
                    <a:prstClr val="white"/>
                  </a:solidFill>
                  <a:cs typeface="Arial" pitchFamily="34" charset="0"/>
                </a:rPr>
                <a:t>th </a:t>
              </a:r>
              <a:endParaRPr lang="en-US" b="1" baseline="30000" dirty="0" smtClean="0">
                <a:solidFill>
                  <a:prstClr val="white"/>
                </a:solidFill>
                <a:cs typeface="Arial" pitchFamily="34" charset="0"/>
              </a:endParaRPr>
            </a:p>
            <a:p>
              <a:pPr algn="ctr" eaLnBrk="0" hangingPunct="0">
                <a:defRPr/>
              </a:pPr>
              <a:r>
                <a:rPr lang="en-US" b="1" dirty="0" smtClean="0">
                  <a:solidFill>
                    <a:prstClr val="white"/>
                  </a:solidFill>
                  <a:cs typeface="Arial" pitchFamily="34" charset="0"/>
                </a:rPr>
                <a:t>character position</a:t>
              </a:r>
              <a:endParaRPr lang="en-US" sz="2000" b="1" dirty="0">
                <a:solidFill>
                  <a:prstClr val="white"/>
                </a:solidFill>
                <a:cs typeface="Arial" pitchFamily="34" charset="0"/>
              </a:endParaRPr>
            </a:p>
          </p:txBody>
        </p:sp>
      </p:grpSp>
      <p:sp>
        <p:nvSpPr>
          <p:cNvPr id="40" name="Line 15"/>
          <p:cNvSpPr>
            <a:spLocks noChangeShapeType="1"/>
          </p:cNvSpPr>
          <p:nvPr/>
        </p:nvSpPr>
        <p:spPr bwMode="auto">
          <a:xfrm>
            <a:off x="3238500" y="2416432"/>
            <a:ext cx="0" cy="4274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41" name="Rectangle 16"/>
          <p:cNvSpPr>
            <a:spLocks noChangeArrowheads="1"/>
          </p:cNvSpPr>
          <p:nvPr/>
        </p:nvSpPr>
        <p:spPr bwMode="auto">
          <a:xfrm>
            <a:off x="4572001" y="2042201"/>
            <a:ext cx="4492395" cy="338554"/>
          </a:xfrm>
          <a:prstGeom prst="rect">
            <a:avLst/>
          </a:prstGeom>
          <a:solidFill>
            <a:schemeClr val="accent5">
              <a:lumMod val="50000"/>
              <a:alpha val="80000"/>
            </a:schemeClr>
          </a:solidFill>
          <a:ln w="9525">
            <a:solidFill>
              <a:schemeClr val="tx2">
                <a:lumMod val="75000"/>
              </a:schemeClr>
            </a:solidFill>
            <a:miter lim="800000"/>
            <a:headEnd/>
            <a:tailEnd/>
          </a:ln>
        </p:spPr>
        <p:txBody>
          <a:bodyPr wrap="square" anchor="ctr">
            <a:spAutoFit/>
          </a:bodyPr>
          <a:lstStyle/>
          <a:p>
            <a:pPr algn="ctr" eaLnBrk="0" hangingPunct="0">
              <a:defRPr/>
            </a:pPr>
            <a:r>
              <a:rPr lang="en-US" sz="1600" b="1" dirty="0">
                <a:solidFill>
                  <a:prstClr val="white"/>
                </a:solidFill>
                <a:cs typeface="Arial" pitchFamily="34" charset="0"/>
              </a:rPr>
              <a:t>3 - 7 Numeric or Alpha</a:t>
            </a:r>
          </a:p>
        </p:txBody>
      </p:sp>
      <p:sp>
        <p:nvSpPr>
          <p:cNvPr id="43" name="Line 15"/>
          <p:cNvSpPr>
            <a:spLocks noChangeShapeType="1"/>
          </p:cNvSpPr>
          <p:nvPr/>
        </p:nvSpPr>
        <p:spPr bwMode="auto">
          <a:xfrm>
            <a:off x="5905500" y="2456296"/>
            <a:ext cx="0" cy="4274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44" name="Line 15"/>
          <p:cNvSpPr>
            <a:spLocks noChangeShapeType="1"/>
          </p:cNvSpPr>
          <p:nvPr/>
        </p:nvSpPr>
        <p:spPr bwMode="auto">
          <a:xfrm>
            <a:off x="6925003" y="2462828"/>
            <a:ext cx="0" cy="4274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45" name="Line 15"/>
          <p:cNvSpPr>
            <a:spLocks noChangeShapeType="1"/>
          </p:cNvSpPr>
          <p:nvPr/>
        </p:nvSpPr>
        <p:spPr bwMode="auto">
          <a:xfrm>
            <a:off x="7877503" y="2456296"/>
            <a:ext cx="0" cy="42744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dirty="0">
              <a:solidFill>
                <a:srgbClr val="000000"/>
              </a:solidFill>
              <a:cs typeface="Arial" charset="0"/>
            </a:endParaRPr>
          </a:p>
        </p:txBody>
      </p:sp>
      <p:sp>
        <p:nvSpPr>
          <p:cNvPr id="48" name="5-Point Star 47"/>
          <p:cNvSpPr/>
          <p:nvPr/>
        </p:nvSpPr>
        <p:spPr>
          <a:xfrm>
            <a:off x="9225455" y="1928578"/>
            <a:ext cx="457200" cy="627965"/>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46" name="Picture 45"/>
          <p:cNvPicPr>
            <a:picLocks noChangeAspect="1"/>
          </p:cNvPicPr>
          <p:nvPr/>
        </p:nvPicPr>
        <p:blipFill>
          <a:blip r:embed="rId2"/>
          <a:stretch>
            <a:fillRect/>
          </a:stretch>
        </p:blipFill>
        <p:spPr>
          <a:xfrm>
            <a:off x="19878" y="95699"/>
            <a:ext cx="1909410" cy="460892"/>
          </a:xfrm>
          <a:prstGeom prst="rect">
            <a:avLst/>
          </a:prstGeom>
        </p:spPr>
      </p:pic>
    </p:spTree>
    <p:extLst>
      <p:ext uri="{BB962C8B-B14F-4D97-AF65-F5344CB8AC3E}">
        <p14:creationId xmlns:p14="http://schemas.microsoft.com/office/powerpoint/2010/main" val="340001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828800" y="980663"/>
            <a:ext cx="8915400" cy="914400"/>
          </a:xfrm>
        </p:spPr>
        <p:txBody>
          <a:bodyPr/>
          <a:lstStyle/>
          <a:p>
            <a:r>
              <a:rPr lang="en-US" b="0" dirty="0" smtClean="0">
                <a:ea typeface="ＭＳ Ｐゴシック" pitchFamily="34" charset="-128"/>
                <a:cs typeface="Arial" charset="0"/>
              </a:rPr>
              <a:t>ICD-10-CM – “Base Codes” are KEY!</a:t>
            </a:r>
          </a:p>
        </p:txBody>
      </p:sp>
      <p:sp>
        <p:nvSpPr>
          <p:cNvPr id="35842" name="Content Placeholder 2"/>
          <p:cNvSpPr>
            <a:spLocks noGrp="1"/>
          </p:cNvSpPr>
          <p:nvPr>
            <p:ph idx="1"/>
          </p:nvPr>
        </p:nvSpPr>
        <p:spPr>
          <a:xfrm>
            <a:off x="1828800" y="1895063"/>
            <a:ext cx="8610600" cy="4419600"/>
          </a:xfrm>
        </p:spPr>
        <p:txBody>
          <a:bodyPr/>
          <a:lstStyle/>
          <a:p>
            <a:pPr marL="0" indent="0">
              <a:buNone/>
            </a:pPr>
            <a:r>
              <a:rPr lang="en-US" sz="2800" dirty="0">
                <a:latin typeface="Arial" charset="0"/>
                <a:ea typeface="ＭＳ Ｐゴシック" pitchFamily="34" charset="-128"/>
                <a:cs typeface="Arial" charset="0"/>
              </a:rPr>
              <a:t>Similarities Example - M02</a:t>
            </a:r>
          </a:p>
          <a:p>
            <a:pPr marL="0" indent="0">
              <a:buNone/>
            </a:pPr>
            <a:endParaRPr lang="en-US" sz="2800" dirty="0">
              <a:latin typeface="Arial" charset="0"/>
              <a:ea typeface="ＭＳ Ｐゴシック" pitchFamily="34" charset="-128"/>
              <a:cs typeface="Arial" charset="0"/>
            </a:endParaRPr>
          </a:p>
          <a:p>
            <a:pPr marL="0" indent="0">
              <a:buNone/>
            </a:pPr>
            <a:endParaRPr lang="en-US" sz="2800" dirty="0">
              <a:latin typeface="Arial" charset="0"/>
              <a:ea typeface="ＭＳ Ｐゴシック" pitchFamily="34" charset="-128"/>
              <a:cs typeface="Arial" charset="0"/>
            </a:endParaRPr>
          </a:p>
          <a:p>
            <a:pPr marL="0" indent="0">
              <a:buNone/>
            </a:pPr>
            <a:endParaRPr lang="en-US" sz="2800" dirty="0">
              <a:latin typeface="Arial" charset="0"/>
              <a:ea typeface="ＭＳ Ｐゴシック" pitchFamily="34" charset="-128"/>
              <a:cs typeface="Arial" charset="0"/>
            </a:endParaRPr>
          </a:p>
          <a:p>
            <a:pPr marL="0" indent="0">
              <a:buNone/>
            </a:pPr>
            <a:endParaRPr lang="en-US" sz="2800" dirty="0">
              <a:latin typeface="Arial" charset="0"/>
              <a:ea typeface="ＭＳ Ｐゴシック" pitchFamily="34" charset="-128"/>
              <a:cs typeface="Arial" charset="0"/>
            </a:endParaRPr>
          </a:p>
        </p:txBody>
      </p:sp>
      <p:pic>
        <p:nvPicPr>
          <p:cNvPr id="35843" name="Picture 2" descr="Screen Shot 2013-09-06 at 11.18.54 AM.png"/>
          <p:cNvPicPr>
            <a:picLocks noChangeAspect="1"/>
          </p:cNvPicPr>
          <p:nvPr/>
        </p:nvPicPr>
        <p:blipFill>
          <a:blip r:embed="rId4"/>
          <a:srcRect/>
          <a:stretch>
            <a:fillRect/>
          </a:stretch>
        </p:blipFill>
        <p:spPr bwMode="auto">
          <a:xfrm>
            <a:off x="1905000" y="2352263"/>
            <a:ext cx="7823200" cy="1854200"/>
          </a:xfrm>
          <a:prstGeom prst="rect">
            <a:avLst/>
          </a:prstGeom>
          <a:noFill/>
          <a:ln w="9525">
            <a:noFill/>
            <a:miter lim="800000"/>
            <a:headEnd/>
            <a:tailEnd/>
          </a:ln>
        </p:spPr>
      </p:pic>
      <p:pic>
        <p:nvPicPr>
          <p:cNvPr id="35844" name="Picture 4" descr="Screen Shot 2013-09-06 at 11.26.02 AM.png"/>
          <p:cNvPicPr>
            <a:picLocks noChangeAspect="1"/>
          </p:cNvPicPr>
          <p:nvPr/>
        </p:nvPicPr>
        <p:blipFill>
          <a:blip r:embed="rId5"/>
          <a:srcRect/>
          <a:stretch>
            <a:fillRect/>
          </a:stretch>
        </p:blipFill>
        <p:spPr bwMode="auto">
          <a:xfrm>
            <a:off x="2378242" y="3991900"/>
            <a:ext cx="6337300" cy="22987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840432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676400"/>
            <a:ext cx="9144000" cy="5181600"/>
          </a:xfrm>
        </p:spPr>
        <p:txBody>
          <a:bodyPr>
            <a:normAutofit/>
          </a:bodyPr>
          <a:lstStyle/>
          <a:p>
            <a:pPr lvl="1"/>
            <a:r>
              <a:rPr lang="en-US" sz="1800" b="1" dirty="0">
                <a:solidFill>
                  <a:srgbClr val="FF0000"/>
                </a:solidFill>
              </a:rPr>
              <a:t>Chapter 1:</a:t>
            </a:r>
            <a:r>
              <a:rPr lang="en-US" sz="1800" dirty="0"/>
              <a:t> Infectious and Parasitic Disease (A00-B99)</a:t>
            </a:r>
          </a:p>
          <a:p>
            <a:pPr lvl="1"/>
            <a:r>
              <a:rPr lang="en-US" sz="1800" dirty="0"/>
              <a:t>Chapter 2: Neoplasms (C00-D49)</a:t>
            </a:r>
          </a:p>
          <a:p>
            <a:pPr lvl="1"/>
            <a:r>
              <a:rPr lang="en-US" sz="1800" dirty="0"/>
              <a:t>Chapter 3: Diseases of Blood and Blood Forming Organs (D50-D89)</a:t>
            </a:r>
          </a:p>
          <a:p>
            <a:pPr lvl="1"/>
            <a:r>
              <a:rPr lang="en-US" sz="1800" b="1" dirty="0">
                <a:solidFill>
                  <a:srgbClr val="FF0000"/>
                </a:solidFill>
              </a:rPr>
              <a:t>Chapter 4: </a:t>
            </a:r>
            <a:r>
              <a:rPr lang="en-US" sz="1800" dirty="0"/>
              <a:t>Endocrine, Nutritional and Metabolic Diseases (E00-E89)</a:t>
            </a:r>
          </a:p>
          <a:p>
            <a:pPr lvl="2"/>
            <a:r>
              <a:rPr lang="en-US" sz="1600" dirty="0">
                <a:solidFill>
                  <a:srgbClr val="0070C0"/>
                </a:solidFill>
              </a:rPr>
              <a:t>Diabetes is located in this section (E08-E13)</a:t>
            </a:r>
          </a:p>
          <a:p>
            <a:pPr lvl="1"/>
            <a:r>
              <a:rPr lang="en-US" sz="1800" b="1" dirty="0">
                <a:solidFill>
                  <a:srgbClr val="FF0000"/>
                </a:solidFill>
              </a:rPr>
              <a:t>Chapter 5: </a:t>
            </a:r>
            <a:r>
              <a:rPr lang="en-US" sz="1800" dirty="0"/>
              <a:t>Mental and Behavioral Disorders (F01-F99)</a:t>
            </a:r>
          </a:p>
          <a:p>
            <a:pPr lvl="1"/>
            <a:r>
              <a:rPr lang="en-US" sz="1800" dirty="0"/>
              <a:t>Chapter 6: Diseases of the Nervous System and Sense Organs (G00-G99)</a:t>
            </a:r>
          </a:p>
          <a:p>
            <a:pPr lvl="1"/>
            <a:r>
              <a:rPr lang="en-US" sz="1800" dirty="0"/>
              <a:t>Chapter 7: Diseases of the Eye and Adnexa (H00-H59)</a:t>
            </a:r>
          </a:p>
          <a:p>
            <a:pPr lvl="1"/>
            <a:r>
              <a:rPr lang="en-US" sz="1800" b="1" dirty="0">
                <a:solidFill>
                  <a:srgbClr val="FF0000"/>
                </a:solidFill>
              </a:rPr>
              <a:t>Chapter 8: </a:t>
            </a:r>
            <a:r>
              <a:rPr lang="en-US" sz="1800" dirty="0"/>
              <a:t>Diseases of the Ear and Mastoid Process (H60-H95)</a:t>
            </a:r>
          </a:p>
          <a:p>
            <a:pPr lvl="1"/>
            <a:r>
              <a:rPr lang="en-US" sz="1800" b="1" dirty="0">
                <a:solidFill>
                  <a:srgbClr val="FF0000"/>
                </a:solidFill>
              </a:rPr>
              <a:t>Chapter 9: </a:t>
            </a:r>
            <a:r>
              <a:rPr lang="en-US" sz="1800" dirty="0"/>
              <a:t>Disease of the Circulatory System (I00-I99)</a:t>
            </a:r>
          </a:p>
          <a:p>
            <a:pPr lvl="2"/>
            <a:r>
              <a:rPr lang="en-US" sz="1400" dirty="0">
                <a:solidFill>
                  <a:srgbClr val="0070C0"/>
                </a:solidFill>
              </a:rPr>
              <a:t>Hypertension is located in this section (I10-I15), R03.0 for elevated BP (ICD-9 code 796.2)</a:t>
            </a:r>
          </a:p>
          <a:p>
            <a:pPr lvl="1"/>
            <a:r>
              <a:rPr lang="en-US" sz="1800" dirty="0"/>
              <a:t>Chapter 10: Diseases of the Respiratory System (J00-J99)</a:t>
            </a:r>
          </a:p>
          <a:p>
            <a:pPr lvl="1"/>
            <a:r>
              <a:rPr lang="en-US" sz="1800" b="1" dirty="0">
                <a:solidFill>
                  <a:srgbClr val="FF0000"/>
                </a:solidFill>
              </a:rPr>
              <a:t>Chapter 11: </a:t>
            </a:r>
            <a:r>
              <a:rPr lang="en-US" sz="1800" dirty="0"/>
              <a:t>Diseases of the Digestive System (K00-K94)</a:t>
            </a:r>
          </a:p>
          <a:p>
            <a:pPr lvl="1"/>
            <a:r>
              <a:rPr lang="en-US" sz="1800" dirty="0"/>
              <a:t>Chapter 12: Diseases of Skin and Subcutaneous Tissue (L00-L99)</a:t>
            </a:r>
          </a:p>
          <a:p>
            <a:pPr lvl="1"/>
            <a:r>
              <a:rPr lang="en-US" sz="1800" b="1" dirty="0">
                <a:solidFill>
                  <a:srgbClr val="FF0000"/>
                </a:solidFill>
              </a:rPr>
              <a:t>Chapter 13: </a:t>
            </a:r>
            <a:r>
              <a:rPr lang="en-US" sz="1800" dirty="0"/>
              <a:t>Diseases of the Musculoskeletal System and </a:t>
            </a:r>
            <a:r>
              <a:rPr lang="en-US" sz="1800" dirty="0" smtClean="0"/>
              <a:t>Connective </a:t>
            </a:r>
            <a:r>
              <a:rPr lang="en-US" sz="1800" dirty="0"/>
              <a:t>Tissue (M00-M99)</a:t>
            </a:r>
            <a:endParaRPr lang="en-US" sz="1600" dirty="0"/>
          </a:p>
        </p:txBody>
      </p:sp>
      <p:sp>
        <p:nvSpPr>
          <p:cNvPr id="3" name="Title 2"/>
          <p:cNvSpPr>
            <a:spLocks noGrp="1"/>
          </p:cNvSpPr>
          <p:nvPr>
            <p:ph type="title"/>
          </p:nvPr>
        </p:nvSpPr>
        <p:spPr>
          <a:xfrm>
            <a:off x="2310063" y="160422"/>
            <a:ext cx="9144000" cy="1175085"/>
          </a:xfrm>
        </p:spPr>
        <p:txBody>
          <a:bodyPr>
            <a:normAutofit fontScale="90000"/>
          </a:bodyPr>
          <a:lstStyle/>
          <a:p>
            <a:r>
              <a:rPr lang="en-US" dirty="0" smtClean="0"/>
              <a:t>Section I: </a:t>
            </a:r>
            <a:r>
              <a:rPr lang="en-US" i="1" dirty="0" smtClean="0"/>
              <a:t>C. Chapter Specific Coding Guidelines</a:t>
            </a:r>
            <a:endParaRPr lang="en-US" dirty="0"/>
          </a:p>
        </p:txBody>
      </p:sp>
      <p:pic>
        <p:nvPicPr>
          <p:cNvPr id="4" name="Picture 3"/>
          <p:cNvPicPr>
            <a:picLocks noChangeAspect="1"/>
          </p:cNvPicPr>
          <p:nvPr/>
        </p:nvPicPr>
        <p:blipFill>
          <a:blip r:embed="rId3"/>
          <a:stretch>
            <a:fillRect/>
          </a:stretch>
        </p:blipFill>
        <p:spPr>
          <a:xfrm>
            <a:off x="9034045" y="747964"/>
            <a:ext cx="2882900" cy="2819400"/>
          </a:xfrm>
          <a:prstGeom prst="rect">
            <a:avLst/>
          </a:prstGeom>
        </p:spPr>
      </p:pic>
    </p:spTree>
    <p:extLst>
      <p:ext uri="{BB962C8B-B14F-4D97-AF65-F5344CB8AC3E}">
        <p14:creationId xmlns:p14="http://schemas.microsoft.com/office/powerpoint/2010/main" val="3289375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203158"/>
            <a:ext cx="9144000" cy="5273842"/>
          </a:xfrm>
        </p:spPr>
        <p:txBody>
          <a:bodyPr>
            <a:normAutofit/>
          </a:bodyPr>
          <a:lstStyle/>
          <a:p>
            <a:endParaRPr lang="en-US" sz="2000" b="1" i="1" dirty="0"/>
          </a:p>
          <a:p>
            <a:pPr lvl="1"/>
            <a:r>
              <a:rPr lang="en-US" sz="1800" dirty="0"/>
              <a:t>Chapter 14: Diseases of the Genitourinary System (N00-N99)</a:t>
            </a:r>
          </a:p>
          <a:p>
            <a:pPr lvl="1"/>
            <a:r>
              <a:rPr lang="en-US" sz="1800" dirty="0"/>
              <a:t>Chapter 15: Pregnancy, Childbirth, Pueperium (O00-O9A)</a:t>
            </a:r>
          </a:p>
          <a:p>
            <a:pPr lvl="2"/>
            <a:r>
              <a:rPr lang="en-US" sz="1600" dirty="0">
                <a:solidFill>
                  <a:srgbClr val="0070C0"/>
                </a:solidFill>
              </a:rPr>
              <a:t>OB, Delivery and Postpartum Services</a:t>
            </a:r>
            <a:endParaRPr lang="en-US" sz="1600" dirty="0"/>
          </a:p>
          <a:p>
            <a:pPr lvl="1"/>
            <a:r>
              <a:rPr lang="en-US" sz="1800" dirty="0"/>
              <a:t>Chapter 16: Newborn (Perinatal) Guidelines (P00-P96)</a:t>
            </a:r>
          </a:p>
          <a:p>
            <a:pPr lvl="2"/>
            <a:r>
              <a:rPr lang="en-US" sz="1600" dirty="0">
                <a:solidFill>
                  <a:srgbClr val="0070C0"/>
                </a:solidFill>
              </a:rPr>
              <a:t>Newborn services and reporting stillborns</a:t>
            </a:r>
          </a:p>
          <a:p>
            <a:pPr lvl="1"/>
            <a:r>
              <a:rPr lang="en-US" sz="1800" dirty="0"/>
              <a:t>Chapter 17: Congenital Malformations, Deformations, and Chromosomal 		   Abnormalities (Q00-Q99)</a:t>
            </a:r>
          </a:p>
          <a:p>
            <a:pPr lvl="1">
              <a:buFont typeface="Wingdings" pitchFamily="2" charset="2"/>
              <a:buChar char="Ø"/>
            </a:pPr>
            <a:r>
              <a:rPr lang="en-US" sz="1800" b="1" dirty="0">
                <a:solidFill>
                  <a:srgbClr val="FF0000"/>
                </a:solidFill>
              </a:rPr>
              <a:t>Chapter 18</a:t>
            </a:r>
            <a:r>
              <a:rPr lang="en-US" sz="1800" dirty="0"/>
              <a:t>: Symptoms, Signs, and Abnormal Clinical and Laboratory 		   Findings, Not Elsewhere Classified (R00-R99)</a:t>
            </a:r>
          </a:p>
          <a:p>
            <a:pPr lvl="2"/>
            <a:r>
              <a:rPr lang="en-US" sz="1600" dirty="0">
                <a:solidFill>
                  <a:srgbClr val="0070C0"/>
                </a:solidFill>
              </a:rPr>
              <a:t>Codes that describe symptoms and signs are acceptable for reporting purposes when a related definitive diagnosis has not been established (confirmed) by the provider. </a:t>
            </a:r>
          </a:p>
          <a:p>
            <a:pPr lvl="1"/>
            <a:r>
              <a:rPr lang="en-US" sz="1800" b="1" dirty="0">
                <a:solidFill>
                  <a:srgbClr val="FF0000"/>
                </a:solidFill>
              </a:rPr>
              <a:t>Chapter 19</a:t>
            </a:r>
            <a:r>
              <a:rPr lang="en-US" sz="1800" dirty="0"/>
              <a:t>: Injury, Poisoning and Certain Other Consequences of 			   External Causes (S00-T88)</a:t>
            </a:r>
          </a:p>
          <a:p>
            <a:pPr lvl="1"/>
            <a:r>
              <a:rPr lang="en-US" sz="1800" b="1" dirty="0">
                <a:solidFill>
                  <a:srgbClr val="FF0000"/>
                </a:solidFill>
              </a:rPr>
              <a:t>Chapter 20</a:t>
            </a:r>
            <a:r>
              <a:rPr lang="en-US" sz="1800" dirty="0"/>
              <a:t>: External Causes of Morbidity (V01-Y99)</a:t>
            </a:r>
          </a:p>
          <a:p>
            <a:pPr lvl="1"/>
            <a:r>
              <a:rPr lang="en-US" sz="1800" b="1" dirty="0">
                <a:solidFill>
                  <a:srgbClr val="FF0000"/>
                </a:solidFill>
              </a:rPr>
              <a:t>Chapter 21</a:t>
            </a:r>
            <a:r>
              <a:rPr lang="en-US" sz="1800" dirty="0"/>
              <a:t>: </a:t>
            </a:r>
            <a:r>
              <a:rPr lang="en-US" sz="1800" b="1" dirty="0">
                <a:solidFill>
                  <a:srgbClr val="FF0000"/>
                </a:solidFill>
              </a:rPr>
              <a:t>Factors Influencing Health Status and Contact With 				     Health Services (Z00-Z99)</a:t>
            </a:r>
          </a:p>
          <a:p>
            <a:pPr lvl="1"/>
            <a:endParaRPr lang="en-US" sz="1600" dirty="0"/>
          </a:p>
        </p:txBody>
      </p:sp>
      <p:sp>
        <p:nvSpPr>
          <p:cNvPr id="3" name="Title 2"/>
          <p:cNvSpPr>
            <a:spLocks noGrp="1"/>
          </p:cNvSpPr>
          <p:nvPr>
            <p:ph type="title"/>
          </p:nvPr>
        </p:nvSpPr>
        <p:spPr>
          <a:xfrm>
            <a:off x="2213811" y="144380"/>
            <a:ext cx="9144000" cy="1058778"/>
          </a:xfrm>
        </p:spPr>
        <p:txBody>
          <a:bodyPr>
            <a:normAutofit fontScale="90000"/>
          </a:bodyPr>
          <a:lstStyle/>
          <a:p>
            <a:r>
              <a:rPr lang="en-US" dirty="0" smtClean="0"/>
              <a:t>Section I: </a:t>
            </a:r>
            <a:r>
              <a:rPr lang="en-US" i="1" dirty="0" smtClean="0"/>
              <a:t>C. Chapter Specific Coding Guidelines</a:t>
            </a:r>
            <a:endParaRPr lang="en-US" dirty="0"/>
          </a:p>
        </p:txBody>
      </p:sp>
    </p:spTree>
    <p:extLst>
      <p:ext uri="{BB962C8B-B14F-4D97-AF65-F5344CB8AC3E}">
        <p14:creationId xmlns:p14="http://schemas.microsoft.com/office/powerpoint/2010/main" val="32886991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29288" y="76200"/>
            <a:ext cx="10134374" cy="1219200"/>
          </a:xfrm>
        </p:spPr>
        <p:txBody>
          <a:bodyPr>
            <a:normAutofit/>
          </a:bodyPr>
          <a:lstStyle/>
          <a:p>
            <a:r>
              <a:rPr lang="en-US" sz="4000" u="sng" dirty="0"/>
              <a:t>What I Learned from </a:t>
            </a:r>
            <a:r>
              <a:rPr lang="en-US" sz="4000" u="sng" dirty="0" smtClean="0"/>
              <a:t>the ICD-10 </a:t>
            </a:r>
            <a:r>
              <a:rPr lang="en-US" sz="4000" u="sng" dirty="0"/>
              <a:t>Implementation </a:t>
            </a:r>
          </a:p>
        </p:txBody>
      </p:sp>
      <p:sp>
        <p:nvSpPr>
          <p:cNvPr id="3" name="Content Placeholder 2"/>
          <p:cNvSpPr>
            <a:spLocks noGrp="1"/>
          </p:cNvSpPr>
          <p:nvPr>
            <p:ph idx="4294967295"/>
          </p:nvPr>
        </p:nvSpPr>
        <p:spPr>
          <a:xfrm>
            <a:off x="0" y="1143001"/>
            <a:ext cx="12063663" cy="5714999"/>
          </a:xfrm>
        </p:spPr>
        <p:txBody>
          <a:bodyPr>
            <a:noAutofit/>
          </a:bodyPr>
          <a:lstStyle/>
          <a:p>
            <a:r>
              <a:rPr lang="en-US" dirty="0">
                <a:latin typeface="+mj-lt"/>
              </a:rPr>
              <a:t>Coding is a process that requires high-level critical analysis skills</a:t>
            </a:r>
          </a:p>
          <a:p>
            <a:r>
              <a:rPr lang="en-US" dirty="0">
                <a:latin typeface="+mj-lt"/>
              </a:rPr>
              <a:t>Team-based Training works the best – especially considering workflow changes brought by EHRs</a:t>
            </a:r>
          </a:p>
          <a:p>
            <a:r>
              <a:rPr lang="en-US" dirty="0">
                <a:latin typeface="+mj-lt"/>
              </a:rPr>
              <a:t>Many believe that there is an IT solution to documentation&gt;coding&gt;billing – it is simply not true</a:t>
            </a:r>
          </a:p>
          <a:p>
            <a:r>
              <a:rPr lang="en-US" dirty="0">
                <a:latin typeface="+mj-lt"/>
              </a:rPr>
              <a:t>I had the chance to see several EHR systems, encoders, and other applications that NEVER gave the same detailed information as an actual ICD-10-CM manual</a:t>
            </a:r>
          </a:p>
          <a:p>
            <a:r>
              <a:rPr lang="en-US" dirty="0">
                <a:solidFill>
                  <a:srgbClr val="FF0000"/>
                </a:solidFill>
                <a:latin typeface="+mj-lt"/>
              </a:rPr>
              <a:t>The </a:t>
            </a:r>
            <a:r>
              <a:rPr lang="en-US" i="1" u="sng" dirty="0">
                <a:solidFill>
                  <a:srgbClr val="FF0000"/>
                </a:solidFill>
                <a:latin typeface="+mj-lt"/>
              </a:rPr>
              <a:t>Official Guidelines for Coding and Reporting </a:t>
            </a:r>
            <a:r>
              <a:rPr lang="en-US" dirty="0">
                <a:solidFill>
                  <a:srgbClr val="FF0000"/>
                </a:solidFill>
                <a:latin typeface="+mj-lt"/>
              </a:rPr>
              <a:t>provided the best educational moments.</a:t>
            </a:r>
          </a:p>
          <a:p>
            <a:r>
              <a:rPr lang="en-US" dirty="0">
                <a:latin typeface="+mj-lt"/>
              </a:rPr>
              <a:t>There is no way to memorize your most relevant ICD-10 codes, nor will the traditional concept of a superbill/encounter form capture the variety of diagnoses we see.</a:t>
            </a:r>
          </a:p>
          <a:p>
            <a:endParaRPr lang="en-US" sz="2000" dirty="0"/>
          </a:p>
        </p:txBody>
      </p:sp>
      <p:pic>
        <p:nvPicPr>
          <p:cNvPr id="4" name="Picture 3"/>
          <p:cNvPicPr>
            <a:picLocks noChangeAspect="1"/>
          </p:cNvPicPr>
          <p:nvPr/>
        </p:nvPicPr>
        <p:blipFill>
          <a:blip r:embed="rId2"/>
          <a:stretch>
            <a:fillRect/>
          </a:stretch>
        </p:blipFill>
        <p:spPr>
          <a:xfrm>
            <a:off x="19878" y="95699"/>
            <a:ext cx="1909410" cy="460892"/>
          </a:xfrm>
          <a:prstGeom prst="rect">
            <a:avLst/>
          </a:prstGeom>
        </p:spPr>
      </p:pic>
    </p:spTree>
    <p:extLst>
      <p:ext uri="{BB962C8B-B14F-4D97-AF65-F5344CB8AC3E}">
        <p14:creationId xmlns:p14="http://schemas.microsoft.com/office/powerpoint/2010/main" val="17616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095" y="1295402"/>
            <a:ext cx="11470105" cy="5410198"/>
          </a:xfrm>
        </p:spPr>
        <p:txBody>
          <a:bodyPr>
            <a:normAutofit fontScale="32500" lnSpcReduction="20000"/>
          </a:bodyPr>
          <a:lstStyle/>
          <a:p>
            <a:r>
              <a:rPr lang="en-US" sz="7200" dirty="0"/>
              <a:t>History of the development of the ICD, World Health Organization website, </a:t>
            </a:r>
            <a:r>
              <a:rPr lang="en-US" sz="7200" dirty="0">
                <a:hlinkClick r:id="rId3"/>
              </a:rPr>
              <a:t>http://www.who.int/classifications/icd/en/</a:t>
            </a:r>
            <a:endParaRPr lang="en-US" sz="7200" dirty="0"/>
          </a:p>
          <a:p>
            <a:endParaRPr lang="en-US" sz="7200" dirty="0"/>
          </a:p>
          <a:p>
            <a:r>
              <a:rPr lang="en-US" sz="7200" dirty="0"/>
              <a:t>ICD-10-CM Official Guidelines for Coding and </a:t>
            </a:r>
            <a:r>
              <a:rPr lang="en-US" sz="7200" dirty="0" smtClean="0"/>
              <a:t>Reporting-2017, </a:t>
            </a:r>
            <a:r>
              <a:rPr lang="en-US" sz="7200" dirty="0"/>
              <a:t>Centers for Disease Control (CDC), National Center for Health Statistics</a:t>
            </a:r>
          </a:p>
          <a:p>
            <a:pPr lvl="1"/>
            <a:r>
              <a:rPr lang="en-US" sz="7200" dirty="0">
                <a:hlinkClick r:id="rId4"/>
              </a:rPr>
              <a:t>http://www.cdc.gov/nchs/icd/icd10cm.htm</a:t>
            </a:r>
            <a:r>
              <a:rPr lang="en-US" sz="7200" dirty="0"/>
              <a:t> </a:t>
            </a:r>
          </a:p>
          <a:p>
            <a:pPr lvl="1"/>
            <a:endParaRPr lang="en-US" sz="7200" dirty="0"/>
          </a:p>
          <a:p>
            <a:r>
              <a:rPr lang="en-US" sz="7200" dirty="0"/>
              <a:t>Centers for Medicare &amp; Medicaid Services  ICD-10 page: </a:t>
            </a:r>
          </a:p>
          <a:p>
            <a:pPr lvl="1"/>
            <a:r>
              <a:rPr lang="en-US" sz="7200" dirty="0">
                <a:hlinkClick r:id="rId5"/>
              </a:rPr>
              <a:t>http://www.cms.gov/Medicare/Coding/ICD10/index.html?redirect=/ICD10</a:t>
            </a:r>
            <a:r>
              <a:rPr lang="en-US" sz="7200" dirty="0"/>
              <a:t> </a:t>
            </a:r>
          </a:p>
          <a:p>
            <a:pPr marL="393192" lvl="1" indent="0">
              <a:buNone/>
            </a:pPr>
            <a:endParaRPr lang="en-US" sz="7200" dirty="0"/>
          </a:p>
          <a:p>
            <a:r>
              <a:rPr lang="en-US" sz="7200" dirty="0"/>
              <a:t>Assorted guidelines and concepts created and/or approved by the official ICD-10 Cooperating Parties:</a:t>
            </a:r>
          </a:p>
          <a:p>
            <a:pPr lvl="1"/>
            <a:r>
              <a:rPr lang="en-US" sz="7200" dirty="0"/>
              <a:t>American Hospital Association (AHA),</a:t>
            </a:r>
          </a:p>
          <a:p>
            <a:pPr lvl="1"/>
            <a:r>
              <a:rPr lang="en-US" sz="7200" dirty="0"/>
              <a:t>American Health Information Management Association (AHIMA),</a:t>
            </a:r>
          </a:p>
          <a:p>
            <a:pPr lvl="1"/>
            <a:r>
              <a:rPr lang="en-US" sz="7200" dirty="0"/>
              <a:t>Centers for Medicare and Medicaid Services (CMS), and</a:t>
            </a:r>
          </a:p>
          <a:p>
            <a:pPr lvl="1"/>
            <a:r>
              <a:rPr lang="en-US" sz="7200" dirty="0"/>
              <a:t>National Center of Health Statistics (NCHS)</a:t>
            </a:r>
          </a:p>
          <a:p>
            <a:endParaRPr lang="en-US" sz="7200" dirty="0"/>
          </a:p>
          <a:p>
            <a:pPr lvl="1"/>
            <a:endParaRPr lang="en-US" sz="2000" dirty="0"/>
          </a:p>
          <a:p>
            <a:endParaRPr lang="en-US" sz="2000" dirty="0"/>
          </a:p>
          <a:p>
            <a:pPr marL="109728" indent="0">
              <a:buNone/>
            </a:pPr>
            <a:endParaRPr lang="en-US" sz="2000" dirty="0"/>
          </a:p>
          <a:p>
            <a:endParaRPr lang="en-US" sz="2000" dirty="0"/>
          </a:p>
        </p:txBody>
      </p:sp>
      <p:sp>
        <p:nvSpPr>
          <p:cNvPr id="3" name="Title 2"/>
          <p:cNvSpPr>
            <a:spLocks noGrp="1"/>
          </p:cNvSpPr>
          <p:nvPr>
            <p:ph type="title"/>
          </p:nvPr>
        </p:nvSpPr>
        <p:spPr>
          <a:xfrm>
            <a:off x="2743200" y="274638"/>
            <a:ext cx="8261684" cy="792162"/>
          </a:xfrm>
        </p:spPr>
        <p:txBody>
          <a:bodyPr/>
          <a:lstStyle/>
          <a:p>
            <a:r>
              <a:rPr lang="en-US" dirty="0" smtClean="0"/>
              <a:t>Main ICD-10-CM References</a:t>
            </a:r>
            <a:endParaRPr lang="en-US" dirty="0"/>
          </a:p>
        </p:txBody>
      </p:sp>
    </p:spTree>
    <p:extLst>
      <p:ext uri="{BB962C8B-B14F-4D97-AF65-F5344CB8AC3E}">
        <p14:creationId xmlns:p14="http://schemas.microsoft.com/office/powerpoint/2010/main" val="40885662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urney Foshee\Desktop\UMC\title_slide_flat.png"/>
          <p:cNvPicPr>
            <a:picLocks noChangeAspect="1" noChangeArrowheads="1"/>
          </p:cNvPicPr>
          <p:nvPr/>
        </p:nvPicPr>
        <p:blipFill>
          <a:blip r:embed="rId2" cstate="print"/>
          <a:stretch>
            <a:fillRect/>
          </a:stretch>
        </p:blipFill>
        <p:spPr bwMode="auto">
          <a:xfrm>
            <a:off x="1" y="2"/>
            <a:ext cx="12191999" cy="6857999"/>
          </a:xfrm>
          <a:prstGeom prst="rect">
            <a:avLst/>
          </a:prstGeom>
          <a:noFill/>
        </p:spPr>
      </p:pic>
      <p:sp>
        <p:nvSpPr>
          <p:cNvPr id="2" name="Title 1"/>
          <p:cNvSpPr>
            <a:spLocks noGrp="1"/>
          </p:cNvSpPr>
          <p:nvPr>
            <p:ph type="title"/>
          </p:nvPr>
        </p:nvSpPr>
        <p:spPr>
          <a:xfrm>
            <a:off x="203200" y="990600"/>
            <a:ext cx="11379200" cy="1828800"/>
          </a:xfrm>
        </p:spPr>
        <p:txBody>
          <a:bodyPr>
            <a:noAutofit/>
          </a:bodyPr>
          <a:lstStyle/>
          <a:p>
            <a:pPr algn="ctr"/>
            <a:r>
              <a:rPr lang="en-US" sz="4000" b="1" u="none" dirty="0" smtClean="0">
                <a:solidFill>
                  <a:srgbClr val="FFFF00"/>
                </a:solidFill>
                <a:latin typeface="Georgia" panose="02040502050405020303" pitchFamily="18" charset="0"/>
              </a:rPr>
              <a:t>2018 UPDATES – </a:t>
            </a:r>
            <a:br>
              <a:rPr lang="en-US" sz="4000" b="1" u="none" dirty="0" smtClean="0">
                <a:solidFill>
                  <a:srgbClr val="FFFF00"/>
                </a:solidFill>
                <a:latin typeface="Georgia" panose="02040502050405020303" pitchFamily="18" charset="0"/>
              </a:rPr>
            </a:br>
            <a:r>
              <a:rPr lang="en-US" sz="4000" b="1" u="none" dirty="0" smtClean="0">
                <a:solidFill>
                  <a:srgbClr val="FFFF00"/>
                </a:solidFill>
                <a:latin typeface="Georgia" panose="02040502050405020303" pitchFamily="18" charset="0"/>
              </a:rPr>
              <a:t>ICD-10-CM Official </a:t>
            </a:r>
            <a:br>
              <a:rPr lang="en-US" sz="4000" b="1" u="none" dirty="0" smtClean="0">
                <a:solidFill>
                  <a:srgbClr val="FFFF00"/>
                </a:solidFill>
                <a:latin typeface="Georgia" panose="02040502050405020303" pitchFamily="18" charset="0"/>
              </a:rPr>
            </a:br>
            <a:r>
              <a:rPr lang="en-US" sz="4000" b="1" u="none" dirty="0" smtClean="0">
                <a:solidFill>
                  <a:srgbClr val="FFFF00"/>
                </a:solidFill>
                <a:latin typeface="Georgia" panose="02040502050405020303" pitchFamily="18" charset="0"/>
              </a:rPr>
              <a:t>Guidelines for Coding &amp; Reporting</a:t>
            </a:r>
            <a:endParaRPr lang="en-US" sz="4000" b="1" i="1" u="none" dirty="0">
              <a:solidFill>
                <a:srgbClr val="FFFF00"/>
              </a:solidFill>
              <a:latin typeface="Georgia" panose="02040502050405020303" pitchFamily="18" charset="0"/>
            </a:endParaRPr>
          </a:p>
        </p:txBody>
      </p:sp>
    </p:spTree>
    <p:extLst>
      <p:ext uri="{BB962C8B-B14F-4D97-AF65-F5344CB8AC3E}">
        <p14:creationId xmlns:p14="http://schemas.microsoft.com/office/powerpoint/2010/main" val="35810180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9200" y="64052"/>
            <a:ext cx="9585738" cy="1325563"/>
          </a:xfrm>
        </p:spPr>
        <p:txBody>
          <a:bodyPr/>
          <a:lstStyle/>
          <a:p>
            <a:r>
              <a:rPr lang="en-US" dirty="0" smtClean="0"/>
              <a:t>Key updates to the 2018 Guidelines</a:t>
            </a:r>
            <a:endParaRPr lang="en-US" dirty="0"/>
          </a:p>
        </p:txBody>
      </p:sp>
      <p:sp>
        <p:nvSpPr>
          <p:cNvPr id="3" name="Content Placeholder 2"/>
          <p:cNvSpPr>
            <a:spLocks noGrp="1"/>
          </p:cNvSpPr>
          <p:nvPr>
            <p:ph idx="1"/>
          </p:nvPr>
        </p:nvSpPr>
        <p:spPr>
          <a:xfrm>
            <a:off x="101600" y="1020210"/>
            <a:ext cx="11973337" cy="2713590"/>
          </a:xfrm>
        </p:spPr>
        <p:txBody>
          <a:bodyPr/>
          <a:lstStyle/>
          <a:p>
            <a:r>
              <a:rPr lang="en-US" dirty="0" smtClean="0"/>
              <a:t>Please be sure to download the 117 page guidelines from the Handouts section in the webinar chat room or from tis website</a:t>
            </a:r>
            <a:r>
              <a:rPr lang="en-US" dirty="0"/>
              <a:t>: </a:t>
            </a:r>
            <a:r>
              <a:rPr lang="en-US" dirty="0">
                <a:hlinkClick r:id="rId2"/>
              </a:rPr>
              <a:t>https://</a:t>
            </a:r>
            <a:r>
              <a:rPr lang="en-US" dirty="0" smtClean="0">
                <a:hlinkClick r:id="rId2"/>
              </a:rPr>
              <a:t>www.cms.gov/Medicare/Coding/ICD10/Downloads/2018-ICD-10-CM-Coding-Guidelines.pdf</a:t>
            </a:r>
            <a:r>
              <a:rPr lang="en-US" dirty="0" smtClean="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8" y="4211638"/>
            <a:ext cx="938212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rot="5400000">
            <a:off x="6121004" y="1642666"/>
            <a:ext cx="1122364" cy="9140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p:cNvSpPr/>
          <p:nvPr/>
        </p:nvSpPr>
        <p:spPr>
          <a:xfrm>
            <a:off x="101600" y="5651500"/>
            <a:ext cx="1866900" cy="1084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4953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 y="60325"/>
            <a:ext cx="12090400" cy="1325563"/>
          </a:xfrm>
        </p:spPr>
        <p:txBody>
          <a:bodyPr/>
          <a:lstStyle/>
          <a:p>
            <a:r>
              <a:rPr lang="en-US" dirty="0" smtClean="0"/>
              <a:t>Clarity on use of the word “with” in ICD-10-CM code definitions</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292224"/>
            <a:ext cx="11430000" cy="543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11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77384" y="2019095"/>
            <a:ext cx="2916032" cy="3693641"/>
          </a:xfrm>
          <a:prstGeom prst="rect">
            <a:avLst/>
          </a:prstGeom>
        </p:spPr>
      </p:pic>
      <p:pic>
        <p:nvPicPr>
          <p:cNvPr id="5" name="Picture 4" descr="ARHPC_horiz_1.png"/>
          <p:cNvPicPr>
            <a:picLocks noChangeAspect="1"/>
          </p:cNvPicPr>
          <p:nvPr/>
        </p:nvPicPr>
        <p:blipFill>
          <a:blip r:embed="rId3" cstate="print"/>
          <a:stretch>
            <a:fillRect/>
          </a:stretch>
        </p:blipFill>
        <p:spPr>
          <a:xfrm>
            <a:off x="3693814" y="390472"/>
            <a:ext cx="7685386" cy="3022600"/>
          </a:xfrm>
          <a:prstGeom prst="rect">
            <a:avLst/>
          </a:prstGeom>
        </p:spPr>
      </p:pic>
      <p:sp>
        <p:nvSpPr>
          <p:cNvPr id="6" name="TextBox 5"/>
          <p:cNvSpPr txBox="1"/>
          <p:nvPr/>
        </p:nvSpPr>
        <p:spPr>
          <a:xfrm>
            <a:off x="3657599" y="3885317"/>
            <a:ext cx="8534399" cy="2554545"/>
          </a:xfrm>
          <a:prstGeom prst="rect">
            <a:avLst/>
          </a:prstGeom>
          <a:noFill/>
        </p:spPr>
        <p:txBody>
          <a:bodyPr wrap="square" rtlCol="0">
            <a:spAutoFit/>
          </a:bodyPr>
          <a:lstStyle/>
          <a:p>
            <a:r>
              <a:rPr lang="en-US" sz="2000" b="1" dirty="0" smtClean="0">
                <a:solidFill>
                  <a:prstClr val="black"/>
                </a:solidFill>
              </a:rPr>
              <a:t>Gary Lucas, M.Sc., CPC, CPC-I, AHIMA ICD-10 Ambassador</a:t>
            </a:r>
          </a:p>
          <a:p>
            <a:r>
              <a:rPr lang="en-US" sz="2000" b="1" dirty="0" smtClean="0">
                <a:solidFill>
                  <a:prstClr val="black"/>
                </a:solidFill>
              </a:rPr>
              <a:t>ARHPC - Vice President of Education Operations</a:t>
            </a:r>
          </a:p>
          <a:p>
            <a:endParaRPr lang="en-US" sz="2000" b="1" dirty="0" smtClean="0">
              <a:solidFill>
                <a:prstClr val="black"/>
              </a:solidFill>
            </a:endParaRPr>
          </a:p>
          <a:p>
            <a:r>
              <a:rPr lang="en-US" sz="2000" b="1" dirty="0" smtClean="0">
                <a:solidFill>
                  <a:prstClr val="black"/>
                </a:solidFill>
              </a:rPr>
              <a:t>Contact Information</a:t>
            </a:r>
          </a:p>
          <a:p>
            <a:endParaRPr lang="en-US" sz="2000" dirty="0" smtClean="0">
              <a:solidFill>
                <a:prstClr val="black"/>
              </a:solidFill>
            </a:endParaRPr>
          </a:p>
          <a:p>
            <a:r>
              <a:rPr lang="en-US" sz="2000" dirty="0" smtClean="0">
                <a:solidFill>
                  <a:prstClr val="black"/>
                </a:solidFill>
              </a:rPr>
              <a:t>Phone:</a:t>
            </a:r>
            <a:r>
              <a:rPr lang="en-US" sz="2000" dirty="0" smtClean="0">
                <a:solidFill>
                  <a:srgbClr val="FF00FF"/>
                </a:solidFill>
              </a:rPr>
              <a:t>	</a:t>
            </a:r>
            <a:r>
              <a:rPr lang="en-US" sz="2000" dirty="0" smtClean="0">
                <a:solidFill>
                  <a:prstClr val="black"/>
                </a:solidFill>
              </a:rPr>
              <a:t>404-937-6633</a:t>
            </a:r>
          </a:p>
          <a:p>
            <a:r>
              <a:rPr lang="en-US" sz="2000" dirty="0" smtClean="0">
                <a:solidFill>
                  <a:prstClr val="black"/>
                </a:solidFill>
              </a:rPr>
              <a:t>Email:</a:t>
            </a:r>
            <a:r>
              <a:rPr lang="en-US" sz="2000" dirty="0" smtClean="0">
                <a:solidFill>
                  <a:srgbClr val="FF00FF"/>
                </a:solidFill>
              </a:rPr>
              <a:t>	</a:t>
            </a:r>
            <a:r>
              <a:rPr lang="en-US" sz="2000" dirty="0" smtClean="0">
                <a:solidFill>
                  <a:prstClr val="black"/>
                </a:solidFill>
                <a:hlinkClick r:id="rId4"/>
              </a:rPr>
              <a:t>Gary@RuralHealthCoding.com</a:t>
            </a:r>
            <a:endParaRPr lang="en-US" sz="2000" dirty="0" smtClean="0">
              <a:solidFill>
                <a:prstClr val="black"/>
              </a:solidFill>
            </a:endParaRPr>
          </a:p>
          <a:p>
            <a:r>
              <a:rPr lang="en-US" sz="2000" dirty="0" smtClean="0">
                <a:solidFill>
                  <a:prstClr val="black"/>
                </a:solidFill>
              </a:rPr>
              <a:t>Web:</a:t>
            </a:r>
            <a:r>
              <a:rPr lang="en-US" sz="2000" dirty="0" smtClean="0">
                <a:solidFill>
                  <a:srgbClr val="FF00FF"/>
                </a:solidFill>
              </a:rPr>
              <a:t>	</a:t>
            </a:r>
            <a:r>
              <a:rPr lang="en-US" sz="2000" dirty="0" smtClean="0">
                <a:solidFill>
                  <a:prstClr val="black"/>
                </a:solidFill>
                <a:hlinkClick r:id="rId5"/>
              </a:rPr>
              <a:t>http://www.RuralHealthCoding.com</a:t>
            </a:r>
            <a:endParaRPr lang="en-US" sz="2000" dirty="0" smtClean="0">
              <a:solidFill>
                <a:prstClr val="black"/>
              </a:solidFill>
            </a:endParaRPr>
          </a:p>
        </p:txBody>
      </p:sp>
    </p:spTree>
    <p:extLst>
      <p:ext uri="{BB962C8B-B14F-4D97-AF65-F5344CB8AC3E}">
        <p14:creationId xmlns:p14="http://schemas.microsoft.com/office/powerpoint/2010/main" val="1598188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85725"/>
            <a:ext cx="11242675" cy="1325563"/>
          </a:xfrm>
        </p:spPr>
        <p:txBody>
          <a:bodyPr/>
          <a:lstStyle/>
          <a:p>
            <a:r>
              <a:rPr lang="en-US" dirty="0" smtClean="0"/>
              <a:t>Clarity on the proper sequencing of ICD-10 codes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1292226"/>
            <a:ext cx="11814804" cy="294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205726" y="1226622"/>
            <a:ext cx="1144273" cy="369332"/>
          </a:xfrm>
          <a:prstGeom prst="rect">
            <a:avLst/>
          </a:prstGeom>
          <a:noFill/>
        </p:spPr>
        <p:txBody>
          <a:bodyPr wrap="square" rtlCol="0">
            <a:spAutoFit/>
          </a:bodyPr>
          <a:lstStyle/>
          <a:p>
            <a:r>
              <a:rPr lang="en-US" dirty="0" smtClean="0"/>
              <a:t>(Page 13)</a:t>
            </a:r>
            <a:endParaRPr lang="en-US" dirty="0"/>
          </a:p>
        </p:txBody>
      </p:sp>
      <p:cxnSp>
        <p:nvCxnSpPr>
          <p:cNvPr id="5" name="Straight Arrow Connector 4"/>
          <p:cNvCxnSpPr/>
          <p:nvPr/>
        </p:nvCxnSpPr>
        <p:spPr>
          <a:xfrm flipH="1">
            <a:off x="4356100" y="1411288"/>
            <a:ext cx="6858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8706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add-on diagnoses for Diabetes in Section B – Chapter 4</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690688"/>
            <a:ext cx="1056640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2801938"/>
            <a:ext cx="8934450" cy="3686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rot="5400000">
            <a:off x="8988952" y="3350152"/>
            <a:ext cx="665696" cy="2209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9897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 on Remission Coding related to Substance “Use” versus “Dependence”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1690687"/>
            <a:ext cx="10161587" cy="501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789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65125"/>
            <a:ext cx="11595100" cy="1325563"/>
          </a:xfrm>
        </p:spPr>
        <p:txBody>
          <a:bodyPr>
            <a:normAutofit fontScale="90000"/>
          </a:bodyPr>
          <a:lstStyle/>
          <a:p>
            <a:r>
              <a:rPr lang="en-US" dirty="0" smtClean="0"/>
              <a:t>A lot of changes to coding of Myocardial Infarctions – work with your referring docs and read the full section in this applies!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188" y="1822450"/>
            <a:ext cx="9231312" cy="75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694" y="2824163"/>
            <a:ext cx="697230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35106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9525"/>
            <a:ext cx="11671300" cy="1325563"/>
          </a:xfrm>
        </p:spPr>
        <p:txBody>
          <a:bodyPr/>
          <a:lstStyle/>
          <a:p>
            <a:r>
              <a:rPr lang="en-US" dirty="0" smtClean="0"/>
              <a:t>Work in a small Rural hospital that owns RHCs?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238250"/>
            <a:ext cx="1099820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10807700" y="5715000"/>
            <a:ext cx="1384300" cy="895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873005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365125"/>
            <a:ext cx="11899900" cy="1325563"/>
          </a:xfrm>
        </p:spPr>
        <p:txBody>
          <a:bodyPr>
            <a:normAutofit fontScale="90000"/>
          </a:bodyPr>
          <a:lstStyle/>
          <a:p>
            <a:r>
              <a:rPr lang="en-US" dirty="0" smtClean="0"/>
              <a:t>Though there are no significant 2018 updates in Section C for Chapter 21: Z-codes – you should give it a read since they are so common in Rural Health</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950" y="1874838"/>
            <a:ext cx="10864850" cy="4603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8179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urney Foshee\Desktop\UMC\title_slide_flat.png"/>
          <p:cNvPicPr>
            <a:picLocks noChangeAspect="1" noChangeArrowheads="1"/>
          </p:cNvPicPr>
          <p:nvPr/>
        </p:nvPicPr>
        <p:blipFill>
          <a:blip r:embed="rId2" cstate="print"/>
          <a:stretch>
            <a:fillRect/>
          </a:stretch>
        </p:blipFill>
        <p:spPr bwMode="auto">
          <a:xfrm>
            <a:off x="1" y="2"/>
            <a:ext cx="12191999" cy="6857999"/>
          </a:xfrm>
          <a:prstGeom prst="rect">
            <a:avLst/>
          </a:prstGeom>
          <a:noFill/>
        </p:spPr>
      </p:pic>
      <p:sp>
        <p:nvSpPr>
          <p:cNvPr id="2" name="Title 1"/>
          <p:cNvSpPr>
            <a:spLocks noGrp="1"/>
          </p:cNvSpPr>
          <p:nvPr>
            <p:ph type="title"/>
          </p:nvPr>
        </p:nvSpPr>
        <p:spPr>
          <a:xfrm>
            <a:off x="203200" y="990600"/>
            <a:ext cx="11379200" cy="1828800"/>
          </a:xfrm>
        </p:spPr>
        <p:txBody>
          <a:bodyPr>
            <a:noAutofit/>
          </a:bodyPr>
          <a:lstStyle/>
          <a:p>
            <a:pPr algn="ctr"/>
            <a:r>
              <a:rPr lang="en-US" sz="4000" b="1" u="none" dirty="0" smtClean="0">
                <a:solidFill>
                  <a:srgbClr val="FFFF00"/>
                </a:solidFill>
                <a:latin typeface="Georgia" panose="02040502050405020303" pitchFamily="18" charset="0"/>
              </a:rPr>
              <a:t>More Z-Code Info for Rural Health Clinics</a:t>
            </a:r>
            <a:endParaRPr lang="en-US" sz="4000" b="1" i="1" u="none" dirty="0">
              <a:solidFill>
                <a:srgbClr val="FFFF00"/>
              </a:solidFill>
              <a:latin typeface="Georgia" panose="02040502050405020303" pitchFamily="18" charset="0"/>
            </a:endParaRPr>
          </a:p>
        </p:txBody>
      </p:sp>
    </p:spTree>
    <p:extLst>
      <p:ext uri="{BB962C8B-B14F-4D97-AF65-F5344CB8AC3E}">
        <p14:creationId xmlns:p14="http://schemas.microsoft.com/office/powerpoint/2010/main" val="3581018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546652"/>
            <a:ext cx="11491030" cy="1325563"/>
          </a:xfrm>
        </p:spPr>
        <p:txBody>
          <a:bodyPr>
            <a:normAutofit fontScale="90000"/>
          </a:bodyPr>
          <a:lstStyle/>
          <a:p>
            <a:r>
              <a:rPr lang="en-US" dirty="0" smtClean="0"/>
              <a:t>V-codes essentially became Z-codes in ICD-10-CM</a:t>
            </a:r>
            <a:endParaRPr lang="en-US" dirty="0"/>
          </a:p>
        </p:txBody>
      </p:sp>
      <p:sp>
        <p:nvSpPr>
          <p:cNvPr id="3" name="Content Placeholder 2"/>
          <p:cNvSpPr>
            <a:spLocks noGrp="1"/>
          </p:cNvSpPr>
          <p:nvPr>
            <p:ph idx="1"/>
          </p:nvPr>
        </p:nvSpPr>
        <p:spPr>
          <a:xfrm>
            <a:off x="361121" y="1872215"/>
            <a:ext cx="11466443" cy="4767123"/>
          </a:xfrm>
        </p:spPr>
        <p:txBody>
          <a:bodyPr>
            <a:normAutofit fontScale="92500" lnSpcReduction="20000"/>
          </a:bodyPr>
          <a:lstStyle/>
          <a:p>
            <a:pPr marL="0" indent="0">
              <a:buNone/>
            </a:pPr>
            <a:r>
              <a:rPr lang="en-US" dirty="0">
                <a:ea typeface="ＭＳ Ｐゴシック" charset="0"/>
              </a:rPr>
              <a:t>Chapter 21: </a:t>
            </a:r>
            <a:r>
              <a:rPr lang="en-US" dirty="0" smtClean="0">
                <a:ea typeface="ＭＳ Ｐゴシック" charset="0"/>
              </a:rPr>
              <a:t> Factors </a:t>
            </a:r>
            <a:r>
              <a:rPr lang="en-US" dirty="0">
                <a:ea typeface="ＭＳ Ｐゴシック" charset="0"/>
              </a:rPr>
              <a:t>Influencing Health Status and Contact with Health </a:t>
            </a:r>
            <a:r>
              <a:rPr lang="en-US" dirty="0" smtClean="0">
                <a:ea typeface="ＭＳ Ｐゴシック" charset="0"/>
              </a:rPr>
              <a:t>services (Z00-Z99)</a:t>
            </a:r>
          </a:p>
          <a:p>
            <a:pPr marL="0" indent="0">
              <a:buNone/>
              <a:defRPr/>
            </a:pPr>
            <a:r>
              <a:rPr lang="en-US" sz="2800" u="sng" dirty="0">
                <a:solidFill>
                  <a:srgbClr val="000000"/>
                </a:solidFill>
                <a:ea typeface="ＭＳ Ｐゴシック" charset="0"/>
              </a:rPr>
              <a:t>Changes</a:t>
            </a:r>
          </a:p>
          <a:p>
            <a:pPr>
              <a:defRPr/>
            </a:pPr>
            <a:r>
              <a:rPr lang="en-US" dirty="0">
                <a:solidFill>
                  <a:srgbClr val="000000"/>
                </a:solidFill>
                <a:ea typeface="ＭＳ Ｐゴシック" charset="0"/>
              </a:rPr>
              <a:t>Reclassification of aftercare codes</a:t>
            </a:r>
          </a:p>
          <a:p>
            <a:pPr>
              <a:defRPr/>
            </a:pPr>
            <a:r>
              <a:rPr lang="en-US" dirty="0">
                <a:solidFill>
                  <a:srgbClr val="000000"/>
                </a:solidFill>
                <a:ea typeface="ＭＳ Ｐゴシック" charset="0"/>
              </a:rPr>
              <a:t>More specificity of categories</a:t>
            </a:r>
          </a:p>
          <a:p>
            <a:pPr>
              <a:defRPr/>
            </a:pPr>
            <a:r>
              <a:rPr lang="en-US" dirty="0">
                <a:solidFill>
                  <a:srgbClr val="000000"/>
                </a:solidFill>
                <a:ea typeface="ＭＳ Ｐゴシック" charset="0"/>
              </a:rPr>
              <a:t>Most </a:t>
            </a:r>
            <a:r>
              <a:rPr lang="en-US" dirty="0" smtClean="0">
                <a:solidFill>
                  <a:srgbClr val="000000"/>
                </a:solidFill>
                <a:ea typeface="ＭＳ Ｐゴシック" charset="0"/>
              </a:rPr>
              <a:t>mappings </a:t>
            </a:r>
            <a:r>
              <a:rPr lang="en-US" dirty="0">
                <a:solidFill>
                  <a:srgbClr val="000000"/>
                </a:solidFill>
                <a:ea typeface="ＭＳ Ｐゴシック" charset="0"/>
              </a:rPr>
              <a:t>are 1:1 – with minor documentation </a:t>
            </a:r>
            <a:r>
              <a:rPr lang="en-US" dirty="0" smtClean="0">
                <a:solidFill>
                  <a:srgbClr val="000000"/>
                </a:solidFill>
                <a:ea typeface="ＭＳ Ｐゴシック" charset="0"/>
              </a:rPr>
              <a:t>changes but some require further analysis, documentation, and careful code selection</a:t>
            </a:r>
            <a:endParaRPr lang="en-US" dirty="0">
              <a:solidFill>
                <a:srgbClr val="000000"/>
              </a:solidFill>
              <a:ea typeface="ＭＳ Ｐゴシック" charset="0"/>
            </a:endParaRPr>
          </a:p>
          <a:p>
            <a:pPr lvl="1">
              <a:defRPr/>
            </a:pPr>
            <a:r>
              <a:rPr lang="en-US" dirty="0">
                <a:solidFill>
                  <a:srgbClr val="FF0000"/>
                </a:solidFill>
                <a:ea typeface="ＭＳ Ｐゴシック" charset="0"/>
              </a:rPr>
              <a:t>This is one chapter that you may literally need to review EVERY CODE individually to see if it fits your organization’s needs!</a:t>
            </a:r>
          </a:p>
          <a:p>
            <a:pPr marL="0" indent="0">
              <a:buNone/>
            </a:pPr>
            <a:r>
              <a:rPr lang="en-US" dirty="0" smtClean="0">
                <a:ea typeface="ＭＳ Ｐゴシック" charset="0"/>
              </a:rPr>
              <a:t>            </a:t>
            </a:r>
            <a:endParaRPr lang="en-US" dirty="0">
              <a:ea typeface="ＭＳ Ｐゴシック" charset="0"/>
            </a:endParaRPr>
          </a:p>
          <a:p>
            <a:pPr marL="0" indent="0">
              <a:buNone/>
            </a:pPr>
            <a:endParaRPr lang="en-US" dirty="0"/>
          </a:p>
        </p:txBody>
      </p:sp>
    </p:spTree>
    <p:extLst>
      <p:ext uri="{BB962C8B-B14F-4D97-AF65-F5344CB8AC3E}">
        <p14:creationId xmlns:p14="http://schemas.microsoft.com/office/powerpoint/2010/main" val="95061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179" y="568925"/>
            <a:ext cx="11197389" cy="1066800"/>
          </a:xfrm>
        </p:spPr>
        <p:txBody>
          <a:bodyPr>
            <a:normAutofit/>
          </a:bodyPr>
          <a:lstStyle/>
          <a:p>
            <a:pPr algn="ctr">
              <a:defRPr/>
            </a:pPr>
            <a:r>
              <a:rPr lang="en-US" sz="4000" dirty="0" smtClean="0">
                <a:ea typeface="ＭＳ Ｐゴシック" charset="0"/>
              </a:rPr>
              <a:t>Additional Z-Codes </a:t>
            </a:r>
            <a:r>
              <a:rPr lang="en-US" sz="4000" dirty="0">
                <a:ea typeface="ＭＳ Ｐゴシック" charset="0"/>
              </a:rPr>
              <a:t>in </a:t>
            </a:r>
            <a:r>
              <a:rPr lang="en-US" sz="4000" dirty="0" smtClean="0">
                <a:ea typeface="ＭＳ Ｐゴシック" charset="0"/>
              </a:rPr>
              <a:t>ICD-10-CM</a:t>
            </a:r>
            <a:endParaRPr lang="en-US" sz="4000" dirty="0">
              <a:ea typeface="ＭＳ Ｐゴシック" charset="0"/>
            </a:endParaRPr>
          </a:p>
        </p:txBody>
      </p:sp>
      <p:sp>
        <p:nvSpPr>
          <p:cNvPr id="3" name="Content Placeholder 2"/>
          <p:cNvSpPr>
            <a:spLocks noGrp="1"/>
          </p:cNvSpPr>
          <p:nvPr>
            <p:ph idx="1"/>
          </p:nvPr>
        </p:nvSpPr>
        <p:spPr>
          <a:xfrm>
            <a:off x="449179" y="1812758"/>
            <a:ext cx="11197389" cy="4844716"/>
          </a:xfrm>
        </p:spPr>
        <p:txBody>
          <a:bodyPr>
            <a:normAutofit fontScale="92500" lnSpcReduction="10000"/>
          </a:bodyPr>
          <a:lstStyle/>
          <a:p>
            <a:pPr>
              <a:defRPr/>
            </a:pPr>
            <a:r>
              <a:rPr lang="en-US" sz="2800" dirty="0">
                <a:ea typeface="ＭＳ Ｐゴシック" charset="0"/>
              </a:rPr>
              <a:t>Z01.20 and .21 -  Encounters for dental exam and cleaning (</a:t>
            </a:r>
            <a:r>
              <a:rPr lang="en-US" sz="2800" i="1" dirty="0">
                <a:ea typeface="ＭＳ Ｐゴシック" charset="0"/>
              </a:rPr>
              <a:t>with or without abnormal findings</a:t>
            </a:r>
            <a:r>
              <a:rPr lang="en-US" sz="2800" dirty="0">
                <a:ea typeface="ＭＳ Ｐゴシック" charset="0"/>
              </a:rPr>
              <a:t>) </a:t>
            </a:r>
          </a:p>
          <a:p>
            <a:pPr marL="0" indent="0">
              <a:buNone/>
              <a:defRPr/>
            </a:pPr>
            <a:endParaRPr lang="en-US" sz="2800" dirty="0">
              <a:ea typeface="ＭＳ Ｐゴシック" charset="0"/>
            </a:endParaRPr>
          </a:p>
          <a:p>
            <a:pPr>
              <a:defRPr/>
            </a:pPr>
            <a:r>
              <a:rPr lang="en-US" sz="2800" dirty="0">
                <a:ea typeface="ＭＳ Ｐゴシック" charset="0"/>
              </a:rPr>
              <a:t>Please review the entire Base Code section for Z01.8- </a:t>
            </a:r>
            <a:r>
              <a:rPr lang="en-US" sz="2800" i="1" dirty="0">
                <a:solidFill>
                  <a:srgbClr val="FF0000"/>
                </a:solidFill>
                <a:ea typeface="ＭＳ Ｐゴシック" charset="0"/>
              </a:rPr>
              <a:t>for Encounters for pre-procedural exams for cardio, respiratory, lab, allergy, blood typing, antibody responses</a:t>
            </a:r>
            <a:endParaRPr lang="en-US" sz="2800" dirty="0">
              <a:ea typeface="ＭＳ Ｐゴシック" charset="0"/>
            </a:endParaRPr>
          </a:p>
          <a:p>
            <a:pPr>
              <a:defRPr/>
            </a:pPr>
            <a:endParaRPr lang="en-US" sz="2800" dirty="0">
              <a:ea typeface="ＭＳ Ｐゴシック" charset="0"/>
            </a:endParaRPr>
          </a:p>
          <a:p>
            <a:pPr>
              <a:defRPr/>
            </a:pPr>
            <a:r>
              <a:rPr lang="en-US" sz="2800" dirty="0">
                <a:ea typeface="ＭＳ Ｐゴシック" charset="0"/>
              </a:rPr>
              <a:t>Please review the entire Base Code section for Z02 - Z04</a:t>
            </a:r>
            <a:r>
              <a:rPr lang="en-US" sz="2800" dirty="0">
                <a:solidFill>
                  <a:srgbClr val="FF0000"/>
                </a:solidFill>
                <a:ea typeface="ＭＳ Ｐゴシック" charset="0"/>
              </a:rPr>
              <a:t> </a:t>
            </a:r>
            <a:r>
              <a:rPr lang="en-US" sz="2800" i="1" dirty="0">
                <a:solidFill>
                  <a:srgbClr val="FF0000"/>
                </a:solidFill>
                <a:ea typeface="ＭＳ Ｐゴシック" charset="0"/>
              </a:rPr>
              <a:t>for Encounters for administrative exams </a:t>
            </a:r>
            <a:endParaRPr lang="en-US" sz="2400" i="1" dirty="0">
              <a:solidFill>
                <a:srgbClr val="FF0000"/>
              </a:solidFill>
              <a:ea typeface="ＭＳ Ｐゴシック" charset="0"/>
            </a:endParaRPr>
          </a:p>
          <a:p>
            <a:pPr lvl="1">
              <a:defRPr/>
            </a:pPr>
            <a:r>
              <a:rPr lang="en-US" sz="2800" dirty="0">
                <a:ea typeface="ＭＳ Ｐゴシック" charset="0"/>
              </a:rPr>
              <a:t>Z02.5 – Sports physicals</a:t>
            </a:r>
          </a:p>
          <a:p>
            <a:pPr lvl="1">
              <a:defRPr/>
            </a:pPr>
            <a:r>
              <a:rPr lang="en-US" sz="2800" dirty="0">
                <a:ea typeface="ＭＳ Ｐゴシック" charset="0"/>
              </a:rPr>
              <a:t>Z02.71 – Disability exams</a:t>
            </a:r>
          </a:p>
          <a:p>
            <a:pPr lvl="1">
              <a:defRPr/>
            </a:pPr>
            <a:r>
              <a:rPr lang="en-US" sz="2800" dirty="0">
                <a:ea typeface="ＭＳ Ｐゴシック" charset="0"/>
              </a:rPr>
              <a:t>Z04.71 and Z04.72 – Exams foll0wing alleged adult or child </a:t>
            </a:r>
            <a:r>
              <a:rPr lang="en-US" sz="2800" dirty="0" smtClean="0">
                <a:ea typeface="ＭＳ Ｐゴシック" charset="0"/>
              </a:rPr>
              <a:t>abuse</a:t>
            </a:r>
            <a:endParaRPr lang="en-US" dirty="0"/>
          </a:p>
        </p:txBody>
      </p:sp>
    </p:spTree>
    <p:extLst>
      <p:ext uri="{BB962C8B-B14F-4D97-AF65-F5344CB8AC3E}">
        <p14:creationId xmlns:p14="http://schemas.microsoft.com/office/powerpoint/2010/main" val="872345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874" y="176463"/>
            <a:ext cx="9144000" cy="1066800"/>
          </a:xfrm>
        </p:spPr>
        <p:txBody>
          <a:bodyPr>
            <a:normAutofit/>
          </a:bodyPr>
          <a:lstStyle/>
          <a:p>
            <a:pPr algn="ctr">
              <a:defRPr/>
            </a:pPr>
            <a:r>
              <a:rPr lang="en-US" sz="4400" dirty="0" smtClean="0">
                <a:ea typeface="ＭＳ Ｐゴシック" charset="0"/>
              </a:rPr>
              <a:t>Some More Z-Codes</a:t>
            </a:r>
            <a:endParaRPr lang="en-US" sz="4400" dirty="0">
              <a:ea typeface="ＭＳ Ｐゴシック" charset="0"/>
            </a:endParaRPr>
          </a:p>
        </p:txBody>
      </p:sp>
      <p:sp>
        <p:nvSpPr>
          <p:cNvPr id="3" name="Content Placeholder 2"/>
          <p:cNvSpPr>
            <a:spLocks noGrp="1"/>
          </p:cNvSpPr>
          <p:nvPr>
            <p:ph idx="1"/>
          </p:nvPr>
        </p:nvSpPr>
        <p:spPr>
          <a:xfrm>
            <a:off x="240632" y="1556084"/>
            <a:ext cx="11614484" cy="5053262"/>
          </a:xfrm>
        </p:spPr>
        <p:txBody>
          <a:bodyPr>
            <a:normAutofit fontScale="92500" lnSpcReduction="10000"/>
          </a:bodyPr>
          <a:lstStyle/>
          <a:p>
            <a:pPr>
              <a:defRPr/>
            </a:pPr>
            <a:r>
              <a:rPr lang="en-US" sz="2800" dirty="0">
                <a:ea typeface="ＭＳ Ｐゴシック" charset="0"/>
              </a:rPr>
              <a:t>Please review the entire Base Code section for Z30 </a:t>
            </a:r>
            <a:r>
              <a:rPr lang="en-US" sz="2800" i="1" dirty="0">
                <a:solidFill>
                  <a:srgbClr val="FF0000"/>
                </a:solidFill>
                <a:ea typeface="ＭＳ Ｐゴシック" charset="0"/>
              </a:rPr>
              <a:t>for contraceptive management – </a:t>
            </a:r>
            <a:endParaRPr lang="en-US" sz="2800" dirty="0">
              <a:ea typeface="ＭＳ Ｐゴシック" charset="0"/>
            </a:endParaRPr>
          </a:p>
          <a:p>
            <a:pPr lvl="1">
              <a:defRPr/>
            </a:pPr>
            <a:r>
              <a:rPr lang="en-US" sz="2800" dirty="0">
                <a:ea typeface="ＭＳ Ｐゴシック" charset="0"/>
              </a:rPr>
              <a:t>Codes identify Initial prescriptions + ongoing Surveillance </a:t>
            </a:r>
          </a:p>
          <a:p>
            <a:pPr lvl="1">
              <a:defRPr/>
            </a:pPr>
            <a:r>
              <a:rPr lang="en-US" sz="2800" dirty="0">
                <a:ea typeface="ＭＳ Ｐゴシック" charset="0"/>
              </a:rPr>
              <a:t>Options for different types of contraceptives including options for pills vs. injectable vs. IUDs</a:t>
            </a:r>
          </a:p>
          <a:p>
            <a:pPr>
              <a:defRPr/>
            </a:pPr>
            <a:endParaRPr lang="en-US" sz="2800" dirty="0">
              <a:ea typeface="ＭＳ Ｐゴシック" charset="0"/>
            </a:endParaRPr>
          </a:p>
          <a:p>
            <a:pPr>
              <a:defRPr/>
            </a:pPr>
            <a:r>
              <a:rPr lang="en-US" sz="2800" dirty="0">
                <a:ea typeface="ＭＳ Ｐゴシック" charset="0"/>
              </a:rPr>
              <a:t>Please review the entire Base Code section for Z48 </a:t>
            </a:r>
            <a:r>
              <a:rPr lang="en-US" sz="2800" i="1" dirty="0">
                <a:solidFill>
                  <a:srgbClr val="FF0000"/>
                </a:solidFill>
                <a:ea typeface="ＭＳ Ｐゴシック" charset="0"/>
              </a:rPr>
              <a:t>for Encounters for post-procedural aftercare</a:t>
            </a:r>
            <a:endParaRPr lang="en-US" sz="2400" i="1" dirty="0">
              <a:solidFill>
                <a:srgbClr val="FF0000"/>
              </a:solidFill>
              <a:ea typeface="ＭＳ Ｐゴシック" charset="0"/>
            </a:endParaRPr>
          </a:p>
          <a:p>
            <a:pPr lvl="1">
              <a:defRPr/>
            </a:pPr>
            <a:r>
              <a:rPr lang="en-US" sz="2800" dirty="0">
                <a:ea typeface="ＭＳ Ｐゴシック" charset="0"/>
              </a:rPr>
              <a:t>Z48.00 – Change or removal of </a:t>
            </a:r>
            <a:r>
              <a:rPr lang="en-US" sz="2800" dirty="0">
                <a:solidFill>
                  <a:srgbClr val="FF0000"/>
                </a:solidFill>
                <a:ea typeface="ＭＳ Ｐゴシック" charset="0"/>
              </a:rPr>
              <a:t>nonsurgical</a:t>
            </a:r>
            <a:r>
              <a:rPr lang="en-US" sz="2800" dirty="0">
                <a:ea typeface="ＭＳ Ｐゴシック" charset="0"/>
              </a:rPr>
              <a:t> wound dressing</a:t>
            </a:r>
          </a:p>
          <a:p>
            <a:pPr lvl="1">
              <a:defRPr/>
            </a:pPr>
            <a:r>
              <a:rPr lang="en-US" sz="2800" dirty="0">
                <a:ea typeface="ＭＳ Ｐゴシック" charset="0"/>
              </a:rPr>
              <a:t>Z48.01 – Change or removal of </a:t>
            </a:r>
            <a:r>
              <a:rPr lang="en-US" sz="2800" dirty="0">
                <a:solidFill>
                  <a:srgbClr val="FF0000"/>
                </a:solidFill>
                <a:ea typeface="ＭＳ Ｐゴシック" charset="0"/>
              </a:rPr>
              <a:t>surgical</a:t>
            </a:r>
            <a:r>
              <a:rPr lang="en-US" sz="2800" dirty="0">
                <a:ea typeface="ＭＳ Ｐゴシック" charset="0"/>
              </a:rPr>
              <a:t> wound dressing</a:t>
            </a:r>
          </a:p>
          <a:p>
            <a:pPr lvl="1">
              <a:defRPr/>
            </a:pPr>
            <a:r>
              <a:rPr lang="en-US" sz="2800" dirty="0">
                <a:ea typeface="ＭＳ Ｐゴシック" charset="0"/>
              </a:rPr>
              <a:t>Z48.02– Encounter for removal of </a:t>
            </a:r>
            <a:r>
              <a:rPr lang="en-US" sz="2800" dirty="0">
                <a:solidFill>
                  <a:srgbClr val="FF0000"/>
                </a:solidFill>
                <a:ea typeface="ＭＳ Ｐゴシック" charset="0"/>
              </a:rPr>
              <a:t>sutures</a:t>
            </a:r>
          </a:p>
          <a:p>
            <a:pPr marL="457200" lvl="1" indent="0">
              <a:buNone/>
              <a:defRPr/>
            </a:pPr>
            <a:endParaRPr lang="en-US" sz="2800" dirty="0">
              <a:solidFill>
                <a:srgbClr val="FF0000"/>
              </a:solidFill>
              <a:ea typeface="ＭＳ Ｐゴシック" charset="0"/>
            </a:endParaRPr>
          </a:p>
          <a:p>
            <a:pPr>
              <a:defRPr/>
            </a:pPr>
            <a:r>
              <a:rPr lang="en-US" sz="2800" dirty="0">
                <a:ea typeface="ＭＳ Ｐゴシック" charset="0"/>
              </a:rPr>
              <a:t>Please review the entire Base Code section for Z53 </a:t>
            </a:r>
            <a:r>
              <a:rPr lang="en-US" sz="2800" i="1" dirty="0">
                <a:solidFill>
                  <a:srgbClr val="FF0000"/>
                </a:solidFill>
                <a:ea typeface="ＭＳ Ｐゴシック" charset="0"/>
              </a:rPr>
              <a:t>for Cancelled procedures for various </a:t>
            </a:r>
            <a:r>
              <a:rPr lang="en-US" sz="2800" i="1" dirty="0" smtClean="0">
                <a:solidFill>
                  <a:srgbClr val="FF0000"/>
                </a:solidFill>
                <a:ea typeface="ＭＳ Ｐゴシック" charset="0"/>
              </a:rPr>
              <a:t>reasons</a:t>
            </a:r>
            <a:endParaRPr lang="en-US" dirty="0"/>
          </a:p>
        </p:txBody>
      </p:sp>
    </p:spTree>
    <p:extLst>
      <p:ext uri="{BB962C8B-B14F-4D97-AF65-F5344CB8AC3E}">
        <p14:creationId xmlns:p14="http://schemas.microsoft.com/office/powerpoint/2010/main" val="6442126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546652"/>
            <a:ext cx="11111947" cy="1464711"/>
          </a:xfrm>
        </p:spPr>
        <p:txBody>
          <a:bodyPr>
            <a:normAutofit/>
          </a:bodyPr>
          <a:lstStyle/>
          <a:p>
            <a:r>
              <a:rPr lang="en-US" dirty="0" smtClean="0"/>
              <a:t>The ARHPC Learning Center</a:t>
            </a:r>
            <a:br>
              <a:rPr lang="en-US" dirty="0" smtClean="0"/>
            </a:br>
            <a:r>
              <a:rPr lang="en-US" sz="1800" u="none" dirty="0" smtClean="0">
                <a:hlinkClick r:id="rId2"/>
              </a:rPr>
              <a:t>https://ARHPC.AbsorbTraining.com</a:t>
            </a:r>
            <a:r>
              <a:rPr lang="en-US" sz="1800" u="none" dirty="0" smtClean="0"/>
              <a:t>  (Testing and eLearning courses can be found here)</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591" y="2011363"/>
            <a:ext cx="11251096" cy="4627562"/>
          </a:xfrm>
        </p:spPr>
      </p:pic>
    </p:spTree>
    <p:extLst>
      <p:ext uri="{BB962C8B-B14F-4D97-AF65-F5344CB8AC3E}">
        <p14:creationId xmlns:p14="http://schemas.microsoft.com/office/powerpoint/2010/main" val="36833360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547" y="1411704"/>
            <a:ext cx="11662611" cy="5261811"/>
          </a:xfrm>
        </p:spPr>
        <p:txBody>
          <a:bodyPr/>
          <a:lstStyle/>
          <a:p>
            <a:pPr>
              <a:defRPr/>
            </a:pPr>
            <a:r>
              <a:rPr lang="en-US" sz="2400" dirty="0">
                <a:ea typeface="ＭＳ Ｐゴシック" charset="0"/>
              </a:rPr>
              <a:t>Please review the entire Base Code section for Z72 </a:t>
            </a:r>
            <a:r>
              <a:rPr lang="en-US" sz="2400" i="1" dirty="0">
                <a:solidFill>
                  <a:srgbClr val="FF0000"/>
                </a:solidFill>
                <a:ea typeface="ＭＳ Ｐゴシック" charset="0"/>
              </a:rPr>
              <a:t>for Problems Related to Lifestyle</a:t>
            </a:r>
          </a:p>
          <a:p>
            <a:pPr lvl="1">
              <a:defRPr/>
            </a:pPr>
            <a:r>
              <a:rPr lang="en-US" sz="2400" dirty="0">
                <a:ea typeface="ＭＳ Ｐゴシック" charset="0"/>
              </a:rPr>
              <a:t>Z72.0 – Tobacco use – See the important </a:t>
            </a:r>
            <a:r>
              <a:rPr lang="en-US" sz="2400" dirty="0">
                <a:solidFill>
                  <a:srgbClr val="FF0000"/>
                </a:solidFill>
                <a:ea typeface="ＭＳ Ｐゴシック" charset="0"/>
              </a:rPr>
              <a:t>Excludes1</a:t>
            </a:r>
            <a:r>
              <a:rPr lang="en-US" sz="2400" dirty="0">
                <a:ea typeface="ＭＳ Ｐゴシック" charset="0"/>
              </a:rPr>
              <a:t> notes!!!</a:t>
            </a:r>
          </a:p>
          <a:p>
            <a:pPr lvl="1">
              <a:defRPr/>
            </a:pPr>
            <a:r>
              <a:rPr lang="en-US" sz="2400" dirty="0">
                <a:ea typeface="ＭＳ Ｐゴシック" charset="0"/>
              </a:rPr>
              <a:t>Z72.3 – Lack of exercise</a:t>
            </a:r>
          </a:p>
          <a:p>
            <a:pPr lvl="1">
              <a:defRPr/>
            </a:pPr>
            <a:r>
              <a:rPr lang="en-US" sz="2400" dirty="0">
                <a:ea typeface="ＭＳ Ｐゴシック" charset="0"/>
              </a:rPr>
              <a:t>Z72.4 – Inappropriate diet and eating habits</a:t>
            </a:r>
          </a:p>
          <a:p>
            <a:pPr marL="457200" lvl="1" indent="0">
              <a:buNone/>
              <a:defRPr/>
            </a:pPr>
            <a:endParaRPr lang="en-US" sz="2400" dirty="0">
              <a:ea typeface="ＭＳ Ｐゴシック" charset="0"/>
            </a:endParaRPr>
          </a:p>
          <a:p>
            <a:pPr>
              <a:defRPr/>
            </a:pPr>
            <a:r>
              <a:rPr lang="en-US" sz="2400" dirty="0">
                <a:ea typeface="ＭＳ Ｐゴシック" charset="0"/>
              </a:rPr>
              <a:t>Z73 – some interesting and semi-funny codes…</a:t>
            </a:r>
          </a:p>
          <a:p>
            <a:pPr marL="0" indent="0">
              <a:buNone/>
              <a:defRPr/>
            </a:pPr>
            <a:endParaRPr lang="en-US" sz="2400" dirty="0">
              <a:ea typeface="ＭＳ Ｐゴシック" charset="0"/>
            </a:endParaRPr>
          </a:p>
          <a:p>
            <a:pPr>
              <a:defRPr/>
            </a:pPr>
            <a:r>
              <a:rPr lang="en-US" sz="2400" dirty="0">
                <a:ea typeface="ＭＳ Ｐゴシック" charset="0"/>
              </a:rPr>
              <a:t>Z76.0 – Encounter for issue of repeat prescription</a:t>
            </a:r>
          </a:p>
          <a:p>
            <a:pPr marL="0" indent="0">
              <a:buNone/>
              <a:defRPr/>
            </a:pPr>
            <a:endParaRPr lang="en-US" sz="2400" dirty="0">
              <a:ea typeface="ＭＳ Ｐゴシック" charset="0"/>
            </a:endParaRPr>
          </a:p>
          <a:p>
            <a:pPr>
              <a:defRPr/>
            </a:pPr>
            <a:r>
              <a:rPr lang="en-US" sz="2400" dirty="0">
                <a:ea typeface="ＭＳ Ｐゴシック" charset="0"/>
              </a:rPr>
              <a:t>Z79 – Pleas review this entire section for Long-term (current) drug therapies including: </a:t>
            </a:r>
            <a:r>
              <a:rPr lang="en-US" sz="2400" dirty="0">
                <a:solidFill>
                  <a:srgbClr val="FF0000"/>
                </a:solidFill>
                <a:ea typeface="ＭＳ Ｐゴシック" charset="0"/>
              </a:rPr>
              <a:t>anti-coagulants, anti-thrombics, NSAIDs, hormonal contraceptives, insulin, steroids</a:t>
            </a:r>
          </a:p>
          <a:p>
            <a:pPr lvl="1">
              <a:defRPr/>
            </a:pPr>
            <a:r>
              <a:rPr lang="en-US" sz="2000" dirty="0">
                <a:ea typeface="ＭＳ Ｐゴシック" charset="0"/>
              </a:rPr>
              <a:t>“Code also any therapeutic drug level monitoring (Z51.81</a:t>
            </a:r>
            <a:r>
              <a:rPr lang="en-US" sz="2000" dirty="0" smtClean="0">
                <a:ea typeface="ＭＳ Ｐゴシック" charset="0"/>
              </a:rPr>
              <a:t>)”</a:t>
            </a:r>
            <a:endParaRPr lang="en-US" sz="2000" dirty="0"/>
          </a:p>
        </p:txBody>
      </p:sp>
    </p:spTree>
    <p:extLst>
      <p:ext uri="{BB962C8B-B14F-4D97-AF65-F5344CB8AC3E}">
        <p14:creationId xmlns:p14="http://schemas.microsoft.com/office/powerpoint/2010/main" val="1816137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4783" y="365126"/>
            <a:ext cx="8869016" cy="854076"/>
          </a:xfrm>
        </p:spPr>
        <p:txBody>
          <a:bodyPr/>
          <a:lstStyle/>
          <a:p>
            <a:r>
              <a:rPr lang="en-US" dirty="0" smtClean="0"/>
              <a:t>Other interesting Z-code info…</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21944105"/>
              </p:ext>
            </p:extLst>
          </p:nvPr>
        </p:nvGraphicFramePr>
        <p:xfrm>
          <a:off x="625642" y="1219201"/>
          <a:ext cx="10876548" cy="4684837"/>
        </p:xfrm>
        <a:graphic>
          <a:graphicData uri="http://schemas.openxmlformats.org/drawingml/2006/table">
            <a:tbl>
              <a:tblPr firstRow="1" bandRow="1">
                <a:tableStyleId>{5C22544A-7EE6-4342-B048-85BDC9FD1C3A}</a:tableStyleId>
              </a:tblPr>
              <a:tblGrid>
                <a:gridCol w="3561348"/>
                <a:gridCol w="3658429"/>
                <a:gridCol w="3656771"/>
              </a:tblGrid>
              <a:tr h="6614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ICD-9 Codes and Definitions</a:t>
                      </a:r>
                    </a:p>
                    <a:p>
                      <a:pPr algn="ctr"/>
                      <a:endParaRPr lang="en-US" dirty="0"/>
                    </a:p>
                  </a:txBody>
                  <a:tcPr/>
                </a:tc>
                <a:tc>
                  <a:txBody>
                    <a:bodyPr/>
                    <a:lstStyle/>
                    <a:p>
                      <a:pPr algn="ctr"/>
                      <a:r>
                        <a:rPr lang="en-US" dirty="0" smtClean="0"/>
                        <a:t>ICD-10 Codes and Definitions</a:t>
                      </a:r>
                      <a:endParaRPr lang="en-US" dirty="0"/>
                    </a:p>
                  </a:txBody>
                  <a:tcPr/>
                </a:tc>
                <a:tc>
                  <a:txBody>
                    <a:bodyPr/>
                    <a:lstStyle/>
                    <a:p>
                      <a:pPr algn="ctr"/>
                      <a:r>
                        <a:rPr lang="en-US" dirty="0" smtClean="0"/>
                        <a:t>NOTES</a:t>
                      </a:r>
                      <a:endParaRPr lang="en-US" dirty="0"/>
                    </a:p>
                  </a:txBody>
                  <a:tcPr/>
                </a:tc>
              </a:tr>
              <a:tr h="944967">
                <a:tc>
                  <a:txBody>
                    <a:bodyPr/>
                    <a:lstStyle/>
                    <a:p>
                      <a:r>
                        <a:rPr lang="en-US" dirty="0" smtClean="0"/>
                        <a:t>V20.2 - Routine infant or child health check</a:t>
                      </a:r>
                      <a:endParaRPr lang="en-US" dirty="0"/>
                    </a:p>
                  </a:txBody>
                  <a:tcPr/>
                </a:tc>
                <a:tc>
                  <a:txBody>
                    <a:bodyPr/>
                    <a:lstStyle/>
                    <a:p>
                      <a:r>
                        <a:rPr lang="en-US" dirty="0" smtClean="0"/>
                        <a:t>Z00.121 – Encounter for routine child health examination </a:t>
                      </a:r>
                      <a:r>
                        <a:rPr lang="en-US" b="1" dirty="0" smtClean="0">
                          <a:solidFill>
                            <a:srgbClr val="FF0000"/>
                          </a:solidFill>
                        </a:rPr>
                        <a:t>with</a:t>
                      </a:r>
                      <a:r>
                        <a:rPr lang="en-US" dirty="0" smtClean="0">
                          <a:solidFill>
                            <a:srgbClr val="FF0000"/>
                          </a:solidFill>
                        </a:rPr>
                        <a:t> abnormal findings</a:t>
                      </a:r>
                    </a:p>
                    <a:p>
                      <a:r>
                        <a:rPr lang="en-US" dirty="0" smtClean="0"/>
                        <a:t>Z00.129 – Encounter for routine child health examination </a:t>
                      </a:r>
                      <a:r>
                        <a:rPr lang="en-US" b="1" dirty="0" smtClean="0">
                          <a:solidFill>
                            <a:srgbClr val="FF0000"/>
                          </a:solidFill>
                        </a:rPr>
                        <a:t>without</a:t>
                      </a:r>
                      <a:r>
                        <a:rPr lang="en-US" dirty="0" smtClean="0">
                          <a:solidFill>
                            <a:srgbClr val="FF0000"/>
                          </a:solidFill>
                        </a:rPr>
                        <a:t> abnormal findings</a:t>
                      </a:r>
                      <a:endParaRPr lang="en-US" dirty="0">
                        <a:solidFill>
                          <a:srgbClr val="FF0000"/>
                        </a:solidFill>
                      </a:endParaRPr>
                    </a:p>
                  </a:txBody>
                  <a:tcPr/>
                </a:tc>
                <a:tc>
                  <a:txBody>
                    <a:bodyPr/>
                    <a:lstStyle/>
                    <a:p>
                      <a:r>
                        <a:rPr lang="en-US" dirty="0" smtClean="0"/>
                        <a:t>See also ICD-9 codes V20.0, V20.1, V20.31, and V20.32 that map to ICD-10 codes Z76.1 and V76.2 as possible other options.  </a:t>
                      </a:r>
                      <a:r>
                        <a:rPr lang="en-US" dirty="0" smtClean="0">
                          <a:solidFill>
                            <a:srgbClr val="FF0000"/>
                          </a:solidFill>
                        </a:rPr>
                        <a:t>These codes are NOT for children under 28</a:t>
                      </a:r>
                      <a:r>
                        <a:rPr lang="en-US" baseline="0" dirty="0" smtClean="0">
                          <a:solidFill>
                            <a:srgbClr val="FF0000"/>
                          </a:solidFill>
                        </a:rPr>
                        <a:t> days old – see Excludes1 notes!</a:t>
                      </a:r>
                      <a:endParaRPr lang="en-US" dirty="0">
                        <a:solidFill>
                          <a:srgbClr val="FF0000"/>
                        </a:solidFill>
                      </a:endParaRPr>
                    </a:p>
                  </a:txBody>
                  <a:tcPr/>
                </a:tc>
              </a:tr>
              <a:tr h="944967">
                <a:tc>
                  <a:txBody>
                    <a:bodyPr/>
                    <a:lstStyle/>
                    <a:p>
                      <a:r>
                        <a:rPr lang="en-US" dirty="0" smtClean="0"/>
                        <a:t>V23.9</a:t>
                      </a:r>
                      <a:r>
                        <a:rPr lang="en-US" baseline="0" dirty="0" smtClean="0"/>
                        <a:t> - </a:t>
                      </a:r>
                      <a:r>
                        <a:rPr lang="en-US" dirty="0" smtClean="0"/>
                        <a:t>Supervision of unspecified high-risk pregnancy</a:t>
                      </a:r>
                      <a:endParaRPr lang="en-US" dirty="0"/>
                    </a:p>
                  </a:txBody>
                  <a:tcPr/>
                </a:tc>
                <a:tc>
                  <a:txBody>
                    <a:bodyPr/>
                    <a:lstStyle/>
                    <a:p>
                      <a:r>
                        <a:rPr lang="en-US" dirty="0" smtClean="0"/>
                        <a:t>O09.90</a:t>
                      </a:r>
                      <a:r>
                        <a:rPr lang="en-US" baseline="0" dirty="0" smtClean="0"/>
                        <a:t> through O09.93 – </a:t>
                      </a:r>
                    </a:p>
                    <a:p>
                      <a:r>
                        <a:rPr lang="en-US" b="1" baseline="0" dirty="0" smtClean="0">
                          <a:solidFill>
                            <a:srgbClr val="FF0000"/>
                          </a:solidFill>
                        </a:rPr>
                        <a:t>to determine last digit you must identify the trimester e.g. unspecified, 1</a:t>
                      </a:r>
                      <a:r>
                        <a:rPr lang="en-US" b="1" baseline="30000" dirty="0" smtClean="0">
                          <a:solidFill>
                            <a:srgbClr val="FF0000"/>
                          </a:solidFill>
                        </a:rPr>
                        <a:t>st</a:t>
                      </a:r>
                      <a:r>
                        <a:rPr lang="en-US" b="1" baseline="0" dirty="0" smtClean="0">
                          <a:solidFill>
                            <a:srgbClr val="FF0000"/>
                          </a:solidFill>
                        </a:rPr>
                        <a:t>, 2</a:t>
                      </a:r>
                      <a:r>
                        <a:rPr lang="en-US" b="1" baseline="30000" dirty="0" smtClean="0">
                          <a:solidFill>
                            <a:srgbClr val="FF0000"/>
                          </a:solidFill>
                        </a:rPr>
                        <a:t>nd</a:t>
                      </a:r>
                      <a:r>
                        <a:rPr lang="en-US" b="1" baseline="0" dirty="0" smtClean="0">
                          <a:solidFill>
                            <a:srgbClr val="FF0000"/>
                          </a:solidFill>
                        </a:rPr>
                        <a:t>, 3</a:t>
                      </a:r>
                      <a:r>
                        <a:rPr lang="en-US" b="1" baseline="30000" dirty="0" smtClean="0">
                          <a:solidFill>
                            <a:srgbClr val="FF0000"/>
                          </a:solidFill>
                        </a:rPr>
                        <a:t>rd</a:t>
                      </a:r>
                      <a:r>
                        <a:rPr lang="en-US" b="1" baseline="0" dirty="0" smtClean="0">
                          <a:solidFill>
                            <a:srgbClr val="FF0000"/>
                          </a:solidFill>
                        </a:rPr>
                        <a:t> trimester</a:t>
                      </a:r>
                      <a:endParaRPr lang="en-US" b="1" dirty="0">
                        <a:solidFill>
                          <a:srgbClr val="FF0000"/>
                        </a:solidFill>
                      </a:endParaRPr>
                    </a:p>
                  </a:txBody>
                  <a:tcPr/>
                </a:tc>
                <a:tc>
                  <a:txBody>
                    <a:bodyPr/>
                    <a:lstStyle/>
                    <a:p>
                      <a:r>
                        <a:rPr lang="en-US" dirty="0" smtClean="0"/>
                        <a:t>Note that there are several</a:t>
                      </a:r>
                      <a:r>
                        <a:rPr lang="en-US" baseline="0" dirty="0" smtClean="0"/>
                        <a:t> codes for supervising a high-risk pregnancy in the ICD-9 V23.8-; therefore use caution with a generalized diagnosis if more detailed codes are documented.  See also the entire </a:t>
                      </a:r>
                      <a:r>
                        <a:rPr lang="en-US" b="1" baseline="0" dirty="0" smtClean="0">
                          <a:solidFill>
                            <a:srgbClr val="FF0000"/>
                          </a:solidFill>
                        </a:rPr>
                        <a:t>O09 section </a:t>
                      </a:r>
                      <a:r>
                        <a:rPr lang="en-US" baseline="0" dirty="0" smtClean="0"/>
                        <a:t>that has other code options.</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19878" y="95699"/>
            <a:ext cx="1909410" cy="460892"/>
          </a:xfrm>
          <a:prstGeom prst="rect">
            <a:avLst/>
          </a:prstGeom>
        </p:spPr>
      </p:pic>
    </p:spTree>
    <p:extLst>
      <p:ext uri="{BB962C8B-B14F-4D97-AF65-F5344CB8AC3E}">
        <p14:creationId xmlns:p14="http://schemas.microsoft.com/office/powerpoint/2010/main" val="16343077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45634" y="236788"/>
            <a:ext cx="8927955" cy="805949"/>
          </a:xfrm>
        </p:spPr>
        <p:txBody>
          <a:bodyPr/>
          <a:lstStyle/>
          <a:p>
            <a:r>
              <a:rPr lang="en-US" dirty="0"/>
              <a:t>Other interesting Z-code info…</a:t>
            </a:r>
          </a:p>
        </p:txBody>
      </p:sp>
      <p:graphicFrame>
        <p:nvGraphicFramePr>
          <p:cNvPr id="8" name="Table 7"/>
          <p:cNvGraphicFramePr>
            <a:graphicFrameLocks noGrp="1"/>
          </p:cNvGraphicFramePr>
          <p:nvPr>
            <p:extLst>
              <p:ext uri="{D42A27DB-BD31-4B8C-83A1-F6EECF244321}">
                <p14:modId xmlns:p14="http://schemas.microsoft.com/office/powerpoint/2010/main" val="1863229186"/>
              </p:ext>
            </p:extLst>
          </p:nvPr>
        </p:nvGraphicFramePr>
        <p:xfrm>
          <a:off x="368969" y="1219201"/>
          <a:ext cx="11293642" cy="5261249"/>
        </p:xfrm>
        <a:graphic>
          <a:graphicData uri="http://schemas.openxmlformats.org/drawingml/2006/table">
            <a:tbl>
              <a:tblPr firstRow="1" bandRow="1">
                <a:tableStyleId>{5C22544A-7EE6-4342-B048-85BDC9FD1C3A}</a:tableStyleId>
              </a:tblPr>
              <a:tblGrid>
                <a:gridCol w="3697918"/>
                <a:gridCol w="3897806"/>
                <a:gridCol w="3697918"/>
              </a:tblGrid>
              <a:tr h="66147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ICD-9 Codes and Definitions</a:t>
                      </a:r>
                    </a:p>
                    <a:p>
                      <a:pPr algn="ctr"/>
                      <a:endParaRPr lang="en-US" dirty="0"/>
                    </a:p>
                  </a:txBody>
                  <a:tcPr/>
                </a:tc>
                <a:tc>
                  <a:txBody>
                    <a:bodyPr/>
                    <a:lstStyle/>
                    <a:p>
                      <a:pPr algn="ctr"/>
                      <a:r>
                        <a:rPr lang="en-US" dirty="0" smtClean="0"/>
                        <a:t>ICD-10 Codes and Definitions</a:t>
                      </a:r>
                      <a:endParaRPr lang="en-US" dirty="0"/>
                    </a:p>
                  </a:txBody>
                  <a:tcPr/>
                </a:tc>
                <a:tc>
                  <a:txBody>
                    <a:bodyPr/>
                    <a:lstStyle/>
                    <a:p>
                      <a:pPr algn="ctr"/>
                      <a:r>
                        <a:rPr lang="en-US" dirty="0" smtClean="0"/>
                        <a:t>NOTES</a:t>
                      </a:r>
                      <a:endParaRPr lang="en-US" dirty="0"/>
                    </a:p>
                  </a:txBody>
                  <a:tcPr/>
                </a:tc>
              </a:tr>
              <a:tr h="944967">
                <a:tc>
                  <a:txBody>
                    <a:bodyPr/>
                    <a:lstStyle/>
                    <a:p>
                      <a:r>
                        <a:rPr lang="en-US" dirty="0" smtClean="0"/>
                        <a:t>V72.31 – Routine GYN exam</a:t>
                      </a:r>
                      <a:endParaRPr lang="en-US" dirty="0"/>
                    </a:p>
                  </a:txBody>
                  <a:tcPr/>
                </a:tc>
                <a:tc>
                  <a:txBody>
                    <a:bodyPr/>
                    <a:lstStyle/>
                    <a:p>
                      <a:r>
                        <a:rPr lang="en-US" dirty="0" smtClean="0"/>
                        <a:t>Z01.411</a:t>
                      </a:r>
                      <a:r>
                        <a:rPr lang="en-US" baseline="0" dirty="0" smtClean="0"/>
                        <a:t> – Encounter for GYN (exam)(routine) </a:t>
                      </a:r>
                      <a:r>
                        <a:rPr lang="en-US" b="1" baseline="0" dirty="0" smtClean="0">
                          <a:solidFill>
                            <a:srgbClr val="FF0000"/>
                          </a:solidFill>
                        </a:rPr>
                        <a:t>with</a:t>
                      </a:r>
                      <a:r>
                        <a:rPr lang="en-US" baseline="0" dirty="0" smtClean="0">
                          <a:solidFill>
                            <a:srgbClr val="FF0000"/>
                          </a:solidFill>
                        </a:rPr>
                        <a:t> </a:t>
                      </a:r>
                      <a:r>
                        <a:rPr lang="en-US" baseline="0" dirty="0" smtClean="0"/>
                        <a:t>abnormal findings</a:t>
                      </a:r>
                      <a:endParaRPr lang="en-US" dirty="0"/>
                    </a:p>
                  </a:txBody>
                  <a:tcPr/>
                </a:tc>
                <a:tc rowSpan="2">
                  <a:txBody>
                    <a:bodyPr/>
                    <a:lstStyle/>
                    <a:p>
                      <a:pPr algn="ctr"/>
                      <a:endParaRPr lang="en-US" dirty="0" smtClean="0"/>
                    </a:p>
                    <a:p>
                      <a:pPr algn="ctr"/>
                      <a:endParaRPr lang="en-US" dirty="0" smtClean="0"/>
                    </a:p>
                    <a:p>
                      <a:pPr algn="ctr"/>
                      <a:r>
                        <a:rPr lang="en-US" dirty="0" smtClean="0"/>
                        <a:t>Results found in exam and/or labs</a:t>
                      </a:r>
                      <a:r>
                        <a:rPr lang="en-US" baseline="0" dirty="0" smtClean="0"/>
                        <a:t> influences code choice. </a:t>
                      </a:r>
                      <a:r>
                        <a:rPr lang="en-US" baseline="0" dirty="0" smtClean="0">
                          <a:solidFill>
                            <a:srgbClr val="FF0000"/>
                          </a:solidFill>
                        </a:rPr>
                        <a:t>Carefully review notes under Z01.4 section.</a:t>
                      </a:r>
                      <a:endParaRPr lang="en-US" dirty="0">
                        <a:solidFill>
                          <a:srgbClr val="FF0000"/>
                        </a:solidFill>
                      </a:endParaRPr>
                    </a:p>
                  </a:txBody>
                  <a:tcPr/>
                </a:tc>
              </a:tr>
              <a:tr h="944967">
                <a:tc>
                  <a:txBody>
                    <a:bodyPr/>
                    <a:lstStyle/>
                    <a:p>
                      <a:pPr algn="ctr"/>
                      <a:r>
                        <a:rPr lang="en-US"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Z01.419</a:t>
                      </a:r>
                      <a:r>
                        <a:rPr lang="en-US" baseline="0" dirty="0" smtClean="0"/>
                        <a:t> – Encounter for GYN (exam)(routine) </a:t>
                      </a:r>
                      <a:r>
                        <a:rPr lang="en-US" b="1" baseline="0" dirty="0" smtClean="0">
                          <a:solidFill>
                            <a:srgbClr val="FF0000"/>
                          </a:solidFill>
                        </a:rPr>
                        <a:t>without</a:t>
                      </a:r>
                      <a:r>
                        <a:rPr lang="en-US" baseline="0" dirty="0" smtClean="0">
                          <a:solidFill>
                            <a:srgbClr val="FF0000"/>
                          </a:solidFill>
                        </a:rPr>
                        <a:t> </a:t>
                      </a:r>
                      <a:r>
                        <a:rPr lang="en-US" baseline="0" dirty="0" smtClean="0"/>
                        <a:t>abnormal findings</a:t>
                      </a:r>
                      <a:endParaRPr lang="en-US" dirty="0" smtClean="0"/>
                    </a:p>
                  </a:txBody>
                  <a:tcPr/>
                </a:tc>
                <a:tc vMerge="1">
                  <a:txBody>
                    <a:bodyPr/>
                    <a:lstStyle/>
                    <a:p>
                      <a:endParaRPr lang="en-US" dirty="0"/>
                    </a:p>
                  </a:txBody>
                  <a:tcPr/>
                </a:tc>
              </a:tr>
              <a:tr h="1795438">
                <a:tc>
                  <a:txBody>
                    <a:bodyPr/>
                    <a:lstStyle/>
                    <a:p>
                      <a:r>
                        <a:rPr lang="en-US" dirty="0" smtClean="0"/>
                        <a:t>V72.32 - Encounter for Papanicolaou cervical smear to confirm findings of recent normal smear following initial abnormal smear</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Z01.42 - Encounter for Papanicolaou cervical smear to confirm findings of recent normal smear following initial abnormal smear</a:t>
                      </a:r>
                    </a:p>
                    <a:p>
                      <a:endParaRPr lang="en-US" dirty="0"/>
                    </a:p>
                  </a:txBody>
                  <a:tcPr/>
                </a:tc>
                <a:tc>
                  <a:txBody>
                    <a:bodyPr/>
                    <a:lstStyle/>
                    <a:p>
                      <a:r>
                        <a:rPr lang="en-US" dirty="0" smtClean="0"/>
                        <a:t>Note that</a:t>
                      </a:r>
                      <a:r>
                        <a:rPr lang="en-US" baseline="0" dirty="0" smtClean="0"/>
                        <a:t> this diagnoses does not reference a follow-up GYN exam, rather a follow up Pap smear</a:t>
                      </a:r>
                      <a:endParaRPr lang="en-US" dirty="0"/>
                    </a:p>
                  </a:txBody>
                  <a:tcPr/>
                </a:tc>
              </a:tr>
              <a:tr h="383237">
                <a:tc>
                  <a:txBody>
                    <a:bodyPr/>
                    <a:lstStyle/>
                    <a:p>
                      <a:r>
                        <a:rPr lang="en-US" dirty="0" smtClean="0"/>
                        <a:t>V72.40 - Pregnancy examination or test, pregnancy unconfirmed</a:t>
                      </a:r>
                      <a:endParaRPr lang="en-US" dirty="0"/>
                    </a:p>
                  </a:txBody>
                  <a:tcPr/>
                </a:tc>
                <a:tc>
                  <a:txBody>
                    <a:bodyPr/>
                    <a:lstStyle/>
                    <a:p>
                      <a:r>
                        <a:rPr lang="en-US" dirty="0" smtClean="0"/>
                        <a:t>Z32.00 – Encounter for pregnancy test, results unknown</a:t>
                      </a:r>
                      <a:endParaRPr lang="en-US" dirty="0"/>
                    </a:p>
                  </a:txBody>
                  <a:tcPr/>
                </a:tc>
                <a:tc>
                  <a:txBody>
                    <a:bodyPr/>
                    <a:lstStyle/>
                    <a:p>
                      <a:r>
                        <a:rPr lang="en-US" dirty="0" smtClean="0"/>
                        <a:t>Also link V72.41 and .42 to Z32.01 and .02 depending on results of pregnancy test</a:t>
                      </a:r>
                      <a:endParaRPr lang="en-US" dirty="0"/>
                    </a:p>
                  </a:txBody>
                  <a:tcPr/>
                </a:tc>
              </a:tr>
            </a:tbl>
          </a:graphicData>
        </a:graphic>
      </p:graphicFrame>
      <p:pic>
        <p:nvPicPr>
          <p:cNvPr id="5" name="Picture 4"/>
          <p:cNvPicPr>
            <a:picLocks noChangeAspect="1"/>
          </p:cNvPicPr>
          <p:nvPr/>
        </p:nvPicPr>
        <p:blipFill>
          <a:blip r:embed="rId2"/>
          <a:stretch>
            <a:fillRect/>
          </a:stretch>
        </p:blipFill>
        <p:spPr>
          <a:xfrm>
            <a:off x="19878" y="95699"/>
            <a:ext cx="1909410" cy="460892"/>
          </a:xfrm>
          <a:prstGeom prst="rect">
            <a:avLst/>
          </a:prstGeom>
        </p:spPr>
      </p:pic>
    </p:spTree>
    <p:extLst>
      <p:ext uri="{BB962C8B-B14F-4D97-AF65-F5344CB8AC3E}">
        <p14:creationId xmlns:p14="http://schemas.microsoft.com/office/powerpoint/2010/main" val="1919954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524000" y="669234"/>
            <a:ext cx="8610600" cy="813577"/>
          </a:xfrm>
        </p:spPr>
        <p:txBody>
          <a:bodyPr>
            <a:normAutofit fontScale="92500" lnSpcReduction="1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a:buNone/>
            </a:pPr>
            <a:r>
              <a:rPr lang="en-US" sz="6000" cap="all" dirty="0">
                <a:ln/>
                <a:latin typeface="+mj-lt"/>
                <a:ea typeface="ＭＳ Ｐゴシック" charset="0"/>
              </a:rPr>
              <a:t>Thank You!</a:t>
            </a:r>
            <a:endParaRPr lang="en-US" sz="6000" cap="all" dirty="0">
              <a:ln/>
              <a:latin typeface="+mj-lt"/>
            </a:endParaRPr>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03754" y="1550683"/>
            <a:ext cx="6051092" cy="1851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19878" y="95698"/>
            <a:ext cx="2376074" cy="573535"/>
          </a:xfrm>
          <a:prstGeom prst="rect">
            <a:avLst/>
          </a:prstGeom>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140200"/>
            <a:ext cx="7067550" cy="168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3743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152952"/>
            <a:ext cx="9702800" cy="1325563"/>
          </a:xfrm>
        </p:spPr>
        <p:txBody>
          <a:bodyPr>
            <a:normAutofit/>
          </a:bodyPr>
          <a:lstStyle/>
          <a:p>
            <a:r>
              <a:rPr lang="en-US" u="none" dirty="0" smtClean="0"/>
              <a:t>Basic Agenda ~ 1 hour with Q&amp;A</a:t>
            </a:r>
            <a:endParaRPr lang="en-US" u="none" dirty="0"/>
          </a:p>
        </p:txBody>
      </p:sp>
      <p:sp>
        <p:nvSpPr>
          <p:cNvPr id="3" name="Content Placeholder 2"/>
          <p:cNvSpPr>
            <a:spLocks noGrp="1"/>
          </p:cNvSpPr>
          <p:nvPr>
            <p:ph idx="1"/>
          </p:nvPr>
        </p:nvSpPr>
        <p:spPr>
          <a:xfrm>
            <a:off x="221421" y="1134510"/>
            <a:ext cx="11754679" cy="5380590"/>
          </a:xfrm>
        </p:spPr>
        <p:txBody>
          <a:bodyPr>
            <a:normAutofit/>
          </a:bodyPr>
          <a:lstStyle/>
          <a:p>
            <a:endParaRPr lang="en-US" dirty="0" smtClean="0"/>
          </a:p>
          <a:p>
            <a:endParaRPr lang="en-US" dirty="0"/>
          </a:p>
          <a:p>
            <a:r>
              <a:rPr lang="en-US" dirty="0" smtClean="0"/>
              <a:t>We will perform a high-level review of the “2017/2018 Official Guidelines for Coding &amp; Reporting” which provides the most educational benefit related to diagnosis coding.</a:t>
            </a:r>
          </a:p>
          <a:p>
            <a:pPr marL="0" indent="0">
              <a:buNone/>
            </a:pPr>
            <a:endParaRPr lang="en-US" dirty="0" smtClean="0"/>
          </a:p>
          <a:p>
            <a:r>
              <a:rPr lang="en-US" dirty="0" smtClean="0"/>
              <a:t>We will provide you with a tool that shows all of the 2018 ICD-10-CM changes that go into effect on October 1, 2017.</a:t>
            </a:r>
          </a:p>
          <a:p>
            <a:endParaRPr lang="en-US" dirty="0" smtClean="0"/>
          </a:p>
          <a:p>
            <a:pPr marL="0" indent="0">
              <a:buNone/>
            </a:pPr>
            <a:endParaRPr lang="en-US" dirty="0"/>
          </a:p>
        </p:txBody>
      </p:sp>
    </p:spTree>
    <p:extLst>
      <p:ext uri="{BB962C8B-B14F-4D97-AF65-F5344CB8AC3E}">
        <p14:creationId xmlns:p14="http://schemas.microsoft.com/office/powerpoint/2010/main" val="152998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3" name="Rectangle 3"/>
          <p:cNvSpPr>
            <a:spLocks noGrp="1" noChangeArrowheads="1"/>
          </p:cNvSpPr>
          <p:nvPr>
            <p:ph idx="4294967295"/>
          </p:nvPr>
        </p:nvSpPr>
        <p:spPr>
          <a:xfrm>
            <a:off x="304800" y="1219200"/>
            <a:ext cx="10956758" cy="5029200"/>
          </a:xfrm>
        </p:spPr>
        <p:txBody>
          <a:bodyPr>
            <a:normAutofit/>
          </a:bodyPr>
          <a:lstStyle/>
          <a:p>
            <a:pPr eaLnBrk="1" hangingPunct="1">
              <a:buClr>
                <a:schemeClr val="tx2"/>
              </a:buClr>
              <a:buFont typeface="Times" pitchFamily="-105" charset="0"/>
              <a:buChar char="•"/>
            </a:pPr>
            <a:r>
              <a:rPr lang="en-US" b="0" dirty="0" smtClean="0"/>
              <a:t>Code </a:t>
            </a:r>
            <a:r>
              <a:rPr lang="en-US" b="0" u="sng" dirty="0" smtClean="0"/>
              <a:t>reason for visit</a:t>
            </a:r>
            <a:r>
              <a:rPr lang="en-US" b="0" dirty="0" smtClean="0"/>
              <a:t> first</a:t>
            </a:r>
          </a:p>
          <a:p>
            <a:pPr eaLnBrk="1" hangingPunct="1">
              <a:buClr>
                <a:schemeClr val="tx2"/>
              </a:buClr>
              <a:buFont typeface="Times" pitchFamily="-105" charset="0"/>
              <a:buChar char="•"/>
            </a:pPr>
            <a:endParaRPr lang="en-US" b="0" dirty="0" smtClean="0"/>
          </a:p>
          <a:p>
            <a:pPr eaLnBrk="1" hangingPunct="1">
              <a:buClr>
                <a:schemeClr val="tx2"/>
              </a:buClr>
              <a:buFont typeface="Times" pitchFamily="-105" charset="0"/>
              <a:buChar char="•"/>
            </a:pPr>
            <a:r>
              <a:rPr lang="en-US" b="0" dirty="0" smtClean="0"/>
              <a:t>Code to the </a:t>
            </a:r>
            <a:r>
              <a:rPr lang="en-US" b="0" u="sng" dirty="0" smtClean="0"/>
              <a:t>highest level of known specificity</a:t>
            </a:r>
          </a:p>
          <a:p>
            <a:pPr eaLnBrk="1" hangingPunct="1">
              <a:buClr>
                <a:schemeClr val="tx2"/>
              </a:buClr>
              <a:buFont typeface="Times" pitchFamily="-105" charset="0"/>
              <a:buChar char="•"/>
            </a:pPr>
            <a:endParaRPr lang="en-US" b="0" dirty="0" smtClean="0"/>
          </a:p>
          <a:p>
            <a:pPr eaLnBrk="1" hangingPunct="1">
              <a:buClr>
                <a:schemeClr val="tx2"/>
              </a:buClr>
              <a:buFont typeface="Times" pitchFamily="-105" charset="0"/>
              <a:buChar char="•"/>
            </a:pPr>
            <a:r>
              <a:rPr lang="en-US" b="0" u="sng" dirty="0" smtClean="0"/>
              <a:t>Don’t code </a:t>
            </a:r>
            <a:r>
              <a:rPr lang="en-US" b="0" dirty="0" smtClean="0"/>
              <a:t>“probable, suspected, questionable or rule out”</a:t>
            </a:r>
          </a:p>
          <a:p>
            <a:pPr marL="109728" indent="0">
              <a:buClr>
                <a:schemeClr val="tx2"/>
              </a:buClr>
              <a:buNone/>
            </a:pPr>
            <a:endParaRPr lang="en-US" b="0" dirty="0" smtClean="0"/>
          </a:p>
          <a:p>
            <a:pPr eaLnBrk="1" hangingPunct="1">
              <a:buClr>
                <a:schemeClr val="tx2"/>
              </a:buClr>
              <a:buFont typeface="Times" pitchFamily="-105" charset="0"/>
              <a:buChar char="•"/>
            </a:pPr>
            <a:r>
              <a:rPr lang="en-US" b="0" dirty="0" smtClean="0"/>
              <a:t>Code </a:t>
            </a:r>
            <a:r>
              <a:rPr lang="en-US" b="0" u="sng" dirty="0" smtClean="0"/>
              <a:t>chronic diseases</a:t>
            </a:r>
            <a:r>
              <a:rPr lang="en-US" b="0" dirty="0" smtClean="0"/>
              <a:t> as often and as long as the patient </a:t>
            </a:r>
            <a:r>
              <a:rPr lang="en-US" b="0" u="sng" dirty="0" smtClean="0"/>
              <a:t>receives treatment</a:t>
            </a:r>
            <a:r>
              <a:rPr lang="en-US" b="0" dirty="0" smtClean="0"/>
              <a:t> for them</a:t>
            </a:r>
          </a:p>
          <a:p>
            <a:pPr eaLnBrk="1" hangingPunct="1">
              <a:buClr>
                <a:schemeClr val="tx2"/>
              </a:buClr>
              <a:buFont typeface="Times" pitchFamily="-105" charset="0"/>
              <a:buChar char="•"/>
            </a:pPr>
            <a:endParaRPr lang="en-US" b="0" dirty="0" smtClean="0"/>
          </a:p>
          <a:p>
            <a:pPr eaLnBrk="1" hangingPunct="1">
              <a:buClr>
                <a:schemeClr val="tx2"/>
              </a:buClr>
              <a:buFont typeface="Times" pitchFamily="-105" charset="0"/>
              <a:buChar char="•"/>
            </a:pPr>
            <a:r>
              <a:rPr lang="en-US" b="0" dirty="0" smtClean="0"/>
              <a:t>Code coexisting conditions affecting patient care at the </a:t>
            </a:r>
            <a:r>
              <a:rPr lang="en-US" b="0" u="sng" dirty="0" smtClean="0"/>
              <a:t>time of the visit</a:t>
            </a:r>
            <a:r>
              <a:rPr lang="en-US" dirty="0"/>
              <a:t> </a:t>
            </a:r>
          </a:p>
        </p:txBody>
      </p:sp>
      <p:sp>
        <p:nvSpPr>
          <p:cNvPr id="752642" name="Rectangle 2"/>
          <p:cNvSpPr>
            <a:spLocks noGrp="1" noChangeArrowheads="1"/>
          </p:cNvSpPr>
          <p:nvPr>
            <p:ph type="title" idx="4294967295"/>
          </p:nvPr>
        </p:nvSpPr>
        <p:spPr>
          <a:xfrm>
            <a:off x="2365513" y="152400"/>
            <a:ext cx="9633981" cy="884238"/>
          </a:xfrm>
        </p:spPr>
        <p:txBody>
          <a:bodyPr>
            <a:normAutofit/>
          </a:bodyPr>
          <a:lstStyle/>
          <a:p>
            <a:pPr eaLnBrk="1" hangingPunct="1"/>
            <a:r>
              <a:rPr lang="en-US" sz="4000" u="sng" dirty="0"/>
              <a:t>What </a:t>
            </a:r>
            <a:r>
              <a:rPr lang="en-US" sz="4000" u="sng" dirty="0" smtClean="0"/>
              <a:t>Did </a:t>
            </a:r>
            <a:r>
              <a:rPr lang="en-US" sz="4000" u="sng" dirty="0"/>
              <a:t>Not Change With ICD-10-CM</a:t>
            </a:r>
          </a:p>
        </p:txBody>
      </p:sp>
      <p:sp>
        <p:nvSpPr>
          <p:cNvPr id="4" name="5-Point Star 3"/>
          <p:cNvSpPr/>
          <p:nvPr/>
        </p:nvSpPr>
        <p:spPr>
          <a:xfrm>
            <a:off x="114300" y="1036638"/>
            <a:ext cx="3810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 name="5-Point Star 4"/>
          <p:cNvSpPr/>
          <p:nvPr/>
        </p:nvSpPr>
        <p:spPr>
          <a:xfrm>
            <a:off x="114300" y="3116659"/>
            <a:ext cx="381000" cy="457200"/>
          </a:xfrm>
          <a:prstGeom prst="star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6" name="Picture 5"/>
          <p:cNvPicPr>
            <a:picLocks noChangeAspect="1"/>
          </p:cNvPicPr>
          <p:nvPr/>
        </p:nvPicPr>
        <p:blipFill>
          <a:blip r:embed="rId3"/>
          <a:stretch>
            <a:fillRect/>
          </a:stretch>
        </p:blipFill>
        <p:spPr>
          <a:xfrm>
            <a:off x="19878" y="95699"/>
            <a:ext cx="1909410" cy="460892"/>
          </a:xfrm>
          <a:prstGeom prst="rect">
            <a:avLst/>
          </a:prstGeom>
        </p:spPr>
      </p:pic>
    </p:spTree>
    <p:extLst>
      <p:ext uri="{BB962C8B-B14F-4D97-AF65-F5344CB8AC3E}">
        <p14:creationId xmlns:p14="http://schemas.microsoft.com/office/powerpoint/2010/main" val="521273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3" y="546664"/>
            <a:ext cx="11111947" cy="483974"/>
          </a:xfrm>
        </p:spPr>
        <p:txBody>
          <a:bodyPr>
            <a:noAutofit/>
          </a:bodyPr>
          <a:lstStyle/>
          <a:p>
            <a:r>
              <a:rPr lang="en-US" sz="3200" u="none" dirty="0" smtClean="0"/>
              <a:t>Who Needs Coding and Billing Education?</a:t>
            </a:r>
            <a:endParaRPr lang="en-US" sz="3200" u="none" dirty="0"/>
          </a:p>
        </p:txBody>
      </p:sp>
      <p:sp>
        <p:nvSpPr>
          <p:cNvPr id="3" name="Content Placeholder 2"/>
          <p:cNvSpPr>
            <a:spLocks noGrp="1"/>
          </p:cNvSpPr>
          <p:nvPr>
            <p:ph idx="1"/>
          </p:nvPr>
        </p:nvSpPr>
        <p:spPr>
          <a:xfrm>
            <a:off x="226803" y="1125650"/>
            <a:ext cx="11466443" cy="5247860"/>
          </a:xfrm>
        </p:spPr>
        <p:txBody>
          <a:bodyPr>
            <a:normAutofit fontScale="92500"/>
          </a:bodyPr>
          <a:lstStyle/>
          <a:p>
            <a:r>
              <a:rPr lang="en-US" u="sng" dirty="0" smtClean="0"/>
              <a:t>Anyone involved in the revenue cycle</a:t>
            </a:r>
          </a:p>
          <a:p>
            <a:pPr marL="914400" lvl="1" indent="-457200">
              <a:buFont typeface="Arial" panose="020B0604020202020204" pitchFamily="34" charset="0"/>
              <a:buChar char="•"/>
            </a:pPr>
            <a:r>
              <a:rPr lang="en-US" dirty="0" smtClean="0"/>
              <a:t>Billers, coders, non-clinical folks</a:t>
            </a:r>
          </a:p>
          <a:p>
            <a:pPr marL="914400" lvl="1" indent="-457200">
              <a:buFont typeface="Arial" panose="020B0604020202020204" pitchFamily="34" charset="0"/>
              <a:buChar char="•"/>
            </a:pPr>
            <a:r>
              <a:rPr lang="en-US" dirty="0" smtClean="0"/>
              <a:t>All clinical staff</a:t>
            </a:r>
          </a:p>
          <a:p>
            <a:pPr marL="914400" lvl="1" indent="-457200">
              <a:buFont typeface="Arial" panose="020B0604020202020204" pitchFamily="34" charset="0"/>
              <a:buChar char="•"/>
            </a:pPr>
            <a:r>
              <a:rPr lang="en-US" dirty="0" smtClean="0"/>
              <a:t>IT and EHR professionals </a:t>
            </a:r>
          </a:p>
          <a:p>
            <a:r>
              <a:rPr lang="en-US" u="sng" dirty="0" smtClean="0"/>
              <a:t>Does your EHR offer coding ‘recommendations’ (e.g., wizards)</a:t>
            </a:r>
          </a:p>
          <a:p>
            <a:pPr marL="914400" lvl="1" indent="-457200">
              <a:buFont typeface="Arial" panose="020B0604020202020204" pitchFamily="34" charset="0"/>
              <a:buChar char="•"/>
            </a:pPr>
            <a:r>
              <a:rPr lang="en-US" dirty="0" smtClean="0"/>
              <a:t>Auditors and Statisticians - Its all about the </a:t>
            </a:r>
            <a:r>
              <a:rPr lang="en-US" i="1" dirty="0" smtClean="0"/>
              <a:t>data</a:t>
            </a:r>
          </a:p>
          <a:p>
            <a:pPr marL="914400" lvl="1" indent="-457200">
              <a:buFont typeface="Arial" panose="020B0604020202020204" pitchFamily="34" charset="0"/>
              <a:buChar char="•"/>
            </a:pPr>
            <a:r>
              <a:rPr lang="en-US" dirty="0" smtClean="0"/>
              <a:t>Clinic managers, HR, Finance, and Facility Leadership</a:t>
            </a:r>
          </a:p>
          <a:p>
            <a:pPr marL="914400" lvl="1" indent="-457200">
              <a:buFont typeface="Arial" panose="020B0604020202020204" pitchFamily="34" charset="0"/>
              <a:buChar char="•"/>
            </a:pPr>
            <a:r>
              <a:rPr lang="en-US" dirty="0" smtClean="0"/>
              <a:t>State and National Rural Health Associations</a:t>
            </a:r>
          </a:p>
          <a:p>
            <a:r>
              <a:rPr lang="en-US" i="1" dirty="0" smtClean="0"/>
              <a:t>Documentation </a:t>
            </a:r>
            <a:r>
              <a:rPr lang="mr-IN" i="1" dirty="0" smtClean="0"/>
              <a:t>–</a:t>
            </a:r>
            <a:r>
              <a:rPr lang="en-US" i="1" dirty="0" smtClean="0"/>
              <a:t> Coding </a:t>
            </a:r>
            <a:r>
              <a:rPr lang="mr-IN" i="1" dirty="0" smtClean="0"/>
              <a:t>–</a:t>
            </a:r>
            <a:r>
              <a:rPr lang="en-US" i="1" dirty="0" smtClean="0"/>
              <a:t> Reporting </a:t>
            </a:r>
            <a:r>
              <a:rPr lang="mr-IN" i="1" dirty="0" smtClean="0"/>
              <a:t>–</a:t>
            </a:r>
            <a:r>
              <a:rPr lang="en-US" i="1" dirty="0" smtClean="0"/>
              <a:t> Auditing </a:t>
            </a:r>
            <a:r>
              <a:rPr lang="mr-IN" i="1" dirty="0" smtClean="0"/>
              <a:t>–</a:t>
            </a:r>
            <a:r>
              <a:rPr lang="en-US" i="1" dirty="0" smtClean="0"/>
              <a:t> Education – then </a:t>
            </a:r>
            <a:r>
              <a:rPr lang="en-US" b="1" i="1" dirty="0" smtClean="0">
                <a:solidFill>
                  <a:srgbClr val="FF0000"/>
                </a:solidFill>
              </a:rPr>
              <a:t>REPEAT</a:t>
            </a:r>
            <a:r>
              <a:rPr lang="en-US" i="1" dirty="0" smtClean="0"/>
              <a:t> </a:t>
            </a:r>
            <a:endParaRPr lang="en-US" i="1" dirty="0"/>
          </a:p>
        </p:txBody>
      </p:sp>
    </p:spTree>
    <p:extLst>
      <p:ext uri="{BB962C8B-B14F-4D97-AF65-F5344CB8AC3E}">
        <p14:creationId xmlns:p14="http://schemas.microsoft.com/office/powerpoint/2010/main" val="3649019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3" y="546664"/>
            <a:ext cx="11111947" cy="739696"/>
          </a:xfrm>
        </p:spPr>
        <p:txBody>
          <a:bodyPr>
            <a:normAutofit/>
          </a:bodyPr>
          <a:lstStyle/>
          <a:p>
            <a:r>
              <a:rPr lang="en-US" sz="3600" u="none" dirty="0"/>
              <a:t>T</a:t>
            </a:r>
            <a:r>
              <a:rPr lang="en-US" sz="3600" u="none" dirty="0" smtClean="0"/>
              <a:t>ake notes on these valuable areas/topics</a:t>
            </a:r>
            <a:endParaRPr lang="en-US" sz="3600" u="none" dirty="0"/>
          </a:p>
        </p:txBody>
      </p:sp>
      <p:sp>
        <p:nvSpPr>
          <p:cNvPr id="3" name="Content Placeholder 2"/>
          <p:cNvSpPr>
            <a:spLocks noGrp="1"/>
          </p:cNvSpPr>
          <p:nvPr>
            <p:ph idx="1"/>
          </p:nvPr>
        </p:nvSpPr>
        <p:spPr>
          <a:xfrm>
            <a:off x="92989" y="1204897"/>
            <a:ext cx="12099011" cy="4628528"/>
          </a:xfrm>
        </p:spPr>
        <p:txBody>
          <a:bodyPr>
            <a:normAutofit fontScale="92500" lnSpcReduction="10000"/>
          </a:bodyPr>
          <a:lstStyle/>
          <a:p>
            <a:pPr marL="571500" indent="-571500">
              <a:buFont typeface="Arial" panose="020B0604020202020204" pitchFamily="34" charset="0"/>
              <a:buChar char="•"/>
            </a:pPr>
            <a:r>
              <a:rPr lang="en-US" dirty="0" smtClean="0"/>
              <a:t>Who else in my facility needs to know _______?</a:t>
            </a:r>
          </a:p>
          <a:p>
            <a:pPr marL="571500" indent="-571500">
              <a:buFont typeface="Arial" panose="020B0604020202020204" pitchFamily="34" charset="0"/>
              <a:buChar char="•"/>
            </a:pPr>
            <a:r>
              <a:rPr lang="en-US" dirty="0" smtClean="0"/>
              <a:t>Does my EHR/software do __________? How do I assign codes to encounters that “aren’t pre-loaded in the EHR”?</a:t>
            </a:r>
          </a:p>
          <a:p>
            <a:pPr marL="571500" indent="-571500">
              <a:buFont typeface="Arial" panose="020B0604020202020204" pitchFamily="34" charset="0"/>
              <a:buChar char="•"/>
            </a:pPr>
            <a:r>
              <a:rPr lang="en-US" dirty="0" smtClean="0"/>
              <a:t>Areas for additional research?</a:t>
            </a:r>
          </a:p>
          <a:p>
            <a:pPr marL="571500" indent="-571500">
              <a:buFont typeface="Arial" panose="020B0604020202020204" pitchFamily="34" charset="0"/>
              <a:buChar char="•"/>
            </a:pPr>
            <a:r>
              <a:rPr lang="en-US" dirty="0" smtClean="0"/>
              <a:t>Which items that need to a focus of the ongoing education for our clinical providers?</a:t>
            </a:r>
          </a:p>
          <a:p>
            <a:pPr marL="571500" indent="-571500">
              <a:buFont typeface="Arial" panose="020B0604020202020204" pitchFamily="34" charset="0"/>
              <a:buChar char="•"/>
            </a:pPr>
            <a:r>
              <a:rPr lang="en-US" dirty="0" smtClean="0"/>
              <a:t>How can we improve workflow to make information transfers </a:t>
            </a:r>
            <a:r>
              <a:rPr lang="en-US" dirty="0"/>
              <a:t>more </a:t>
            </a:r>
            <a:r>
              <a:rPr lang="en-US" dirty="0" smtClean="0"/>
              <a:t>smooth (</a:t>
            </a:r>
            <a:r>
              <a:rPr lang="en-US" i="1" dirty="0" smtClean="0"/>
              <a:t>i.e. how we move info from the EHR to coding and to billing</a:t>
            </a:r>
            <a:r>
              <a:rPr lang="en-US" dirty="0" smtClean="0"/>
              <a:t>)?</a:t>
            </a:r>
            <a:endParaRPr lang="en-US" dirty="0"/>
          </a:p>
        </p:txBody>
      </p:sp>
    </p:spTree>
    <p:extLst>
      <p:ext uri="{BB962C8B-B14F-4D97-AF65-F5344CB8AC3E}">
        <p14:creationId xmlns:p14="http://schemas.microsoft.com/office/powerpoint/2010/main" val="943417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630264"/>
          </a:xfrm>
        </p:spPr>
        <p:txBody>
          <a:bodyPr/>
          <a:lstStyle/>
          <a:p>
            <a:r>
              <a:rPr lang="en-US" sz="3200" dirty="0" smtClean="0">
                <a:latin typeface="+mj-lt"/>
              </a:rPr>
              <a:t>Once you know documentation and coding….</a:t>
            </a:r>
            <a:endParaRPr lang="en-US" sz="32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2" y="733586"/>
            <a:ext cx="7774529" cy="295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087" y="2376340"/>
            <a:ext cx="7151600"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956313" y="926752"/>
            <a:ext cx="2438401" cy="646331"/>
          </a:xfrm>
          <a:prstGeom prst="rect">
            <a:avLst/>
          </a:prstGeom>
          <a:noFill/>
        </p:spPr>
        <p:txBody>
          <a:bodyPr wrap="square" rtlCol="0">
            <a:spAutoFit/>
          </a:bodyPr>
          <a:lstStyle/>
          <a:p>
            <a:pPr algn="ctr"/>
            <a:r>
              <a:rPr lang="en-US" dirty="0" smtClean="0">
                <a:solidFill>
                  <a:prstClr val="black"/>
                </a:solidFill>
                <a:latin typeface="Georgia" panose="02040502050405020303" pitchFamily="18" charset="0"/>
              </a:rPr>
              <a:t>38 pages of gov’t regulations</a:t>
            </a:r>
            <a:endParaRPr lang="en-US" dirty="0">
              <a:solidFill>
                <a:prstClr val="black"/>
              </a:solidFill>
              <a:latin typeface="Georgia" panose="02040502050405020303" pitchFamily="18" charset="0"/>
            </a:endParaRPr>
          </a:p>
        </p:txBody>
      </p:sp>
      <p:sp>
        <p:nvSpPr>
          <p:cNvPr id="8" name="TextBox 7"/>
          <p:cNvSpPr txBox="1"/>
          <p:nvPr/>
        </p:nvSpPr>
        <p:spPr>
          <a:xfrm>
            <a:off x="1174738" y="4025820"/>
            <a:ext cx="2438401" cy="923330"/>
          </a:xfrm>
          <a:prstGeom prst="rect">
            <a:avLst/>
          </a:prstGeom>
          <a:noFill/>
        </p:spPr>
        <p:txBody>
          <a:bodyPr wrap="square" rtlCol="0">
            <a:spAutoFit/>
          </a:bodyPr>
          <a:lstStyle/>
          <a:p>
            <a:pPr algn="ctr"/>
            <a:r>
              <a:rPr lang="en-US" dirty="0" smtClean="0">
                <a:solidFill>
                  <a:prstClr val="black"/>
                </a:solidFill>
                <a:latin typeface="Georgia" panose="02040502050405020303" pitchFamily="18" charset="0"/>
              </a:rPr>
              <a:t>49</a:t>
            </a:r>
          </a:p>
          <a:p>
            <a:pPr algn="ctr"/>
            <a:r>
              <a:rPr lang="en-US" dirty="0" smtClean="0">
                <a:solidFill>
                  <a:prstClr val="black"/>
                </a:solidFill>
                <a:latin typeface="Georgia" panose="02040502050405020303" pitchFamily="18" charset="0"/>
              </a:rPr>
              <a:t> pages of gov’t regulations</a:t>
            </a:r>
            <a:endParaRPr lang="en-US" dirty="0">
              <a:solidFill>
                <a:prstClr val="black"/>
              </a:solidFill>
              <a:latin typeface="Georgia" panose="02040502050405020303" pitchFamily="18" charset="0"/>
            </a:endParaRPr>
          </a:p>
        </p:txBody>
      </p:sp>
      <p:sp>
        <p:nvSpPr>
          <p:cNvPr id="5" name="Right Arrow 4"/>
          <p:cNvSpPr/>
          <p:nvPr/>
        </p:nvSpPr>
        <p:spPr>
          <a:xfrm>
            <a:off x="3613131" y="4254433"/>
            <a:ext cx="1034648" cy="2330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6" name="Left Arrow 5"/>
          <p:cNvSpPr/>
          <p:nvPr/>
        </p:nvSpPr>
        <p:spPr>
          <a:xfrm>
            <a:off x="8033240" y="1300580"/>
            <a:ext cx="1227873" cy="21696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31803" y="5130159"/>
            <a:ext cx="3650852" cy="923330"/>
          </a:xfrm>
          <a:prstGeom prst="rect">
            <a:avLst/>
          </a:prstGeom>
          <a:noFill/>
        </p:spPr>
        <p:txBody>
          <a:bodyPr wrap="square" rtlCol="0">
            <a:spAutoFit/>
          </a:bodyPr>
          <a:lstStyle/>
          <a:p>
            <a:pPr algn="ctr"/>
            <a:r>
              <a:rPr lang="en-US" b="1" dirty="0" smtClean="0">
                <a:solidFill>
                  <a:srgbClr val="FF0000"/>
                </a:solidFill>
              </a:rPr>
              <a:t>Be sure to get the most recent versions – they may have been updated!</a:t>
            </a:r>
            <a:endParaRPr lang="en-US" b="1" dirty="0">
              <a:solidFill>
                <a:srgbClr val="FF0000"/>
              </a:solidFill>
            </a:endParaRPr>
          </a:p>
        </p:txBody>
      </p:sp>
    </p:spTree>
    <p:extLst>
      <p:ext uri="{BB962C8B-B14F-4D97-AF65-F5344CB8AC3E}">
        <p14:creationId xmlns:p14="http://schemas.microsoft.com/office/powerpoint/2010/main" val="42902073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12783</TotalTime>
  <Words>2947</Words>
  <Application>Microsoft Office PowerPoint</Application>
  <PresentationFormat>Widescreen</PresentationFormat>
  <Paragraphs>338</Paragraphs>
  <Slides>43</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ＭＳ Ｐゴシック</vt:lpstr>
      <vt:lpstr>Arial</vt:lpstr>
      <vt:lpstr>Bangla MN</vt:lpstr>
      <vt:lpstr>Calibri</vt:lpstr>
      <vt:lpstr>Calibri Light</vt:lpstr>
      <vt:lpstr>Georgia</vt:lpstr>
      <vt:lpstr>Times</vt:lpstr>
      <vt:lpstr>Wingdings</vt:lpstr>
      <vt:lpstr>Wingdings 2</vt:lpstr>
      <vt:lpstr>Office Theme</vt:lpstr>
      <vt:lpstr>1_Office Theme</vt:lpstr>
      <vt:lpstr>Association for Rural Health Professional Coding (ARHPC)  presents: “ICD-10-CM – Review of the Key Guidelines for Coding &amp; Reporting ”  Georgia Rural Health Association </vt:lpstr>
      <vt:lpstr>Before We Get Started…</vt:lpstr>
      <vt:lpstr>Faculty</vt:lpstr>
      <vt:lpstr>The ARHPC Learning Center https://ARHPC.AbsorbTraining.com  (Testing and eLearning courses can be found here)</vt:lpstr>
      <vt:lpstr>Basic Agenda ~ 1 hour with Q&amp;A</vt:lpstr>
      <vt:lpstr>What Did Not Change With ICD-10-CM</vt:lpstr>
      <vt:lpstr>Who Needs Coding and Billing Education?</vt:lpstr>
      <vt:lpstr>Take notes on these valuable areas/topics</vt:lpstr>
      <vt:lpstr>Once you know documentation and coding….</vt:lpstr>
      <vt:lpstr>The type of insurance impacts billing – but NOT coding and quality of care!</vt:lpstr>
      <vt:lpstr>SOURCE: Clarifying Questions and Answers Related to the July 6, 2015, CMS/AMA Joint Announcement and Guidance Regarding ICD-10 Flexibilities – ADDED information to FAQs 8-18-16</vt:lpstr>
      <vt:lpstr>Some of the main Z-Codes in ICD-10-CM  Impacting Rural Health</vt:lpstr>
      <vt:lpstr>Interesting Z-code info…</vt:lpstr>
      <vt:lpstr>Other interesting Z-code info…</vt:lpstr>
      <vt:lpstr>GENERAL INFO – ICD-10-CM Official  Guidelines for Coding &amp; Reporting</vt:lpstr>
      <vt:lpstr>Assumptions and Prerequisites</vt:lpstr>
      <vt:lpstr>Official ICD-10 Guidelines Review</vt:lpstr>
      <vt:lpstr>ICD-10-CM –7th Characters</vt:lpstr>
      <vt:lpstr>Official ICD-10 Guidelines Review</vt:lpstr>
      <vt:lpstr>How To Locate An ICD-10-CM Code</vt:lpstr>
      <vt:lpstr>Code Structure: ICD-10-CM</vt:lpstr>
      <vt:lpstr>ICD-10-CM – “Base Codes” are KEY!</vt:lpstr>
      <vt:lpstr>Section I: C. Chapter Specific Coding Guidelines</vt:lpstr>
      <vt:lpstr>Section I: C. Chapter Specific Coding Guidelines</vt:lpstr>
      <vt:lpstr>What I Learned from the ICD-10 Implementation </vt:lpstr>
      <vt:lpstr>Main ICD-10-CM References</vt:lpstr>
      <vt:lpstr>2018 UPDATES –  ICD-10-CM Official  Guidelines for Coding &amp; Reporting</vt:lpstr>
      <vt:lpstr>Key updates to the 2018 Guidelines</vt:lpstr>
      <vt:lpstr>Clarity on use of the word “with” in ICD-10-CM code definitions</vt:lpstr>
      <vt:lpstr>Clarity on the proper sequencing of ICD-10 codes</vt:lpstr>
      <vt:lpstr>Using add-on diagnoses for Diabetes in Section B – Chapter 4</vt:lpstr>
      <vt:lpstr>Clarity on Remission Coding related to Substance “Use” versus “Dependence”</vt:lpstr>
      <vt:lpstr>A lot of changes to coding of Myocardial Infarctions – work with your referring docs and read the full section in this applies!</vt:lpstr>
      <vt:lpstr>Work in a small Rural hospital that owns RHCs? </vt:lpstr>
      <vt:lpstr>Though there are no significant 2018 updates in Section C for Chapter 21: Z-codes – you should give it a read since they are so common in Rural Health</vt:lpstr>
      <vt:lpstr>More Z-Code Info for Rural Health Clinics</vt:lpstr>
      <vt:lpstr>V-codes essentially became Z-codes in ICD-10-CM</vt:lpstr>
      <vt:lpstr>Additional Z-Codes in ICD-10-CM</vt:lpstr>
      <vt:lpstr>Some More Z-Codes</vt:lpstr>
      <vt:lpstr>PowerPoint Presentation</vt:lpstr>
      <vt:lpstr>Other interesting Z-code info…</vt:lpstr>
      <vt:lpstr>Other interesting Z-code info…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Coding Certification Class</dc:title>
  <dc:creator>John Burns</dc:creator>
  <cp:lastModifiedBy>Charles Owens</cp:lastModifiedBy>
  <cp:revision>159</cp:revision>
  <dcterms:created xsi:type="dcterms:W3CDTF">2016-11-09T13:44:32Z</dcterms:created>
  <dcterms:modified xsi:type="dcterms:W3CDTF">2017-12-07T16:17:52Z</dcterms:modified>
</cp:coreProperties>
</file>