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73" r:id="rId5"/>
    <p:sldId id="261" r:id="rId6"/>
    <p:sldId id="265" r:id="rId7"/>
    <p:sldId id="263" r:id="rId8"/>
    <p:sldId id="267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41FDA-5E85-41B0-B43E-42E2DB729BAB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8D4F-CD3A-4DD7-98F4-4290B886E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0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7DCC-23E5-4462-A434-A6B372232CBF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ABF27-AE7C-4877-8982-1F9F5CCE03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8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273B2B-9BEE-4087-BD5B-ED062D789725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F556C3-934D-4AAD-B288-33E873BC39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agroup.net/" TargetMode="External"/><Relationship Id="rId2" Type="http://schemas.openxmlformats.org/officeDocument/2006/relationships/hyperlink" Target="mailto:rveltkamp@hsagroup.ne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Conducting an RHC Evaluation 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it means to your entity.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 descr="HSA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1092" y="5342021"/>
            <a:ext cx="3012908" cy="151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in house labs performed</a:t>
            </a:r>
          </a:p>
          <a:p>
            <a:pPr lvl="1"/>
            <a:r>
              <a:rPr lang="en-US" dirty="0" smtClean="0"/>
              <a:t>Urinalysis</a:t>
            </a:r>
          </a:p>
          <a:p>
            <a:pPr lvl="1"/>
            <a:r>
              <a:rPr lang="en-US" dirty="0" smtClean="0"/>
              <a:t>Hemoglobin/Hematocrit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Glucose</a:t>
            </a:r>
          </a:p>
          <a:p>
            <a:pPr lvl="1"/>
            <a:r>
              <a:rPr lang="en-US" dirty="0" smtClean="0"/>
              <a:t>Stool Occult</a:t>
            </a:r>
          </a:p>
          <a:p>
            <a:pPr lvl="1"/>
            <a:r>
              <a:rPr lang="en-US" dirty="0" smtClean="0"/>
              <a:t>Culture preparations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Number of labs sent out</a:t>
            </a:r>
          </a:p>
          <a:p>
            <a:pPr lvl="1"/>
            <a:r>
              <a:rPr lang="en-US" dirty="0" smtClean="0"/>
              <a:t>Tracking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UTILIZATION OF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radiology services performed within the clinic setting.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Number of diagnostic test referrals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Number of consultative referrals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UTILIZATION OF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of the data reviewed is now compiled and the Annual Advisory Committee begins to analyze and decide:</a:t>
            </a:r>
          </a:p>
          <a:p>
            <a:pPr lvl="1"/>
            <a:r>
              <a:rPr lang="en-US" dirty="0" smtClean="0"/>
              <a:t>Does the clinic need to add or delete any services?</a:t>
            </a:r>
          </a:p>
          <a:p>
            <a:pPr lvl="1"/>
            <a:r>
              <a:rPr lang="en-US" dirty="0" smtClean="0"/>
              <a:t>Are the hours of operations appropriate to meet the needs?</a:t>
            </a:r>
          </a:p>
          <a:p>
            <a:pPr lvl="1"/>
            <a:r>
              <a:rPr lang="en-US" dirty="0" smtClean="0"/>
              <a:t>Are there specific problems with patient care (referrals, labs, return calls, RX, etc) that need to be discussed and addressed?</a:t>
            </a:r>
          </a:p>
          <a:p>
            <a:pPr lvl="1"/>
            <a:r>
              <a:rPr lang="en-US" dirty="0" smtClean="0"/>
              <a:t>Are there enough staff to meet the needs of the clinic?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also beneficial to bring in Patient Satisfaction results into this part of the discussion.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DECISION 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active chart reviews conducted throughout the year and analyze any needs, training, documentation, etc.</a:t>
            </a:r>
          </a:p>
          <a:p>
            <a:r>
              <a:rPr lang="en-US" dirty="0" smtClean="0"/>
              <a:t>Review inactive charts review conducted throughout the year and analyze any specific concerns as to why patients have become inactive.</a:t>
            </a:r>
          </a:p>
          <a:p>
            <a:pPr lvl="1"/>
            <a:r>
              <a:rPr lang="en-US" dirty="0" smtClean="0"/>
              <a:t>Relocation</a:t>
            </a:r>
          </a:p>
          <a:p>
            <a:pPr lvl="1"/>
            <a:r>
              <a:rPr lang="en-US" dirty="0" smtClean="0"/>
              <a:t>Children become adults</a:t>
            </a:r>
          </a:p>
          <a:p>
            <a:pPr lvl="1"/>
            <a:r>
              <a:rPr lang="en-US" dirty="0" smtClean="0"/>
              <a:t>Dissatisfaction</a:t>
            </a:r>
          </a:p>
          <a:p>
            <a:pPr lvl="1"/>
            <a:r>
              <a:rPr lang="en-US" dirty="0" smtClean="0"/>
              <a:t>Death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RECORDS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relevance of current policies/procedures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Any changes needed?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New procedures?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Any eliminations?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POLICIES &amp; PROCEDURES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timeline for implementation and follow of any needs/changes/etc.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Assign tasks and provide reporting guidelines and time frames.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6600" dirty="0" smtClean="0"/>
              <a:t>Questions </a:t>
            </a:r>
          </a:p>
          <a:p>
            <a:pPr algn="ctr">
              <a:buNone/>
            </a:pPr>
            <a:r>
              <a:rPr lang="en-US" sz="6600" dirty="0" smtClean="0"/>
              <a:t>And </a:t>
            </a:r>
          </a:p>
          <a:p>
            <a:pPr algn="ctr">
              <a:buNone/>
            </a:pPr>
            <a:r>
              <a:rPr lang="en-US" sz="6600" dirty="0" smtClean="0"/>
              <a:t>Answers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574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dirty="0" smtClean="0"/>
              <a:t>Julie Quinn, CPA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Health Services Associates, Inc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54 Pheasant Lane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Ringgold, GA 30736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PH:  231-250-0244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Email:  </a:t>
            </a:r>
            <a:r>
              <a:rPr lang="en-US" sz="4000" dirty="0" smtClean="0">
                <a:hlinkClick r:id="rId2"/>
              </a:rPr>
              <a:t>jquinn@hsagroup.net</a:t>
            </a:r>
            <a:endParaRPr lang="en-US" sz="4000" dirty="0" smtClean="0"/>
          </a:p>
          <a:p>
            <a:pPr>
              <a:lnSpc>
                <a:spcPct val="80000"/>
              </a:lnSpc>
            </a:pPr>
            <a:r>
              <a:rPr lang="en-US" sz="4000" dirty="0" smtClean="0"/>
              <a:t>Web:  </a:t>
            </a:r>
            <a:r>
              <a:rPr lang="en-US" sz="4000" dirty="0" smtClean="0">
                <a:hlinkClick r:id="rId3"/>
              </a:rPr>
              <a:t>www.hsagroup.net</a:t>
            </a:r>
            <a:endParaRPr lang="en-US" sz="4000" dirty="0" smtClean="0"/>
          </a:p>
        </p:txBody>
      </p:sp>
      <p:pic>
        <p:nvPicPr>
          <p:cNvPr id="3" name="Picture 2" descr="HSA Log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00" y="274320"/>
            <a:ext cx="3012908" cy="151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§ 491.11   Program evaluation. (J76)</a:t>
            </a:r>
          </a:p>
          <a:p>
            <a:pPr marL="0" indent="0">
              <a:buNone/>
            </a:pPr>
            <a:r>
              <a:rPr lang="en-US" sz="2800" dirty="0" smtClean="0"/>
              <a:t> (a) The clinic or center carries out, or arranges for, an </a:t>
            </a:r>
            <a:r>
              <a:rPr lang="en-US" sz="2800" b="1" dirty="0" smtClean="0">
                <a:solidFill>
                  <a:srgbClr val="FF0000"/>
                </a:solidFill>
              </a:rPr>
              <a:t>annual evaluation of its total program</a:t>
            </a:r>
            <a:r>
              <a:rPr lang="en-US" sz="2800" dirty="0" smtClean="0"/>
              <a:t>. </a:t>
            </a:r>
            <a:r>
              <a:rPr lang="en-US" sz="2800" b="1" dirty="0" smtClean="0"/>
              <a:t>(J77)</a:t>
            </a:r>
          </a:p>
          <a:p>
            <a:pPr marL="0" indent="0">
              <a:buNone/>
            </a:pPr>
            <a:r>
              <a:rPr lang="en-US" sz="2800" dirty="0" smtClean="0"/>
              <a:t> (b) The evaluation includes review of:  </a:t>
            </a:r>
            <a:r>
              <a:rPr lang="en-US" sz="2800" b="1" dirty="0" smtClean="0"/>
              <a:t>(J78)</a:t>
            </a:r>
          </a:p>
          <a:p>
            <a:pPr marL="0" indent="0">
              <a:buNone/>
            </a:pPr>
            <a:r>
              <a:rPr lang="en-US" sz="2800" dirty="0" smtClean="0"/>
              <a:t>   (1) The </a:t>
            </a:r>
            <a:r>
              <a:rPr lang="en-US" sz="2800" b="1" dirty="0" smtClean="0">
                <a:solidFill>
                  <a:srgbClr val="FF0000"/>
                </a:solidFill>
              </a:rPr>
              <a:t>utilization of clinic or center services</a:t>
            </a:r>
            <a:r>
              <a:rPr lang="en-US" sz="2800" dirty="0" smtClean="0"/>
              <a:t>, including at least the </a:t>
            </a:r>
            <a:r>
              <a:rPr lang="en-US" sz="2800" b="1" dirty="0" smtClean="0">
                <a:solidFill>
                  <a:srgbClr val="FF0000"/>
                </a:solidFill>
              </a:rPr>
              <a:t>number of patients served and the volume of services</a:t>
            </a:r>
            <a:r>
              <a:rPr lang="en-US" sz="2800" dirty="0" smtClean="0"/>
              <a:t>; </a:t>
            </a:r>
            <a:r>
              <a:rPr lang="en-US" sz="2800" b="1" dirty="0" smtClean="0"/>
              <a:t>(J79)</a:t>
            </a:r>
          </a:p>
          <a:p>
            <a:pPr marL="0" indent="0">
              <a:buNone/>
            </a:pPr>
            <a:r>
              <a:rPr lang="en-US" sz="2800" dirty="0" smtClean="0"/>
              <a:t>   (2) A representative </a:t>
            </a:r>
            <a:r>
              <a:rPr lang="en-US" sz="2800" b="1" dirty="0" smtClean="0">
                <a:solidFill>
                  <a:srgbClr val="FF0000"/>
                </a:solidFill>
              </a:rPr>
              <a:t>sample of both active and closed clinical records</a:t>
            </a:r>
            <a:r>
              <a:rPr lang="en-US" sz="2800" dirty="0" smtClean="0"/>
              <a:t>; and </a:t>
            </a:r>
            <a:r>
              <a:rPr lang="en-US" sz="2800" b="1" dirty="0" smtClean="0"/>
              <a:t>(J80)</a:t>
            </a:r>
          </a:p>
          <a:p>
            <a:pPr marL="0" indent="0">
              <a:buNone/>
            </a:pPr>
            <a:r>
              <a:rPr lang="en-US" sz="2800" dirty="0" smtClean="0"/>
              <a:t>   (3) The clinic's or center's </a:t>
            </a:r>
            <a:r>
              <a:rPr lang="en-US" sz="2800" b="1" dirty="0" smtClean="0">
                <a:solidFill>
                  <a:srgbClr val="FF0000"/>
                </a:solidFill>
              </a:rPr>
              <a:t>health care policies.</a:t>
            </a:r>
            <a:r>
              <a:rPr lang="en-US" sz="2800" dirty="0" smtClean="0"/>
              <a:t> </a:t>
            </a:r>
            <a:r>
              <a:rPr lang="en-US" sz="2800" b="1" dirty="0" smtClean="0"/>
              <a:t>(J81)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RHC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  (c) The purpose of the evaluation is to determine whether: </a:t>
            </a:r>
            <a:r>
              <a:rPr lang="en-US" sz="2800" b="1" dirty="0" smtClean="0"/>
              <a:t>(J82)</a:t>
            </a:r>
          </a:p>
          <a:p>
            <a:pPr marL="0" indent="0">
              <a:buNone/>
            </a:pPr>
            <a:r>
              <a:rPr lang="en-US" sz="2800" dirty="0" smtClean="0"/>
              <a:t>    (1) The utilization of services was appropriate;       	</a:t>
            </a:r>
            <a:r>
              <a:rPr lang="en-US" sz="2800" b="1" dirty="0" smtClean="0"/>
              <a:t>(J83)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(2) The established policies were followed; and 	</a:t>
            </a:r>
            <a:r>
              <a:rPr lang="en-US" sz="2800" b="1" dirty="0" smtClean="0"/>
              <a:t>(J84)</a:t>
            </a:r>
          </a:p>
          <a:p>
            <a:pPr marL="0" indent="0">
              <a:buNone/>
            </a:pPr>
            <a:r>
              <a:rPr lang="en-US" sz="2800" dirty="0" smtClean="0"/>
              <a:t>    (3) Any changes are needed. </a:t>
            </a:r>
            <a:r>
              <a:rPr lang="en-US" sz="2800" b="1" dirty="0" smtClean="0"/>
              <a:t>(J85)</a:t>
            </a:r>
          </a:p>
          <a:p>
            <a:pPr marL="0" indent="0">
              <a:buNone/>
            </a:pPr>
            <a:r>
              <a:rPr lang="en-US" sz="2800" dirty="0" smtClean="0"/>
              <a:t>    (d) The clinic or center staff considers the 	findings of the evaluation and takes corrective 	action if necessary. </a:t>
            </a:r>
            <a:r>
              <a:rPr lang="en-US" sz="2800" b="1" dirty="0" smtClean="0"/>
              <a:t>(J86)</a:t>
            </a:r>
          </a:p>
          <a:p>
            <a:pPr marL="0" indent="0">
              <a:buNone/>
            </a:pPr>
            <a:r>
              <a:rPr lang="en-US" sz="2800" dirty="0" smtClean="0"/>
              <a:t>	[71 FR 55346, Sept. 22, 2006]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RHC EVALUATION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Medical Director of the clinic</a:t>
            </a:r>
          </a:p>
          <a:p>
            <a:r>
              <a:rPr lang="en-US" dirty="0" smtClean="0"/>
              <a:t>Non physician provider of the clinic</a:t>
            </a:r>
          </a:p>
          <a:p>
            <a:r>
              <a:rPr lang="en-US" dirty="0" smtClean="0"/>
              <a:t>Community member</a:t>
            </a:r>
          </a:p>
          <a:p>
            <a:endParaRPr lang="en-US" dirty="0" smtClean="0"/>
          </a:p>
          <a:p>
            <a:r>
              <a:rPr lang="en-US" dirty="0" smtClean="0"/>
              <a:t>You may add any additional participants that you desire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MANDATED 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Utilize top 10 billed diagnoses</a:t>
            </a:r>
          </a:p>
          <a:p>
            <a:pPr lvl="1"/>
            <a:r>
              <a:rPr lang="en-US" dirty="0" smtClean="0"/>
              <a:t>Review volume of services</a:t>
            </a:r>
          </a:p>
          <a:p>
            <a:pPr lvl="1"/>
            <a:r>
              <a:rPr lang="en-US" dirty="0" smtClean="0"/>
              <a:t>Review High risk services</a:t>
            </a:r>
          </a:p>
          <a:p>
            <a:pPr lvl="1"/>
            <a:r>
              <a:rPr lang="en-US" dirty="0" smtClean="0"/>
              <a:t>Review top 3 Chronic treated diagnoses</a:t>
            </a:r>
          </a:p>
          <a:p>
            <a:pPr lvl="1"/>
            <a:r>
              <a:rPr lang="en-US" dirty="0" smtClean="0"/>
              <a:t>Review top 3 Acute treated diagnoses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Review convenience and timeliness of services/coordination of care</a:t>
            </a:r>
          </a:p>
          <a:p>
            <a:pPr lvl="1"/>
            <a:r>
              <a:rPr lang="en-US" dirty="0" smtClean="0"/>
              <a:t>Within the office</a:t>
            </a:r>
          </a:p>
          <a:p>
            <a:pPr lvl="1"/>
            <a:r>
              <a:rPr lang="en-US" dirty="0" smtClean="0"/>
              <a:t>Referrals for diagnostic and consultative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ORGANIZATIONAL PROCESS, FUNCTIONS AND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1"/>
            <a:r>
              <a:rPr lang="en-US" sz="2800" dirty="0" smtClean="0"/>
              <a:t>Review Employee safety issues/incidents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Review Patient/visitor safety issues/incidents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Review grievances and complaints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ORGANIZATIONAL PROCESS, FUNCTIONS AND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policy regarding the Annual meeting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Review any PI (Performance Improvements)</a:t>
            </a:r>
          </a:p>
          <a:p>
            <a:pPr lvl="1"/>
            <a:r>
              <a:rPr lang="en-US" dirty="0" smtClean="0"/>
              <a:t>Review previous year &amp; determine ongoing status or not</a:t>
            </a:r>
          </a:p>
          <a:p>
            <a:pPr lvl="1"/>
            <a:r>
              <a:rPr lang="en-US" dirty="0" smtClean="0"/>
              <a:t>Decide on any new PI and list goals/ desired measureable outcomes.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year of data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numbers are not available in any area, review and create a system to capture the data in future meetings.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UTILIZATION OF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Number of patient seen by Insurance</a:t>
            </a:r>
          </a:p>
          <a:p>
            <a:pPr lvl="1"/>
            <a:r>
              <a:rPr lang="en-US" dirty="0" smtClean="0"/>
              <a:t>Medicare</a:t>
            </a:r>
          </a:p>
          <a:p>
            <a:pPr lvl="1"/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Medicaid HMO</a:t>
            </a:r>
          </a:p>
          <a:p>
            <a:pPr lvl="1"/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Self Pay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Number of patients seen by age groupings</a:t>
            </a:r>
          </a:p>
          <a:p>
            <a:pPr lvl="1"/>
            <a:r>
              <a:rPr lang="en-US" dirty="0" smtClean="0"/>
              <a:t>0-5, 6-12, 13-18, 19-34, 35-50, 51-65, 65+</a:t>
            </a:r>
          </a:p>
          <a:p>
            <a:endParaRPr lang="en-US" dirty="0" smtClean="0"/>
          </a:p>
          <a:p>
            <a:r>
              <a:rPr lang="en-US" dirty="0" smtClean="0"/>
              <a:t>Number of patients by gender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UTILIZATION OF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417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Concourse</vt:lpstr>
      <vt:lpstr>Conducting an RHC Evaluation and</vt:lpstr>
      <vt:lpstr>RHC EVALUATION</vt:lpstr>
      <vt:lpstr>RHC EVALUATION </vt:lpstr>
      <vt:lpstr>MANDATED PARTICIPANTS</vt:lpstr>
      <vt:lpstr>ORGANIZATIONAL PROCESS, FUNCTIONS AND SERVICES</vt:lpstr>
      <vt:lpstr>ORGANIZATIONAL PROCESS, FUNCTIONS AND SERVICES</vt:lpstr>
      <vt:lpstr>PERFORMANCE IMPROVEMENT</vt:lpstr>
      <vt:lpstr>UTILIZATION OF SERVICES</vt:lpstr>
      <vt:lpstr>UTILIZATION OF SERVICES</vt:lpstr>
      <vt:lpstr>UTILIZATION OF SERVICES</vt:lpstr>
      <vt:lpstr>UTILIZATION OF SERVICES</vt:lpstr>
      <vt:lpstr>DECISION MAKING</vt:lpstr>
      <vt:lpstr>PATIENT RECORDS</vt:lpstr>
      <vt:lpstr>POLICIES &amp; PROCEDURES </vt:lpstr>
      <vt:lpstr>NEXT STEPS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an RHC Evaluation and Civil Rights</dc:title>
  <dc:creator>Robin</dc:creator>
  <cp:lastModifiedBy>Charles Owens</cp:lastModifiedBy>
  <cp:revision>15</cp:revision>
  <dcterms:created xsi:type="dcterms:W3CDTF">2015-03-11T16:28:46Z</dcterms:created>
  <dcterms:modified xsi:type="dcterms:W3CDTF">2017-09-06T23:05:27Z</dcterms:modified>
</cp:coreProperties>
</file>