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  <p:sldMasterId id="2147484038" r:id="rId2"/>
  </p:sldMasterIdLst>
  <p:notesMasterIdLst>
    <p:notesMasterId r:id="rId20"/>
  </p:notesMasterIdLst>
  <p:sldIdLst>
    <p:sldId id="257" r:id="rId3"/>
    <p:sldId id="260" r:id="rId4"/>
    <p:sldId id="288" r:id="rId5"/>
    <p:sldId id="261" r:id="rId6"/>
    <p:sldId id="262" r:id="rId7"/>
    <p:sldId id="263" r:id="rId8"/>
    <p:sldId id="286" r:id="rId9"/>
    <p:sldId id="287" r:id="rId10"/>
    <p:sldId id="308" r:id="rId11"/>
    <p:sldId id="309" r:id="rId12"/>
    <p:sldId id="310" r:id="rId13"/>
    <p:sldId id="306" r:id="rId14"/>
    <p:sldId id="307" r:id="rId15"/>
    <p:sldId id="296" r:id="rId16"/>
    <p:sldId id="284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iserver\home\Intern2\Josh%20Mendelson\CBO%20AHCA%20sco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03497609673804E-2"/>
          <c:y val="2.5274349719205051E-2"/>
          <c:w val="0.92948757381889768"/>
          <c:h val="0.7965228501288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Sheet1!$P$29</c:f>
              <c:strCache>
                <c:ptCount val="1"/>
                <c:pt idx="0">
                  <c:v>Recorded and Projected Medicaid Expenditure under ACA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Sheet1!$O$30:$O$46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Sheet1!$P$30:$P$46</c:f>
              <c:numCache>
                <c:formatCode>General</c:formatCode>
                <c:ptCount val="17"/>
                <c:pt idx="0">
                  <c:v>246.3</c:v>
                </c:pt>
                <c:pt idx="1">
                  <c:v>269.8</c:v>
                </c:pt>
                <c:pt idx="2">
                  <c:v>270.7</c:v>
                </c:pt>
                <c:pt idx="3">
                  <c:v>248.9</c:v>
                </c:pt>
                <c:pt idx="4">
                  <c:v>262.7</c:v>
                </c:pt>
                <c:pt idx="5">
                  <c:v>299.3</c:v>
                </c:pt>
                <c:pt idx="6">
                  <c:v>347.7</c:v>
                </c:pt>
                <c:pt idx="7">
                  <c:v>363.4</c:v>
                </c:pt>
                <c:pt idx="8">
                  <c:v>368.9</c:v>
                </c:pt>
                <c:pt idx="9">
                  <c:v>392.5</c:v>
                </c:pt>
                <c:pt idx="10">
                  <c:v>415.3</c:v>
                </c:pt>
                <c:pt idx="11">
                  <c:v>439</c:v>
                </c:pt>
                <c:pt idx="12">
                  <c:v>465.3</c:v>
                </c:pt>
                <c:pt idx="13">
                  <c:v>492.2</c:v>
                </c:pt>
                <c:pt idx="14">
                  <c:v>521.6</c:v>
                </c:pt>
                <c:pt idx="15">
                  <c:v>553.4</c:v>
                </c:pt>
                <c:pt idx="16">
                  <c:v>587.6</c:v>
                </c:pt>
              </c:numCache>
            </c:numRef>
          </c:val>
        </c:ser>
        <c:ser>
          <c:idx val="1"/>
          <c:order val="1"/>
          <c:tx>
            <c:strRef>
              <c:f>Sheet1!$Q$29</c:f>
              <c:strCache>
                <c:ptCount val="1"/>
                <c:pt idx="0">
                  <c:v>Projected Federal medicaid Expenditure under AHCA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Sheet1!$O$30:$O$46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Sheet1!$Q$30:$Q$46</c:f>
              <c:numCache>
                <c:formatCode>General</c:formatCode>
                <c:ptCount val="17"/>
                <c:pt idx="8">
                  <c:v>365.9</c:v>
                </c:pt>
                <c:pt idx="9">
                  <c:v>374.5</c:v>
                </c:pt>
                <c:pt idx="10">
                  <c:v>389.3</c:v>
                </c:pt>
                <c:pt idx="11">
                  <c:v>371</c:v>
                </c:pt>
                <c:pt idx="12">
                  <c:v>371.3</c:v>
                </c:pt>
                <c:pt idx="13">
                  <c:v>381.2</c:v>
                </c:pt>
                <c:pt idx="14">
                  <c:v>397.6</c:v>
                </c:pt>
                <c:pt idx="15">
                  <c:v>418.4</c:v>
                </c:pt>
                <c:pt idx="16">
                  <c:v>441.6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1869648"/>
        <c:axId val="271870040"/>
      </c:barChart>
      <c:catAx>
        <c:axId val="27186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00000" spcFirstLastPara="1" vertOverflow="ellipsis" wrap="square" anchor="b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870040"/>
        <c:crosses val="autoZero"/>
        <c:auto val="1"/>
        <c:lblAlgn val="ctr"/>
        <c:lblOffset val="100"/>
        <c:noMultiLvlLbl val="0"/>
      </c:catAx>
      <c:valAx>
        <c:axId val="27187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Dollars (Billions)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86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6375316366704"/>
          <c:y val="0.89465987545914916"/>
          <c:w val="0.31664449170416198"/>
          <c:h val="0.1007252490030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0.91111</cdr:y>
    </cdr:from>
    <cdr:to>
      <cdr:x>0.43083</cdr:x>
      <cdr:y>0.98025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036024"/>
          <a:ext cx="4902555" cy="3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B8D9C-190B-4715-BA1C-B0E61AFBB2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D76DD-8839-4B2F-8676-14EB67EF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D8419-0AED-44E0-95F5-EE9981C71D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0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D8419-0AED-44E0-95F5-EE9981C71D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7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02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3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49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7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6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09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3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27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62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8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9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1A10-0DA3-48A2-A8FF-A257B75ADC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B4DE81-96CF-4AA6-B9B5-71E0309E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14A-365E-42DB-8A16-1D3B7DE49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E74C-6844-40A9-A799-C1F37151FA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543-0348info@narhc.org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hyperlink" Target="http://www.narhc.org/" TargetMode="External"/><Relationship Id="rId4" Type="http://schemas.openxmlformats.org/officeDocument/2006/relationships/hyperlink" Target="mailto:Baughn@capitolassociates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utreach-and-Education/Outreach/NPC/National-Provider-Calls-and-Events-Items/2017-08-01-CCM-Call-Archived.html?DLPage=1&amp;DLEntries=10&amp;DLFilter=care%20manage&amp;DLSort=0&amp;DLSortDir=descend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GEmergencyPrep@cms.hhs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https://www.cms.gov/Medicare/Provider-Enrollment-and-Certification/SurveyCertificationGenInfo/Downloads/Survey-and-Cert-Letter-17-29.pdf" TargetMode="External"/><Relationship Id="rId5" Type="http://schemas.openxmlformats.org/officeDocument/2006/relationships/hyperlink" Target="https://asprtracie.hhs.gov/cmsrule" TargetMode="External"/><Relationship Id="rId4" Type="http://schemas.openxmlformats.org/officeDocument/2006/relationships/hyperlink" Target="https://www.cms.gov/medicare/provider-enrollment-and-certification/surveycertemergprep/emergency-prep-rul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rhc.org/resources/listserve-ta-call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aughn@capitolassociate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search-Statistics-Data-and-Systems/Research/ActuarialStudies/Downloads/MedicaidReport2016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bo.gov/sites/default/files/115th-congress-2017-2018/costestimate/americanhealthcareac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o.gov/system/files/115th-congress-2017-2018/costestimate/hr1628aspassed.pdf" TargetMode="External"/><Relationship Id="rId2" Type="http://schemas.openxmlformats.org/officeDocument/2006/relationships/hyperlink" Target="https://www.cms.gov/Research-Statistics-Data-and-Systems/Research/ActuarialStudies/Downloads/MedicaidReport2016.pdf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0008" y="2822151"/>
            <a:ext cx="6620276" cy="16980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Washington Update</a:t>
            </a:r>
            <a:br>
              <a:rPr lang="en-US" sz="3600" dirty="0" smtClean="0"/>
            </a:br>
            <a:r>
              <a:rPr lang="en-US" sz="3600" dirty="0" smtClean="0"/>
              <a:t>Georgia Rural Health Association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1209" y="4520213"/>
            <a:ext cx="5825203" cy="14475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Nathan Baugh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Government Relations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544-1880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Baughn@capitolassociates.org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www.narhc.org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72" y="641923"/>
            <a:ext cx="2754549" cy="2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3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 Executive Order “Promoting Healthcare Choice and Competition Across the United States”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30049" cy="4257628"/>
          </a:xfrm>
        </p:spPr>
        <p:txBody>
          <a:bodyPr/>
          <a:lstStyle/>
          <a:p>
            <a:r>
              <a:rPr lang="en-US" dirty="0" smtClean="0"/>
              <a:t>President Trump signed this order on Oct. 13</a:t>
            </a:r>
          </a:p>
          <a:p>
            <a:r>
              <a:rPr lang="en-US" dirty="0" smtClean="0"/>
              <a:t>Order directs his Administration to do three things:</a:t>
            </a:r>
          </a:p>
          <a:p>
            <a:pPr lvl="1"/>
            <a:r>
              <a:rPr lang="en-US" dirty="0" smtClean="0"/>
              <a:t>Expand Access to Association Health Plans</a:t>
            </a:r>
          </a:p>
          <a:p>
            <a:pPr lvl="2"/>
            <a:r>
              <a:rPr lang="en-US" dirty="0" smtClean="0"/>
              <a:t>Goal is to create more access to the stable/cheap “large group” market</a:t>
            </a:r>
          </a:p>
          <a:p>
            <a:pPr lvl="1"/>
            <a:r>
              <a:rPr lang="en-US" dirty="0" smtClean="0"/>
              <a:t>Expands Short-Term, Limited Duration Insurance (STLDI)</a:t>
            </a:r>
          </a:p>
          <a:p>
            <a:pPr lvl="2"/>
            <a:r>
              <a:rPr lang="en-US" dirty="0" smtClean="0"/>
              <a:t>This was short term (3 month insurance) for transitional periods</a:t>
            </a:r>
          </a:p>
          <a:p>
            <a:pPr lvl="2"/>
            <a:r>
              <a:rPr lang="en-US" dirty="0" smtClean="0"/>
              <a:t>Not subject to ACA rules</a:t>
            </a:r>
          </a:p>
          <a:p>
            <a:pPr lvl="2"/>
            <a:r>
              <a:rPr lang="en-US" dirty="0" smtClean="0"/>
              <a:t>Directs agency to allow people to have “temporary” insurance longer</a:t>
            </a:r>
          </a:p>
          <a:p>
            <a:pPr lvl="1"/>
            <a:r>
              <a:rPr lang="en-US" dirty="0" smtClean="0"/>
              <a:t>Expands availability of Health Reimbursement Arrangements (HRAs)</a:t>
            </a:r>
          </a:p>
          <a:p>
            <a:pPr lvl="2"/>
            <a:r>
              <a:rPr lang="en-US" dirty="0" smtClean="0"/>
              <a:t>Similar to HSAs</a:t>
            </a:r>
          </a:p>
          <a:p>
            <a:pPr lvl="2"/>
            <a:r>
              <a:rPr lang="en-US" dirty="0" smtClean="0"/>
              <a:t>Another tool to finance healthcare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51" y="2661920"/>
            <a:ext cx="3592804" cy="25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145866" cy="643467"/>
          </a:xfrm>
        </p:spPr>
        <p:txBody>
          <a:bodyPr/>
          <a:lstStyle/>
          <a:p>
            <a:r>
              <a:rPr lang="en-US" dirty="0" smtClean="0"/>
              <a:t>Bipartisan Legislation?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467"/>
            <a:ext cx="7738533" cy="5317066"/>
          </a:xfrm>
        </p:spPr>
        <p:txBody>
          <a:bodyPr>
            <a:normAutofit/>
          </a:bodyPr>
          <a:lstStyle/>
          <a:p>
            <a:r>
              <a:rPr lang="en-US" dirty="0" smtClean="0"/>
              <a:t>Senators Lamar Alexander (R-TN) and Patty Murray (D-WA) have agreed to a short term ACA stabilization bill</a:t>
            </a:r>
          </a:p>
          <a:p>
            <a:r>
              <a:rPr lang="en-US" dirty="0" smtClean="0"/>
              <a:t>Unclear if McConnell, House of Representatives or Trump would support ~ reports that Sen. Collins received assurances that this bill would be included in appropriations package for her vote on tax reform</a:t>
            </a:r>
          </a:p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Funds CSRs through 2019</a:t>
            </a:r>
          </a:p>
          <a:p>
            <a:pPr lvl="1"/>
            <a:r>
              <a:rPr lang="en-US" dirty="0" smtClean="0"/>
              <a:t>Streamlines ACA waiver process allowing for reinsurance programs</a:t>
            </a:r>
          </a:p>
          <a:p>
            <a:pPr lvl="1"/>
            <a:r>
              <a:rPr lang="en-US" dirty="0" smtClean="0"/>
              <a:t>Allows all consumers (not just under 30) to buy “Copper” plans</a:t>
            </a:r>
          </a:p>
          <a:p>
            <a:pPr lvl="1"/>
            <a:r>
              <a:rPr lang="en-US" dirty="0" smtClean="0"/>
              <a:t>Funds advertising for exchange plans</a:t>
            </a:r>
          </a:p>
          <a:p>
            <a:pPr lvl="1"/>
            <a:r>
              <a:rPr lang="en-US" dirty="0" smtClean="0"/>
              <a:t>Directs HHS to issue additional rules for interstate compacts</a:t>
            </a:r>
          </a:p>
          <a:p>
            <a:r>
              <a:rPr lang="en-US" dirty="0" smtClean="0"/>
              <a:t>Does bolstering the current market reduce pressure for repeal/replace?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69" y="440266"/>
            <a:ext cx="2227263" cy="2781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69" y="3805775"/>
            <a:ext cx="2227263" cy="2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133"/>
          </a:xfrm>
        </p:spPr>
        <p:txBody>
          <a:bodyPr/>
          <a:lstStyle/>
          <a:p>
            <a:r>
              <a:rPr lang="en-US" dirty="0" smtClean="0"/>
              <a:t>2018 PFS Proposed Rule (Regulatory)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6267"/>
            <a:ext cx="8382000" cy="5130800"/>
          </a:xfrm>
        </p:spPr>
        <p:txBody>
          <a:bodyPr/>
          <a:lstStyle/>
          <a:p>
            <a:r>
              <a:rPr lang="en-US" dirty="0" smtClean="0"/>
              <a:t>CMS is proposing to expand the care management benefit for RHCs.</a:t>
            </a:r>
          </a:p>
          <a:p>
            <a:pPr lvl="1"/>
            <a:r>
              <a:rPr lang="en-US" dirty="0" smtClean="0"/>
              <a:t>Currently RHCs can only bill for the basic CCM code (99490) which pays $42.71</a:t>
            </a:r>
          </a:p>
          <a:p>
            <a:pPr lvl="1"/>
            <a:r>
              <a:rPr lang="en-US" dirty="0" smtClean="0"/>
              <a:t>Starting next year this code will be GCCC1 and the payment will be approx. $61.37</a:t>
            </a:r>
          </a:p>
          <a:p>
            <a:pPr lvl="1"/>
            <a:r>
              <a:rPr lang="en-US" dirty="0" smtClean="0"/>
              <a:t>GCCC1 is billable if you have provided 99490, 99487 (complex CCM), or G0507 (20 minutes or more of general behavioral health integration services)</a:t>
            </a:r>
          </a:p>
          <a:p>
            <a:pPr lvl="1"/>
            <a:r>
              <a:rPr lang="en-US" dirty="0" smtClean="0"/>
              <a:t>Also adding GCCC2 (payment of approx. $126.33)</a:t>
            </a:r>
          </a:p>
          <a:p>
            <a:pPr lvl="1"/>
            <a:r>
              <a:rPr lang="en-US" dirty="0" smtClean="0"/>
              <a:t>GCCC2 is billable for G0502 (70 minutes of initial psychiatric </a:t>
            </a:r>
            <a:r>
              <a:rPr lang="en-US" dirty="0" err="1" smtClean="0"/>
              <a:t>CoCM</a:t>
            </a:r>
            <a:r>
              <a:rPr lang="en-US" dirty="0" smtClean="0"/>
              <a:t>) or G0503 (60 minutes of subsequent psychiatric </a:t>
            </a:r>
            <a:r>
              <a:rPr lang="en-US" dirty="0" err="1" smtClean="0"/>
              <a:t>CoCM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CMS webinar on these new care </a:t>
            </a:r>
            <a:r>
              <a:rPr lang="en-US" dirty="0"/>
              <a:t>management benefits: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www.cms.gov/Outreach-and-Education/Outreach/NPC/National-Provider-Calls-and-Events-Items/2017-08-01-CCM-Call-Archived.html?DLPage=1&amp;DLEntries=10&amp;DLFilter=care%20manage&amp;DLSort=0&amp;DLSortDir=descending</a:t>
            </a:r>
            <a:endParaRPr lang="en-US" dirty="0" smtClean="0"/>
          </a:p>
          <a:p>
            <a:r>
              <a:rPr lang="en-US" dirty="0" smtClean="0"/>
              <a:t>ACO attribution will no longer require attestation. Any RHC service would qualify the patient as eligible for assignment to an ACO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794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533"/>
          </a:xfrm>
        </p:spPr>
        <p:txBody>
          <a:bodyPr>
            <a:noAutofit/>
          </a:bodyPr>
          <a:lstStyle/>
          <a:p>
            <a:r>
              <a:rPr lang="en-US" dirty="0" smtClean="0"/>
              <a:t>2018 Proposed QPP Rule (MACRA)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133"/>
            <a:ext cx="859666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MACRA = Medicare Access and CHIP Re-authorization Act (law)</a:t>
            </a:r>
          </a:p>
          <a:p>
            <a:r>
              <a:rPr lang="en-US" dirty="0" smtClean="0"/>
              <a:t>QPP = Quality Payment Program which is the all encompassing term for both:</a:t>
            </a:r>
          </a:p>
          <a:p>
            <a:pPr lvl="1"/>
            <a:r>
              <a:rPr lang="en-US" dirty="0" smtClean="0"/>
              <a:t>MIPS (Merit-based Incentive Payment System) and;</a:t>
            </a:r>
          </a:p>
          <a:p>
            <a:pPr lvl="1"/>
            <a:r>
              <a:rPr lang="en-US" dirty="0" smtClean="0"/>
              <a:t>APM (Alternative Payment Models)</a:t>
            </a:r>
            <a:endParaRPr lang="en-US" dirty="0"/>
          </a:p>
          <a:p>
            <a:r>
              <a:rPr lang="en-US" dirty="0" smtClean="0"/>
              <a:t>CMS has proposed that the low-volume threshold be greatly increased in 2018</a:t>
            </a:r>
          </a:p>
          <a:p>
            <a:r>
              <a:rPr lang="en-US" dirty="0" smtClean="0"/>
              <a:t>$90,000 part B allowable revenue or 200 Medicare part B patients</a:t>
            </a:r>
          </a:p>
          <a:p>
            <a:r>
              <a:rPr lang="en-US" dirty="0" smtClean="0"/>
              <a:t>Up from $30,000 and 100 part B patients</a:t>
            </a:r>
          </a:p>
          <a:p>
            <a:r>
              <a:rPr lang="en-US" dirty="0" smtClean="0"/>
              <a:t>RHC AIR is not affected by QPP</a:t>
            </a:r>
          </a:p>
          <a:p>
            <a:r>
              <a:rPr lang="en-US" dirty="0" smtClean="0"/>
              <a:t>Clinicians can report individually, or a group, or as a virtual group to participate in or exempt themselves from QPP as they see fit</a:t>
            </a:r>
          </a:p>
          <a:p>
            <a:r>
              <a:rPr lang="en-US" dirty="0" smtClean="0"/>
              <a:t>Quality is coming almost certainly but NARHC has concerns about “false starts” </a:t>
            </a:r>
          </a:p>
          <a:p>
            <a:r>
              <a:rPr lang="en-US" dirty="0"/>
              <a:t>H</a:t>
            </a:r>
            <a:r>
              <a:rPr lang="en-US" dirty="0" smtClean="0"/>
              <a:t>ow and when “quality” comes to the RHC program is unclear</a:t>
            </a:r>
          </a:p>
        </p:txBody>
      </p:sp>
    </p:spTree>
    <p:extLst>
      <p:ext uri="{BB962C8B-B14F-4D97-AF65-F5344CB8AC3E}">
        <p14:creationId xmlns:p14="http://schemas.microsoft.com/office/powerpoint/2010/main" val="169300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Emergency Preparedness Links/More Information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SCGEmergencyPrep@cms.hhs.gov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www.cms.gov/medicare/provider-enrollment-and-certification/surveycertemergprep/emergency-prep-rule.html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Above link has several useful FAQs as well as links to the state Healthcare Coalitions</a:t>
            </a: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asprtracie.hhs.gov/cmsrule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ASPR TRACIE also has a lot of resources for healthcare providers.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Assistant Secretary for Preparedness and Response (ASPR) Technical Resources, Assistance Center, and Information Exchange (TRACIE)</a:t>
            </a:r>
          </a:p>
          <a:p>
            <a:r>
              <a:rPr lang="en-US" dirty="0">
                <a:solidFill>
                  <a:schemeClr val="tx1"/>
                </a:solidFill>
              </a:rPr>
              <a:t>Nitty </a:t>
            </a:r>
            <a:r>
              <a:rPr lang="en-US" dirty="0" smtClean="0">
                <a:solidFill>
                  <a:schemeClr val="tx1"/>
                </a:solidFill>
              </a:rPr>
              <a:t>gritty </a:t>
            </a:r>
            <a:r>
              <a:rPr lang="en-US" dirty="0">
                <a:solidFill>
                  <a:schemeClr val="tx1"/>
                </a:solidFill>
              </a:rPr>
              <a:t>details of emergency preparedness rule can be found in Appendix Z of the State Operations Manual:</a:t>
            </a:r>
          </a:p>
          <a:p>
            <a:pPr lvl="1"/>
            <a:r>
              <a:rPr lang="en-US" dirty="0">
                <a:hlinkClick r:id="rId6"/>
              </a:rPr>
              <a:t>https://www.cms.gov/Medicare/Provider-Enrollment-and-Certification/SurveyCertificationGenInfo/Downloads/Survey-and-Cert-Letter-17-29.pdf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NARHC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Listservs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http://narhc.org/resources/listserve-ta-calls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Technical Assistance – RHC specific info – 1 way communication</a:t>
            </a:r>
          </a:p>
          <a:p>
            <a:r>
              <a:rPr lang="en-US" dirty="0" smtClean="0"/>
              <a:t>News – RHC community conversation – 2 way communication – more emails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2" y="1225550"/>
            <a:ext cx="479995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10" y="2056547"/>
            <a:ext cx="4587446" cy="33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5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58556" y="4235452"/>
            <a:ext cx="262321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Nathan Baugh</a:t>
            </a:r>
          </a:p>
          <a:p>
            <a:pPr algn="ctr"/>
            <a:r>
              <a:rPr lang="en-US" sz="1350" dirty="0"/>
              <a:t>Director, Government Relations</a:t>
            </a:r>
          </a:p>
          <a:p>
            <a:pPr algn="ctr"/>
            <a:r>
              <a:rPr lang="en-US" sz="1350" dirty="0"/>
              <a:t>(202) </a:t>
            </a:r>
            <a:r>
              <a:rPr lang="en-US" sz="1350" dirty="0" smtClean="0"/>
              <a:t>544-1880</a:t>
            </a:r>
            <a:endParaRPr lang="en-US" sz="1350" dirty="0"/>
          </a:p>
          <a:p>
            <a:pPr algn="ctr"/>
            <a:r>
              <a:rPr lang="en-US" sz="1350" dirty="0">
                <a:hlinkClick r:id="rId3"/>
              </a:rPr>
              <a:t>Baughn@capitolassociates.com</a:t>
            </a:r>
            <a:endParaRPr lang="en-US" sz="1350" dirty="0"/>
          </a:p>
          <a:p>
            <a:pPr algn="ctr"/>
            <a:r>
              <a:rPr lang="en-US" sz="1350" dirty="0"/>
              <a:t>www.narhc.org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556" y="2168729"/>
            <a:ext cx="2755631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3928533" cy="4094486"/>
          </a:xfrm>
        </p:spPr>
        <p:txBody>
          <a:bodyPr/>
          <a:lstStyle/>
          <a:p>
            <a:r>
              <a:rPr lang="en-US" dirty="0" smtClean="0"/>
              <a:t>NARHC Political Update</a:t>
            </a:r>
          </a:p>
          <a:p>
            <a:r>
              <a:rPr lang="en-US" dirty="0" smtClean="0"/>
              <a:t>New Rules</a:t>
            </a:r>
          </a:p>
          <a:p>
            <a:pPr lvl="1"/>
            <a:r>
              <a:rPr lang="en-US" dirty="0" smtClean="0"/>
              <a:t>2018 PFS Rule</a:t>
            </a:r>
          </a:p>
          <a:p>
            <a:pPr lvl="1"/>
            <a:r>
              <a:rPr lang="en-US" dirty="0" smtClean="0"/>
              <a:t>2018 QPP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66" y="3812888"/>
            <a:ext cx="4668135" cy="2614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67" y="867833"/>
            <a:ext cx="4668135" cy="26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1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2" y="1152782"/>
            <a:ext cx="8757841" cy="49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Reform </a:t>
            </a:r>
            <a:br>
              <a:rPr lang="en-US" dirty="0" smtClean="0"/>
            </a:br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30400"/>
            <a:ext cx="5063067" cy="4639733"/>
          </a:xfrm>
        </p:spPr>
        <p:txBody>
          <a:bodyPr/>
          <a:lstStyle/>
          <a:p>
            <a:r>
              <a:rPr lang="en-US" dirty="0" smtClean="0"/>
              <a:t>Legislation stalled out in the Senate</a:t>
            </a:r>
          </a:p>
          <a:p>
            <a:r>
              <a:rPr lang="en-US" dirty="0" smtClean="0"/>
              <a:t>If tax reform passes, they may try again in early 2018</a:t>
            </a:r>
          </a:p>
          <a:p>
            <a:r>
              <a:rPr lang="en-US" dirty="0" smtClean="0"/>
              <a:t>Legislative vehicles for healthcare changes: Debt ceiling/Budget/Appropriations</a:t>
            </a:r>
          </a:p>
          <a:p>
            <a:r>
              <a:rPr lang="en-US" dirty="0" smtClean="0"/>
              <a:t>Executive Order </a:t>
            </a:r>
            <a:r>
              <a:rPr lang="en-US" dirty="0"/>
              <a:t>h</a:t>
            </a:r>
            <a:r>
              <a:rPr lang="en-US" dirty="0" smtClean="0"/>
              <a:t>ealthcare reform</a:t>
            </a:r>
          </a:p>
          <a:p>
            <a:r>
              <a:rPr lang="en-US" dirty="0" smtClean="0"/>
              <a:t>Medicare-focused bill this Congress?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45" y="2160589"/>
            <a:ext cx="5153555" cy="34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Healthcare Reform </a:t>
            </a:r>
            <a:br>
              <a:rPr lang="en-US" dirty="0" smtClean="0"/>
            </a:br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34" y="2160589"/>
            <a:ext cx="4431068" cy="43308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Repealed aspects of the Affordable Care Act related to taxing and spending</a:t>
            </a:r>
          </a:p>
          <a:p>
            <a:r>
              <a:rPr lang="en-US" dirty="0"/>
              <a:t>Replaced ACA subsidies with tax credits </a:t>
            </a:r>
            <a:r>
              <a:rPr lang="en-US" dirty="0" smtClean="0"/>
              <a:t>(varying amounts ~ winners and losers)</a:t>
            </a:r>
          </a:p>
          <a:p>
            <a:r>
              <a:rPr lang="en-US" dirty="0" smtClean="0"/>
              <a:t>Sunset </a:t>
            </a:r>
            <a:r>
              <a:rPr lang="en-US" dirty="0"/>
              <a:t>Medicaid expansion enhanced FMAP </a:t>
            </a:r>
            <a:r>
              <a:rPr lang="en-US" dirty="0" smtClean="0"/>
              <a:t>rate – what will states do in response?</a:t>
            </a:r>
          </a:p>
          <a:p>
            <a:r>
              <a:rPr lang="en-US" dirty="0" smtClean="0"/>
              <a:t>Promotes the creation of low premium high deductible plans with health savings accounts (HSAs) </a:t>
            </a:r>
          </a:p>
          <a:p>
            <a:r>
              <a:rPr lang="en-US" dirty="0" smtClean="0"/>
              <a:t>Placed State Medicaid Programs on a Per-capita budget.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60589"/>
            <a:ext cx="3955653" cy="31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58800"/>
            <a:ext cx="8596668" cy="1320800"/>
          </a:xfrm>
        </p:spPr>
        <p:txBody>
          <a:bodyPr/>
          <a:lstStyle/>
          <a:p>
            <a:r>
              <a:rPr lang="en-US" dirty="0" smtClean="0"/>
              <a:t>Healthcare Reform</a:t>
            </a:r>
            <a:br>
              <a:rPr lang="en-US" dirty="0" smtClean="0"/>
            </a:br>
            <a:r>
              <a:rPr lang="en-US" dirty="0" smtClean="0"/>
              <a:t>Why do RHCs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30400"/>
            <a:ext cx="7334863" cy="4538133"/>
          </a:xfrm>
        </p:spPr>
        <p:txBody>
          <a:bodyPr/>
          <a:lstStyle/>
          <a:p>
            <a:r>
              <a:rPr lang="en-US" dirty="0" smtClean="0"/>
              <a:t>Per-capita allotment gives states a strong incentive to stay under budget</a:t>
            </a:r>
          </a:p>
          <a:p>
            <a:r>
              <a:rPr lang="en-US" dirty="0" smtClean="0"/>
              <a:t>Federal government savings could shift costs onto states but could also force states to innovate their Medicaid programs</a:t>
            </a:r>
          </a:p>
          <a:p>
            <a:r>
              <a:rPr lang="en-US" dirty="0" smtClean="0"/>
              <a:t>Would states feel a budget squeeze and seek to reduce RHC Medicaid payments?</a:t>
            </a:r>
          </a:p>
          <a:p>
            <a:r>
              <a:rPr lang="en-US" dirty="0" smtClean="0"/>
              <a:t>Federal mandate establishes the Medicaid payment rate for RHCs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4663" y="813025"/>
          <a:ext cx="11379200" cy="552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331" y="327546"/>
            <a:ext cx="1113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Federal Medicaid spending under ACA vs AHCA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09481"/>
            <a:ext cx="4135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Calculations from data collected by: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https://www.cms.gov/Research-Statistics-Data-and-Systems/Research/ActuarialStudies/Downloads/MedicaidReport2016.pdf</a:t>
            </a:r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hlinkClick r:id="rId4"/>
              </a:rPr>
              <a:t>https://www.cbo.gov/sites/default/files/115th-congress-2017-2018/costestimate/americanhealthcareact.pdf</a:t>
            </a:r>
            <a:r>
              <a:rPr lang="en-US" sz="1000" dirty="0" smtClean="0">
                <a:solidFill>
                  <a:prstClr val="black"/>
                </a:solidFill>
              </a:rPr>
              <a:t>  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01106"/>
              </p:ext>
            </p:extLst>
          </p:nvPr>
        </p:nvGraphicFramePr>
        <p:xfrm>
          <a:off x="204716" y="483319"/>
          <a:ext cx="11734693" cy="533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79"/>
                <a:gridCol w="3808055"/>
                <a:gridCol w="3611932"/>
                <a:gridCol w="3497527"/>
              </a:tblGrid>
              <a:tr h="1010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Federal Medicaid Expenditure under ACA (billions)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Federal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Medicaid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under AHCA (billions)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difference in projected spending between ACA and AHCA</a:t>
                      </a: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6.26%</a:t>
                      </a: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16" y="5813946"/>
            <a:ext cx="1142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Calculations from data collected by: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2"/>
              </a:rPr>
              <a:t>https://www.cms.gov/Research-Statistics-Data-and-Systems/Research/ActuarialStudies/Downloads/MedicaidReport2016.pdf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www.cbo.gov/system/files/115th-congress-2017-2018/costestimate/hr1628aspassed.pdf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7867"/>
            <a:ext cx="8596668" cy="1320800"/>
          </a:xfrm>
        </p:spPr>
        <p:txBody>
          <a:bodyPr/>
          <a:lstStyle/>
          <a:p>
            <a:r>
              <a:rPr lang="en-US" dirty="0" smtClean="0"/>
              <a:t>Healthcare Reform</a:t>
            </a:r>
            <a:br>
              <a:rPr lang="en-US" dirty="0" smtClean="0"/>
            </a:br>
            <a:r>
              <a:rPr lang="en-US" dirty="0" smtClean="0"/>
              <a:t>Trump Administration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7922"/>
            <a:ext cx="5249333" cy="49461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healthcare reform stalled regulatory actions become more significant</a:t>
            </a:r>
          </a:p>
          <a:p>
            <a:r>
              <a:rPr lang="en-US" dirty="0" smtClean="0"/>
              <a:t>What will Acting Secretary Eric </a:t>
            </a:r>
            <a:r>
              <a:rPr lang="en-US" dirty="0" err="1" smtClean="0"/>
              <a:t>Hargan</a:t>
            </a:r>
            <a:r>
              <a:rPr lang="en-US" dirty="0" smtClean="0"/>
              <a:t>, nominee Alex Azar and Seema </a:t>
            </a:r>
            <a:r>
              <a:rPr lang="en-US" dirty="0" err="1" smtClean="0"/>
              <a:t>Verma</a:t>
            </a:r>
            <a:r>
              <a:rPr lang="en-US" dirty="0" smtClean="0"/>
              <a:t> do?</a:t>
            </a:r>
          </a:p>
          <a:p>
            <a:r>
              <a:rPr lang="en-US" dirty="0" smtClean="0"/>
              <a:t>Over 900 instances of the phrase “Secretary shall” in ACA</a:t>
            </a:r>
          </a:p>
          <a:p>
            <a:r>
              <a:rPr lang="en-US" dirty="0" smtClean="0"/>
              <a:t>Will they want people to sign up on healthcare.gov during the enrollment period?</a:t>
            </a:r>
          </a:p>
          <a:p>
            <a:pPr lvl="1"/>
            <a:r>
              <a:rPr lang="en-US" dirty="0" smtClean="0"/>
              <a:t>Advertising cut </a:t>
            </a:r>
          </a:p>
          <a:p>
            <a:r>
              <a:rPr lang="en-US" dirty="0" smtClean="0"/>
              <a:t>Will they enforce ACA tax penalties/mandates? </a:t>
            </a:r>
          </a:p>
          <a:p>
            <a:pPr lvl="1"/>
            <a:r>
              <a:rPr lang="en-US" dirty="0" smtClean="0"/>
              <a:t>Individual mandate repeal in Senate Tax bill</a:t>
            </a:r>
          </a:p>
          <a:p>
            <a:r>
              <a:rPr lang="en-US" dirty="0" smtClean="0"/>
              <a:t>Will they continue Cost-Sharing Reduction (CSR) payments? </a:t>
            </a:r>
            <a:endParaRPr lang="en-US" b="1" i="1" dirty="0"/>
          </a:p>
          <a:p>
            <a:pPr lvl="1"/>
            <a:r>
              <a:rPr lang="en-US" dirty="0" smtClean="0"/>
              <a:t>No ~ repealed</a:t>
            </a:r>
          </a:p>
          <a:p>
            <a:r>
              <a:rPr lang="en-US" dirty="0" smtClean="0"/>
              <a:t>Medicaid and ACA waivers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005" y="1608667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739" y="1608667"/>
            <a:ext cx="1914526" cy="239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004" y="4071446"/>
            <a:ext cx="1914525" cy="244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739" y="4071446"/>
            <a:ext cx="1914526" cy="24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1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10173</TotalTime>
  <Words>1017</Words>
  <Application>Microsoft Office PowerPoint</Application>
  <PresentationFormat>Widescreen</PresentationFormat>
  <Paragraphs>154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Office Theme</vt:lpstr>
      <vt:lpstr>Washington Update Georgia Rural Health Association</vt:lpstr>
      <vt:lpstr>Overview</vt:lpstr>
      <vt:lpstr>PowerPoint Presentation</vt:lpstr>
      <vt:lpstr>Healthcare Reform  Where are we?</vt:lpstr>
      <vt:lpstr>Republican Healthcare Reform  What does it do?</vt:lpstr>
      <vt:lpstr>Healthcare Reform Why do RHCs care?</vt:lpstr>
      <vt:lpstr>PowerPoint Presentation</vt:lpstr>
      <vt:lpstr>PowerPoint Presentation</vt:lpstr>
      <vt:lpstr>Healthcare Reform Trump Administration Policy</vt:lpstr>
      <vt:lpstr>Trump Executive Order “Promoting Healthcare Choice and Competition Across the United States”</vt:lpstr>
      <vt:lpstr>Bipartisan Legislation?</vt:lpstr>
      <vt:lpstr>2018 PFS Proposed Rule (Regulatory)</vt:lpstr>
      <vt:lpstr>2018 Proposed QPP Rule (MACRA)</vt:lpstr>
      <vt:lpstr>Emergency Preparedness Links/More Information</vt:lpstr>
      <vt:lpstr>NARHC Listservs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Update CO Rural Heal Forum 2017</dc:title>
  <dc:creator>Nathan Baugh</dc:creator>
  <cp:lastModifiedBy>Charles Owens</cp:lastModifiedBy>
  <cp:revision>66</cp:revision>
  <dcterms:created xsi:type="dcterms:W3CDTF">2017-03-31T18:56:56Z</dcterms:created>
  <dcterms:modified xsi:type="dcterms:W3CDTF">2017-12-06T22:13:05Z</dcterms:modified>
</cp:coreProperties>
</file>