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1" r:id="rId3"/>
    <p:sldId id="332" r:id="rId4"/>
    <p:sldId id="331" r:id="rId5"/>
    <p:sldId id="330" r:id="rId6"/>
    <p:sldId id="333" r:id="rId7"/>
    <p:sldId id="334" r:id="rId8"/>
    <p:sldId id="275" r:id="rId9"/>
    <p:sldId id="335" r:id="rId10"/>
    <p:sldId id="325" r:id="rId11"/>
    <p:sldId id="341" r:id="rId12"/>
    <p:sldId id="326" r:id="rId13"/>
    <p:sldId id="339" r:id="rId14"/>
    <p:sldId id="337" r:id="rId15"/>
    <p:sldId id="336" r:id="rId16"/>
    <p:sldId id="338" r:id="rId17"/>
    <p:sldId id="327" r:id="rId18"/>
    <p:sldId id="328" r:id="rId19"/>
    <p:sldId id="340" r:id="rId20"/>
    <p:sldId id="322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40">
          <p15:clr>
            <a:srgbClr val="A4A3A4"/>
          </p15:clr>
        </p15:guide>
        <p15:guide id="6" pos="384">
          <p15:clr>
            <a:srgbClr val="A4A3A4"/>
          </p15:clr>
        </p15:guide>
        <p15:guide id="7" pos="7296">
          <p15:clr>
            <a:srgbClr val="A4A3A4"/>
          </p15:clr>
        </p15:guide>
        <p15:guide id="8" orient="horz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D2D2"/>
    <a:srgbClr val="42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0" autoAdjust="0"/>
  </p:normalViewPr>
  <p:slideViewPr>
    <p:cSldViewPr>
      <p:cViewPr varScale="1">
        <p:scale>
          <a:sx n="92" d="100"/>
          <a:sy n="92" d="100"/>
        </p:scale>
        <p:origin x="498" y="90"/>
      </p:cViewPr>
      <p:guideLst>
        <p:guide orient="horz" pos="2160"/>
        <p:guide orient="horz" pos="3840"/>
        <p:guide pos="3840"/>
        <p:guide pos="384"/>
        <p:guide pos="7296"/>
        <p:guide orient="horz"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228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61830-C416-483F-955E-54203C65B711}" type="datetimeFigureOut">
              <a:rPr lang="en-US"/>
              <a:t>4/7/2017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31B20-3646-4475-8BC4-560CAF715D0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924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/>
            </a:lvl1pPr>
          </a:lstStyle>
          <a:p>
            <a:fld id="{5BFEAE42-E3FE-4405-B7FC-4425D05B92A0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63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" indent="-36576" algn="l" defTabSz="914400" rtl="0" eaLnBrk="1" latinLnBrk="0" hangingPunct="1">
      <a:spcBef>
        <a:spcPts val="600"/>
      </a:spcBef>
      <a:buSzPct val="25000"/>
      <a:buFont typeface="Arial" panose="020B0604020202020204" pitchFamily="34" charset="0"/>
      <a:buChar char=" 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28600" indent="-13716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6576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864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73152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8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19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98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59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44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2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85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8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5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85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37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493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8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72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5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5" y="2666999"/>
            <a:ext cx="9141619" cy="1617663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24404" y="4495800"/>
            <a:ext cx="9141619" cy="699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44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124404" y="5406045"/>
            <a:ext cx="9141619" cy="4572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74383"/>
            <a:ext cx="2971800" cy="684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45" y="838200"/>
            <a:ext cx="3941314" cy="70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8011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45616"/>
            <a:ext cx="8228011" cy="60842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5063"/>
            <a:ext cx="2057400" cy="474033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 userDrawn="1"/>
        </p:nvSpPr>
        <p:spPr>
          <a:xfrm>
            <a:off x="2362200" y="6326151"/>
            <a:ext cx="6172200" cy="381000"/>
          </a:xfrm>
          <a:prstGeom prst="rect">
            <a:avLst/>
          </a:prstGeom>
        </p:spPr>
        <p:txBody>
          <a:bodyPr vert="horz" lIns="91430" tIns="45716" rIns="91430" bIns="45716" rtlCol="0" anchor="ctr"/>
          <a:lstStyle/>
          <a:p>
            <a:pPr algn="r">
              <a:defRPr/>
            </a:pPr>
            <a:r>
              <a:rPr lang="en-US" sz="900" dirty="0" smtClean="0">
                <a:solidFill>
                  <a:srgbClr val="000000"/>
                </a:solidFill>
                <a:latin typeface="+mj-lt"/>
              </a:rPr>
              <a:t>© 2017 DXC Technology.  The information contained herein is subject to change without notice.	</a:t>
            </a:r>
            <a:fld id="{DBEBB3B4-ED71-4C16-8282-C173EE0393DA}" type="slidenum">
              <a:rPr lang="en-US" sz="900" smtClean="0">
                <a:solidFill>
                  <a:srgbClr val="000000"/>
                </a:solidFill>
                <a:latin typeface="+mj-lt"/>
              </a:rPr>
              <a:t>‹#›</a:t>
            </a:fld>
            <a:endParaRPr lang="en-US" sz="9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28288"/>
            <a:ext cx="2502271" cy="44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7"/>
            <a:ext cx="10969943" cy="698293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dirty="0"/>
              <a:t>Click to add one-line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69784" cy="4571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5063"/>
            <a:ext cx="2057400" cy="47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52400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8152"/>
            <a:ext cx="10969784" cy="41178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0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524000"/>
            <a:ext cx="530352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524000"/>
            <a:ext cx="530352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32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05000"/>
            <a:ext cx="530352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523999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864" y="1905000"/>
            <a:ext cx="530352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29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40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06552"/>
            <a:ext cx="530352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5240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864" y="1906552"/>
            <a:ext cx="530352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08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25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14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69784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608012" y="437706"/>
            <a:ext cx="10972800" cy="18288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5063"/>
            <a:ext cx="2057400" cy="474033"/>
          </a:xfrm>
          <a:prstGeom prst="rect">
            <a:avLst/>
          </a:prstGeom>
        </p:spPr>
      </p:pic>
      <p:sp>
        <p:nvSpPr>
          <p:cNvPr id="16" name="Rectangle 5"/>
          <p:cNvSpPr txBox="1">
            <a:spLocks noChangeArrowheads="1"/>
          </p:cNvSpPr>
          <p:nvPr userDrawn="1"/>
        </p:nvSpPr>
        <p:spPr>
          <a:xfrm>
            <a:off x="2362200" y="6326151"/>
            <a:ext cx="6172200" cy="381000"/>
          </a:xfrm>
          <a:prstGeom prst="rect">
            <a:avLst/>
          </a:prstGeom>
        </p:spPr>
        <p:txBody>
          <a:bodyPr vert="horz" lIns="91430" tIns="45716" rIns="91430" bIns="45716" rtlCol="0" anchor="ctr"/>
          <a:lstStyle/>
          <a:p>
            <a:pPr algn="r">
              <a:defRPr/>
            </a:pPr>
            <a:r>
              <a:rPr lang="en-US" sz="900" dirty="0" smtClean="0">
                <a:solidFill>
                  <a:srgbClr val="000000"/>
                </a:solidFill>
                <a:latin typeface="+mj-lt"/>
              </a:rPr>
              <a:t>© 2017 DXC Technology.  The information contained herein is subject to change without notice.	</a:t>
            </a:r>
            <a:fld id="{DBEBB3B4-ED71-4C16-8282-C173EE0393DA}" type="slidenum">
              <a:rPr lang="en-US" sz="900" smtClean="0">
                <a:solidFill>
                  <a:srgbClr val="000000"/>
                </a:solidFill>
                <a:latin typeface="+mj-lt"/>
              </a:rPr>
              <a:t>‹#›</a:t>
            </a:fld>
            <a:endParaRPr lang="en-US" sz="9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28288"/>
            <a:ext cx="2502271" cy="44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8" r:id="rId3"/>
    <p:sldLayoutId id="2147483669" r:id="rId4"/>
    <p:sldLayoutId id="2147483652" r:id="rId5"/>
    <p:sldLayoutId id="2147483653" r:id="rId6"/>
    <p:sldLayoutId id="2147483670" r:id="rId7"/>
    <p:sldLayoutId id="2147483671" r:id="rId8"/>
    <p:sldLayoutId id="214748367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133600"/>
            <a:ext cx="9141619" cy="1447800"/>
          </a:xfrm>
        </p:spPr>
        <p:txBody>
          <a:bodyPr/>
          <a:lstStyle/>
          <a:p>
            <a:r>
              <a:rPr lang="en-US" dirty="0" smtClean="0"/>
              <a:t>Georgia Medicaid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3637581"/>
            <a:ext cx="9141619" cy="699107"/>
          </a:xfrm>
        </p:spPr>
        <p:txBody>
          <a:bodyPr/>
          <a:lstStyle/>
          <a:p>
            <a:r>
              <a:rPr lang="en-US" sz="3200" dirty="0"/>
              <a:t>Federally Qualified Health Center (FQHC)/Rural Health Clinic (</a:t>
            </a:r>
            <a:r>
              <a:rPr lang="en-US" sz="3200" dirty="0" smtClean="0"/>
              <a:t>RHC) FAQ’s Common Denials and Billing Updates  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914399" y="5105400"/>
            <a:ext cx="9141619" cy="762000"/>
          </a:xfrm>
        </p:spPr>
        <p:txBody>
          <a:bodyPr/>
          <a:lstStyle/>
          <a:p>
            <a:r>
              <a:rPr lang="en-US" b="1" dirty="0" smtClean="0"/>
              <a:t>Stanfinie Clayton </a:t>
            </a:r>
          </a:p>
          <a:p>
            <a:r>
              <a:rPr lang="en-US" dirty="0" smtClean="0"/>
              <a:t>Supervisor, Provider Relations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Information about Long Acting Reversible Contraceptive (LARC) in FQHC and RHC </a:t>
            </a:r>
          </a:p>
        </p:txBody>
      </p:sp>
      <p:sp>
        <p:nvSpPr>
          <p:cNvPr id="2" name="Rectangle 1"/>
          <p:cNvSpPr/>
          <p:nvPr/>
        </p:nvSpPr>
        <p:spPr>
          <a:xfrm>
            <a:off x="800020" y="1905000"/>
            <a:ext cx="10588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marR="5080" indent="-34226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2400" dirty="0"/>
              <a:t>To identify members receiving Family Planning services for Long Acting Reversible Contraceptive (LARC) in FQHC and RHC (COS 540, 541 &amp; 542), </a:t>
            </a:r>
            <a:r>
              <a:rPr lang="en-US" sz="2400" dirty="0" smtClean="0"/>
              <a:t>certain criteria must be met for reimbursement.</a:t>
            </a:r>
            <a:endParaRPr lang="en-US" sz="2400" dirty="0"/>
          </a:p>
          <a:p>
            <a:pPr marL="354965" marR="5080" indent="-34226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2400" dirty="0" smtClean="0"/>
              <a:t>All claims must be billed with a “FP” modifier.</a:t>
            </a:r>
          </a:p>
          <a:p>
            <a:pPr marL="354965" marR="5080" indent="-34226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2400" dirty="0" smtClean="0"/>
              <a:t>Refer to the FQHC/RHC manual, Appendix D to determine the applicable J codes, Revenue Codes, E&amp; M and Diagnosis codes accepted per Category of Service.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415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605424"/>
            <a:ext cx="1058878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marR="5080" indent="-34226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2400" spc="-135" dirty="0"/>
              <a:t>Y</a:t>
            </a:r>
            <a:r>
              <a:rPr lang="en-US" sz="2400" spc="-30" dirty="0"/>
              <a:t>o</a:t>
            </a:r>
            <a:r>
              <a:rPr lang="en-US" sz="2400" dirty="0"/>
              <a:t>u</a:t>
            </a:r>
            <a:r>
              <a:rPr lang="en-US" sz="2400" spc="5" dirty="0"/>
              <a:t> </a:t>
            </a:r>
            <a:r>
              <a:rPr lang="en-US" sz="2400" dirty="0"/>
              <a:t>can</a:t>
            </a:r>
            <a:r>
              <a:rPr lang="en-US" sz="2400" spc="5" dirty="0"/>
              <a:t> </a:t>
            </a:r>
            <a:r>
              <a:rPr lang="en-US" sz="2400" dirty="0"/>
              <a:t>a</a:t>
            </a:r>
            <a:r>
              <a:rPr lang="en-US" sz="2400" spc="-35" dirty="0"/>
              <a:t>cc</a:t>
            </a:r>
            <a:r>
              <a:rPr lang="en-US" sz="2400" spc="-15" dirty="0"/>
              <a:t>e</a:t>
            </a:r>
            <a:r>
              <a:rPr lang="en-US" sz="2400" spc="-30" dirty="0"/>
              <a:t>s</a:t>
            </a:r>
            <a:r>
              <a:rPr lang="en-US" sz="2400" dirty="0"/>
              <a:t>s the mo</a:t>
            </a:r>
            <a:r>
              <a:rPr lang="en-US" sz="2400" spc="-30" dirty="0"/>
              <a:t>s</a:t>
            </a:r>
            <a:r>
              <a:rPr lang="en-US" sz="2400" dirty="0"/>
              <a:t>t</a:t>
            </a:r>
            <a:r>
              <a:rPr lang="en-US" sz="2400" spc="15" dirty="0"/>
              <a:t> </a:t>
            </a:r>
            <a:r>
              <a:rPr lang="en-US" sz="2400" dirty="0"/>
              <a:t>u</a:t>
            </a:r>
            <a:r>
              <a:rPr lang="en-US" sz="2400" spc="25" dirty="0"/>
              <a:t>p</a:t>
            </a:r>
            <a:r>
              <a:rPr lang="en-US" sz="2400" spc="-25" dirty="0"/>
              <a:t>-</a:t>
            </a:r>
            <a:r>
              <a:rPr lang="en-US" sz="2400" spc="-35" dirty="0"/>
              <a:t>t</a:t>
            </a:r>
            <a:r>
              <a:rPr lang="en-US" sz="2400" spc="5" dirty="0"/>
              <a:t>o</a:t>
            </a:r>
            <a:r>
              <a:rPr lang="en-US" sz="2400" spc="10" dirty="0"/>
              <a:t>-</a:t>
            </a:r>
            <a:r>
              <a:rPr lang="en-US" sz="2400" dirty="0"/>
              <a:t>d</a:t>
            </a:r>
            <a:r>
              <a:rPr lang="en-US" sz="2400" spc="-10" dirty="0"/>
              <a:t>a</a:t>
            </a:r>
            <a:r>
              <a:rPr lang="en-US" sz="2400" spc="-35" dirty="0"/>
              <a:t>t</a:t>
            </a:r>
            <a:r>
              <a:rPr lang="en-US" sz="2400" dirty="0"/>
              <a:t>e pol</a:t>
            </a:r>
            <a:r>
              <a:rPr lang="en-US" sz="2400" spc="5" dirty="0"/>
              <a:t>i</a:t>
            </a:r>
            <a:r>
              <a:rPr lang="en-US" sz="2400" spc="20" dirty="0"/>
              <a:t>c</a:t>
            </a:r>
            <a:r>
              <a:rPr lang="en-US" sz="2400" dirty="0"/>
              <a:t>y i</a:t>
            </a:r>
            <a:r>
              <a:rPr lang="en-US" sz="2400" spc="-10" dirty="0"/>
              <a:t>n</a:t>
            </a:r>
            <a:r>
              <a:rPr lang="en-US" sz="2400" spc="-40" dirty="0"/>
              <a:t>f</a:t>
            </a:r>
            <a:r>
              <a:rPr lang="en-US" sz="2400" dirty="0"/>
              <a:t>orm</a:t>
            </a:r>
            <a:r>
              <a:rPr lang="en-US" sz="2400" spc="-15" dirty="0"/>
              <a:t>a</a:t>
            </a:r>
            <a:r>
              <a:rPr lang="en-US" sz="2400" dirty="0"/>
              <a:t>t</a:t>
            </a:r>
            <a:r>
              <a:rPr lang="en-US" sz="2400" spc="5" dirty="0"/>
              <a:t>i</a:t>
            </a:r>
            <a:r>
              <a:rPr lang="en-US" sz="2400" dirty="0"/>
              <a:t>on </a:t>
            </a:r>
            <a:r>
              <a:rPr lang="en-US" sz="2400" spc="-30" dirty="0"/>
              <a:t>b</a:t>
            </a:r>
            <a:r>
              <a:rPr lang="en-US" sz="2400" dirty="0"/>
              <a:t>y </a:t>
            </a:r>
            <a:r>
              <a:rPr lang="en-US" sz="2400" spc="-40" dirty="0"/>
              <a:t>r</a:t>
            </a:r>
            <a:r>
              <a:rPr lang="en-US" sz="2400" spc="-15" dirty="0"/>
              <a:t>e</a:t>
            </a:r>
            <a:r>
              <a:rPr lang="en-US" sz="2400" dirty="0"/>
              <a:t>vi</a:t>
            </a:r>
            <a:r>
              <a:rPr lang="en-US" sz="2400" spc="-10" dirty="0"/>
              <a:t>e</a:t>
            </a:r>
            <a:r>
              <a:rPr lang="en-US" sz="2400" dirty="0"/>
              <a:t>wing</a:t>
            </a:r>
            <a:r>
              <a:rPr lang="en-US" sz="2400" spc="-25" dirty="0"/>
              <a:t> </a:t>
            </a:r>
            <a:r>
              <a:rPr lang="en-US" sz="2400" dirty="0"/>
              <a:t>the</a:t>
            </a:r>
            <a:r>
              <a:rPr lang="en-US" sz="2400" spc="5" dirty="0"/>
              <a:t> </a:t>
            </a:r>
            <a:r>
              <a:rPr lang="en-US" sz="2400" dirty="0"/>
              <a:t>cur</a:t>
            </a:r>
            <a:r>
              <a:rPr lang="en-US" sz="2400" spc="-40" dirty="0"/>
              <a:t>r</a:t>
            </a:r>
            <a:r>
              <a:rPr lang="en-US" sz="2400" dirty="0"/>
              <a:t>e</a:t>
            </a:r>
            <a:r>
              <a:rPr lang="en-US" sz="2400" spc="-15" dirty="0"/>
              <a:t>n</a:t>
            </a:r>
            <a:r>
              <a:rPr lang="en-US" sz="2400" dirty="0"/>
              <a:t>t Part II </a:t>
            </a:r>
            <a:r>
              <a:rPr lang="en-US" sz="2400" spc="-25" dirty="0"/>
              <a:t>F</a:t>
            </a:r>
            <a:r>
              <a:rPr lang="en-US" sz="2400" dirty="0"/>
              <a:t>QH</a:t>
            </a:r>
            <a:r>
              <a:rPr lang="en-US" sz="2400" spc="35" dirty="0"/>
              <a:t>C</a:t>
            </a:r>
            <a:r>
              <a:rPr lang="en-US" sz="2400" dirty="0"/>
              <a:t>/</a:t>
            </a:r>
            <a:r>
              <a:rPr lang="en-US" sz="2400" spc="-10" dirty="0"/>
              <a:t>R</a:t>
            </a:r>
            <a:r>
              <a:rPr lang="en-US" sz="2400" dirty="0"/>
              <a:t>HC</a:t>
            </a:r>
            <a:r>
              <a:rPr lang="en-US" sz="2400" spc="25" dirty="0"/>
              <a:t> </a:t>
            </a:r>
            <a:r>
              <a:rPr lang="en-US" sz="2400" dirty="0"/>
              <a:t>poli</a:t>
            </a:r>
            <a:r>
              <a:rPr lang="en-US" sz="2400" spc="25" dirty="0"/>
              <a:t>c</a:t>
            </a:r>
            <a:r>
              <a:rPr lang="en-US" sz="2400" dirty="0"/>
              <a:t>y manual</a:t>
            </a:r>
            <a:r>
              <a:rPr lang="en-US" sz="2400" spc="-10" dirty="0"/>
              <a:t>.</a:t>
            </a:r>
            <a:endParaRPr lang="en-US" sz="2400" dirty="0"/>
          </a:p>
          <a:p>
            <a:pPr marL="354965" marR="236854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dirty="0"/>
              <a:t>Ma</a:t>
            </a:r>
            <a:r>
              <a:rPr lang="en-US" sz="2400" spc="5" dirty="0"/>
              <a:t>n</a:t>
            </a:r>
            <a:r>
              <a:rPr lang="en-US" sz="2400" dirty="0"/>
              <a:t>uals</a:t>
            </a:r>
            <a:r>
              <a:rPr lang="en-US" sz="2400" spc="-10" dirty="0"/>
              <a:t> </a:t>
            </a:r>
            <a:r>
              <a:rPr lang="en-US" sz="2400" spc="5" dirty="0"/>
              <a:t>a</a:t>
            </a:r>
            <a:r>
              <a:rPr lang="en-US" sz="2400" spc="-40" dirty="0"/>
              <a:t>r</a:t>
            </a:r>
            <a:r>
              <a:rPr lang="en-US" sz="2400" dirty="0"/>
              <a:t>e </a:t>
            </a:r>
            <a:r>
              <a:rPr lang="en-US" sz="2400" spc="-50" dirty="0"/>
              <a:t>l</a:t>
            </a:r>
            <a:r>
              <a:rPr lang="en-US" sz="2400" dirty="0"/>
              <a:t>oc</a:t>
            </a:r>
            <a:r>
              <a:rPr lang="en-US" sz="2400" spc="-10" dirty="0"/>
              <a:t>a</a:t>
            </a:r>
            <a:r>
              <a:rPr lang="en-US" sz="2400" spc="-35" dirty="0"/>
              <a:t>t</a:t>
            </a:r>
            <a:r>
              <a:rPr lang="en-US" sz="2400" dirty="0"/>
              <a:t>ed under</a:t>
            </a:r>
            <a:r>
              <a:rPr lang="en-US" sz="2400" spc="-10" dirty="0"/>
              <a:t> </a:t>
            </a:r>
            <a:r>
              <a:rPr lang="en-US" sz="2400" spc="5" dirty="0"/>
              <a:t>t</a:t>
            </a:r>
            <a:r>
              <a:rPr lang="en-US" sz="2400" dirty="0"/>
              <a:t>he </a:t>
            </a:r>
            <a:r>
              <a:rPr lang="en-US" sz="2400" spc="-35" dirty="0"/>
              <a:t>P</a:t>
            </a:r>
            <a:r>
              <a:rPr lang="en-US" sz="2400" spc="-40" dirty="0"/>
              <a:t>r</a:t>
            </a:r>
            <a:r>
              <a:rPr lang="en-US" sz="2400" spc="-30" dirty="0"/>
              <a:t>o</a:t>
            </a:r>
            <a:r>
              <a:rPr lang="en-US" sz="2400" dirty="0"/>
              <a:t>vider In</a:t>
            </a:r>
            <a:r>
              <a:rPr lang="en-US" sz="2400" spc="-45" dirty="0"/>
              <a:t>f</a:t>
            </a:r>
            <a:r>
              <a:rPr lang="en-US" sz="2400" dirty="0"/>
              <a:t>orm</a:t>
            </a:r>
            <a:r>
              <a:rPr lang="en-US" sz="2400" spc="-15" dirty="0"/>
              <a:t>a</a:t>
            </a:r>
            <a:r>
              <a:rPr lang="en-US" sz="2400" dirty="0"/>
              <a:t>t</a:t>
            </a:r>
            <a:r>
              <a:rPr lang="en-US" sz="2400" spc="5" dirty="0"/>
              <a:t>i</a:t>
            </a:r>
            <a:r>
              <a:rPr lang="en-US" sz="2400" dirty="0"/>
              <a:t>on tab on</a:t>
            </a:r>
            <a:r>
              <a:rPr lang="en-US" sz="2400" spc="5" dirty="0"/>
              <a:t> </a:t>
            </a:r>
            <a:r>
              <a:rPr lang="en-US" sz="2400" dirty="0"/>
              <a:t>the home</a:t>
            </a:r>
            <a:r>
              <a:rPr lang="en-US" sz="2400" spc="10" dirty="0"/>
              <a:t> </a:t>
            </a:r>
            <a:r>
              <a:rPr lang="en-US" sz="2400" spc="-10" dirty="0"/>
              <a:t>p</a:t>
            </a:r>
            <a:r>
              <a:rPr lang="en-US" sz="2400" dirty="0"/>
              <a:t>age</a:t>
            </a:r>
            <a:r>
              <a:rPr lang="en-US" sz="2400" spc="-10" dirty="0"/>
              <a:t> </a:t>
            </a:r>
            <a:r>
              <a:rPr lang="en-US" sz="2400" spc="-20" dirty="0"/>
              <a:t>o</a:t>
            </a:r>
            <a:r>
              <a:rPr lang="en-US" sz="2400" dirty="0"/>
              <a:t>f </a:t>
            </a:r>
            <a:r>
              <a:rPr lang="en-US" sz="2400" spc="-15" dirty="0"/>
              <a:t>G</a:t>
            </a:r>
            <a:r>
              <a:rPr lang="en-US" sz="2400" dirty="0"/>
              <a:t>AMMI</a:t>
            </a:r>
            <a:r>
              <a:rPr lang="en-US" sz="2400" spc="-25" dirty="0"/>
              <a:t>S</a:t>
            </a:r>
            <a:r>
              <a:rPr lang="en-US" sz="2400" dirty="0"/>
              <a:t>. It </a:t>
            </a:r>
            <a:r>
              <a:rPr lang="en-US" sz="2400" spc="5" dirty="0"/>
              <a:t>i</a:t>
            </a:r>
            <a:r>
              <a:rPr lang="en-US" sz="2400" dirty="0"/>
              <a:t>s n</a:t>
            </a:r>
            <a:r>
              <a:rPr lang="en-US" sz="2400" spc="-25" dirty="0"/>
              <a:t>o</a:t>
            </a:r>
            <a:r>
              <a:rPr lang="en-US" sz="2400" dirty="0"/>
              <a:t>t ne</a:t>
            </a:r>
            <a:r>
              <a:rPr lang="en-US" sz="2400" spc="-40" dirty="0"/>
              <a:t>c</a:t>
            </a:r>
            <a:r>
              <a:rPr lang="en-US" sz="2400" spc="-15" dirty="0"/>
              <a:t>e</a:t>
            </a:r>
            <a:r>
              <a:rPr lang="en-US" sz="2400" spc="-30" dirty="0"/>
              <a:t>s</a:t>
            </a:r>
            <a:r>
              <a:rPr lang="en-US" sz="2400" dirty="0"/>
              <a:t>sa</a:t>
            </a:r>
            <a:r>
              <a:rPr lang="en-US" sz="2400" spc="15" dirty="0"/>
              <a:t>r</a:t>
            </a:r>
            <a:r>
              <a:rPr lang="en-US" sz="2400" dirty="0"/>
              <a:t>y </a:t>
            </a:r>
            <a:r>
              <a:rPr lang="en-US" sz="2400" spc="-35" dirty="0"/>
              <a:t>t</a:t>
            </a:r>
            <a:r>
              <a:rPr lang="en-US" sz="2400" dirty="0"/>
              <a:t>o </a:t>
            </a:r>
            <a:r>
              <a:rPr lang="en-US" sz="2400" spc="-50" dirty="0"/>
              <a:t>l</a:t>
            </a:r>
            <a:r>
              <a:rPr lang="en-US" sz="2400" dirty="0"/>
              <a:t>ogin</a:t>
            </a:r>
            <a:r>
              <a:rPr lang="en-US" sz="2400" spc="10" dirty="0"/>
              <a:t> </a:t>
            </a:r>
            <a:r>
              <a:rPr lang="en-US" sz="2400" dirty="0"/>
              <a:t>in</a:t>
            </a:r>
            <a:r>
              <a:rPr lang="en-US" sz="2400" spc="-40" dirty="0"/>
              <a:t>t</a:t>
            </a:r>
            <a:r>
              <a:rPr lang="en-US" sz="2400" dirty="0"/>
              <a:t>o the</a:t>
            </a:r>
            <a:r>
              <a:rPr lang="en-US" sz="2400" spc="5" dirty="0"/>
              <a:t> </a:t>
            </a:r>
            <a:r>
              <a:rPr lang="en-US" sz="2400" dirty="0"/>
              <a:t>s</a:t>
            </a:r>
            <a:r>
              <a:rPr lang="en-US" sz="2400" spc="-10" dirty="0"/>
              <a:t>e</a:t>
            </a:r>
            <a:r>
              <a:rPr lang="en-US" sz="2400" dirty="0"/>
              <a:t>cu</a:t>
            </a:r>
            <a:r>
              <a:rPr lang="en-US" sz="2400" spc="-40" dirty="0"/>
              <a:t>r</a:t>
            </a:r>
            <a:r>
              <a:rPr lang="en-US" sz="2400" dirty="0"/>
              <a:t>e</a:t>
            </a:r>
            <a:r>
              <a:rPr lang="en-US" sz="2400" spc="-10" dirty="0"/>
              <a:t> </a:t>
            </a:r>
            <a:r>
              <a:rPr lang="en-US" sz="2400" dirty="0"/>
              <a:t>a</a:t>
            </a:r>
            <a:r>
              <a:rPr lang="en-US" sz="2400" spc="-40" dirty="0"/>
              <a:t>r</a:t>
            </a:r>
            <a:r>
              <a:rPr lang="en-US" sz="2400" spc="-30" dirty="0"/>
              <a:t>e</a:t>
            </a:r>
            <a:r>
              <a:rPr lang="en-US" sz="2400" dirty="0"/>
              <a:t>a </a:t>
            </a:r>
            <a:r>
              <a:rPr lang="en-US" sz="2400" spc="-30" dirty="0"/>
              <a:t>o</a:t>
            </a:r>
            <a:r>
              <a:rPr lang="en-US" sz="2400" dirty="0"/>
              <a:t>f</a:t>
            </a:r>
            <a:r>
              <a:rPr lang="en-US" sz="2400" spc="-10" dirty="0"/>
              <a:t> </a:t>
            </a:r>
            <a:r>
              <a:rPr lang="en-US" sz="2400" dirty="0"/>
              <a:t>GAMMIS</a:t>
            </a:r>
            <a:r>
              <a:rPr lang="en-US" sz="2400" spc="-10" dirty="0"/>
              <a:t> </a:t>
            </a:r>
            <a:r>
              <a:rPr lang="en-US" sz="2400" spc="-35" dirty="0"/>
              <a:t>t</a:t>
            </a:r>
            <a:r>
              <a:rPr lang="en-US" sz="2400" dirty="0"/>
              <a:t>o vi</a:t>
            </a:r>
            <a:r>
              <a:rPr lang="en-US" sz="2400" spc="-10" dirty="0"/>
              <a:t>e</a:t>
            </a:r>
            <a:r>
              <a:rPr lang="en-US" sz="2400" dirty="0"/>
              <a:t>w</a:t>
            </a:r>
            <a:r>
              <a:rPr lang="en-US" sz="2400" spc="-20" dirty="0"/>
              <a:t> </a:t>
            </a:r>
            <a:r>
              <a:rPr lang="en-US" sz="2400" dirty="0"/>
              <a:t>th</a:t>
            </a:r>
            <a:r>
              <a:rPr lang="en-US" sz="2400" spc="5" dirty="0"/>
              <a:t>i</a:t>
            </a:r>
            <a:r>
              <a:rPr lang="en-US" sz="2400" dirty="0"/>
              <a:t>s i</a:t>
            </a:r>
            <a:r>
              <a:rPr lang="en-US" sz="2400" spc="-10" dirty="0"/>
              <a:t>n</a:t>
            </a:r>
            <a:r>
              <a:rPr lang="en-US" sz="2400" spc="-40" dirty="0"/>
              <a:t>f</a:t>
            </a:r>
            <a:r>
              <a:rPr lang="en-US" sz="2400" dirty="0"/>
              <a:t>orm</a:t>
            </a:r>
            <a:r>
              <a:rPr lang="en-US" sz="2400" spc="-15" dirty="0"/>
              <a:t>a</a:t>
            </a:r>
            <a:r>
              <a:rPr lang="en-US" sz="2400" dirty="0"/>
              <a:t>t</a:t>
            </a:r>
            <a:r>
              <a:rPr lang="en-US" sz="2400" spc="5" dirty="0"/>
              <a:t>i</a:t>
            </a:r>
            <a:r>
              <a:rPr lang="en-US" sz="2400" dirty="0"/>
              <a:t>on.</a:t>
            </a:r>
          </a:p>
          <a:p>
            <a:pPr marL="354965" marR="236854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dirty="0"/>
              <a:t>Effective April 1, 2015 both the </a:t>
            </a:r>
            <a:r>
              <a:rPr lang="en-US" sz="2400" dirty="0" smtClean="0"/>
              <a:t>FQHC </a:t>
            </a:r>
            <a:r>
              <a:rPr lang="en-US" sz="2400" dirty="0"/>
              <a:t>and RHC manuals are combined into one manual.  This format is similar to Medicare’s manuals.  </a:t>
            </a:r>
          </a:p>
          <a:p>
            <a:pPr marL="354965" marR="236854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dirty="0"/>
              <a:t>Refer to Part I manual for other DCH policies </a:t>
            </a:r>
            <a:r>
              <a:rPr lang="en-US" sz="2400" dirty="0" smtClean="0"/>
              <a:t>and </a:t>
            </a:r>
            <a:r>
              <a:rPr lang="en-US" sz="2400" dirty="0"/>
              <a:t>procedures that impact </a:t>
            </a:r>
            <a:r>
              <a:rPr lang="en-US" sz="2400" dirty="0" smtClean="0"/>
              <a:t>all Georgia Medicaid </a:t>
            </a:r>
            <a:r>
              <a:rPr lang="en-US" sz="2400" dirty="0"/>
              <a:t>providers and facilities.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dirty="0"/>
              <a:t>Policy </a:t>
            </a:r>
            <a:r>
              <a:rPr lang="en-US" dirty="0" smtClean="0"/>
              <a:t>Information</a:t>
            </a:r>
            <a:br>
              <a:rPr lang="en-US" dirty="0" smtClean="0"/>
            </a:br>
            <a:r>
              <a:rPr lang="en-US" sz="1600" b="0" i="1" dirty="0" smtClean="0"/>
              <a:t>(continued)</a:t>
            </a:r>
            <a:endParaRPr lang="en-US" sz="1600" b="0" i="1" dirty="0"/>
          </a:p>
        </p:txBody>
      </p:sp>
    </p:spTree>
    <p:extLst>
      <p:ext uri="{BB962C8B-B14F-4D97-AF65-F5344CB8AC3E}">
        <p14:creationId xmlns:p14="http://schemas.microsoft.com/office/powerpoint/2010/main" val="12799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dirty="0"/>
              <a:t>Policy </a:t>
            </a:r>
            <a:r>
              <a:rPr lang="en-US" dirty="0" smtClean="0"/>
              <a:t>Information</a:t>
            </a:r>
            <a:br>
              <a:rPr lang="en-US" dirty="0" smtClean="0"/>
            </a:br>
            <a:r>
              <a:rPr lang="en-US" sz="1600" b="0" i="1" dirty="0" smtClean="0"/>
              <a:t>(continued)</a:t>
            </a:r>
            <a:endParaRPr lang="en-US" sz="1600" b="0" i="1" dirty="0"/>
          </a:p>
        </p:txBody>
      </p:sp>
      <p:sp>
        <p:nvSpPr>
          <p:cNvPr id="13" name="object 6"/>
          <p:cNvSpPr/>
          <p:nvPr/>
        </p:nvSpPr>
        <p:spPr>
          <a:xfrm>
            <a:off x="1752600" y="1142999"/>
            <a:ext cx="8075612" cy="4642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690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Contacting DXC Technology and the Provider Relations Field Services Team</a:t>
            </a:r>
            <a:br>
              <a:rPr lang="en-US" dirty="0" smtClean="0"/>
            </a:br>
            <a:endParaRPr lang="en-US" sz="1600" b="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134600" y="36576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666" y="1295666"/>
            <a:ext cx="4266667" cy="4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7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Provider Relations Field </a:t>
            </a:r>
            <a:r>
              <a:rPr lang="en-US" sz="2400" dirty="0" smtClean="0"/>
              <a:t>Services Representatives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439" y="1066800"/>
          <a:ext cx="10969944" cy="487679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56648"/>
                <a:gridCol w="3656648"/>
                <a:gridCol w="3656648"/>
              </a:tblGrid>
              <a:tr h="37513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Territory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Region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Rep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</a:tr>
              <a:tr h="3751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1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North Georgia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Shamekia Pena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</a:tr>
              <a:tr h="3751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2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Fulton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Anita Hester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</a:tr>
              <a:tr h="3751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3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NE Georgia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Carolyn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Thomas</a:t>
                      </a:r>
                    </a:p>
                  </a:txBody>
                  <a:tcPr marT="45701" marB="45701"/>
                </a:tc>
              </a:tr>
              <a:tr h="3751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4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NW Georgia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Danny Williams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</a:tr>
              <a:tr h="3751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5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SE Metro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Angel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Davis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</a:tr>
              <a:tr h="3751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6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Middle Georgia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Sabine Fortune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</a:tr>
              <a:tr h="3751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7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Augusta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Sharonna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Strong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</a:tr>
              <a:tr h="3751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8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SW Georgia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Jill McCrary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</a:tr>
              <a:tr h="3751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9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SE Georgia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Anne Pittman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</a:tr>
              <a:tr h="3751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10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South Georgia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Donna Hendley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</a:tr>
              <a:tr h="3751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North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Hospital Rep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Sherida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Banks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</a:tr>
              <a:tr h="3751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South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Hospital Rep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Janey Griffin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1" marB="4570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12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521208"/>
            <a:ext cx="10969943" cy="697992"/>
          </a:xfrm>
        </p:spPr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Georgia </a:t>
            </a:r>
            <a:r>
              <a:rPr lang="en-US" dirty="0">
                <a:cs typeface="Arial" panose="020B0604020202020204" pitchFamily="34" charset="0"/>
              </a:rPr>
              <a:t>Field Territories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441" y="1600200"/>
            <a:ext cx="10969943" cy="4495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8212" y="990600"/>
            <a:ext cx="7772400" cy="500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40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Relations Field Services Representatives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69784" cy="4571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State-Wide Consultants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Charlotte </a:t>
            </a:r>
            <a:r>
              <a:rPr lang="en-US" sz="2400" dirty="0"/>
              <a:t>Couch</a:t>
            </a:r>
          </a:p>
          <a:p>
            <a:pPr marL="0" indent="0" algn="ctr">
              <a:buNone/>
            </a:pPr>
            <a:r>
              <a:rPr lang="en-US" sz="2400" dirty="0"/>
              <a:t>Sharée C. </a:t>
            </a:r>
            <a:r>
              <a:rPr lang="en-US" sz="2400" dirty="0" smtClean="0"/>
              <a:t>Daniels</a:t>
            </a:r>
          </a:p>
          <a:p>
            <a:pPr marL="0" indent="0" algn="ctr">
              <a:buNone/>
            </a:pPr>
            <a:r>
              <a:rPr lang="en-US" sz="2400" dirty="0" smtClean="0"/>
              <a:t>Brenda Hulette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42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676400"/>
            <a:ext cx="9220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marR="236854" indent="-34226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2800" spc="-35" dirty="0">
                <a:cs typeface="HP Simplified"/>
              </a:rPr>
              <a:t>F</a:t>
            </a:r>
            <a:r>
              <a:rPr lang="en-US" sz="2800" dirty="0">
                <a:cs typeface="HP Simplified"/>
              </a:rPr>
              <a:t>or addit</a:t>
            </a:r>
            <a:r>
              <a:rPr lang="en-US" sz="2800" spc="5" dirty="0">
                <a:cs typeface="HP Simplified"/>
              </a:rPr>
              <a:t>i</a:t>
            </a:r>
            <a:r>
              <a:rPr lang="en-US" sz="2800" dirty="0">
                <a:cs typeface="HP Simplified"/>
              </a:rPr>
              <a:t>o</a:t>
            </a:r>
            <a:r>
              <a:rPr lang="en-US" sz="2800" spc="-15" dirty="0">
                <a:cs typeface="HP Simplified"/>
              </a:rPr>
              <a:t>n</a:t>
            </a:r>
            <a:r>
              <a:rPr lang="en-US" sz="2800" dirty="0">
                <a:cs typeface="HP Simplified"/>
              </a:rPr>
              <a:t>al</a:t>
            </a:r>
            <a:r>
              <a:rPr lang="en-US" sz="2800" spc="5" dirty="0">
                <a:cs typeface="HP Simplified"/>
              </a:rPr>
              <a:t> </a:t>
            </a:r>
            <a:r>
              <a:rPr lang="en-US" sz="2800" dirty="0">
                <a:cs typeface="HP Simplified"/>
              </a:rPr>
              <a:t>qu</a:t>
            </a:r>
            <a:r>
              <a:rPr lang="en-US" sz="2800" spc="-10" dirty="0">
                <a:cs typeface="HP Simplified"/>
              </a:rPr>
              <a:t>e</a:t>
            </a:r>
            <a:r>
              <a:rPr lang="en-US" sz="2800" spc="-30" dirty="0">
                <a:cs typeface="HP Simplified"/>
              </a:rPr>
              <a:t>s</a:t>
            </a:r>
            <a:r>
              <a:rPr lang="en-US" sz="2800" dirty="0">
                <a:cs typeface="HP Simplified"/>
              </a:rPr>
              <a:t>t</a:t>
            </a:r>
            <a:r>
              <a:rPr lang="en-US" sz="2800" spc="5" dirty="0">
                <a:cs typeface="HP Simplified"/>
              </a:rPr>
              <a:t>i</a:t>
            </a:r>
            <a:r>
              <a:rPr lang="en-US" sz="2800" dirty="0">
                <a:cs typeface="HP Simplified"/>
              </a:rPr>
              <a:t>ons</a:t>
            </a:r>
            <a:r>
              <a:rPr lang="en-US" sz="2800" spc="10" dirty="0">
                <a:cs typeface="HP Simplified"/>
              </a:rPr>
              <a:t> </a:t>
            </a:r>
            <a:r>
              <a:rPr lang="en-US" sz="2800" spc="-35" dirty="0">
                <a:cs typeface="HP Simplified"/>
              </a:rPr>
              <a:t>c</a:t>
            </a:r>
            <a:r>
              <a:rPr lang="en-US" sz="2800" dirty="0">
                <a:cs typeface="HP Simplified"/>
              </a:rPr>
              <a:t>on</a:t>
            </a:r>
            <a:r>
              <a:rPr lang="en-US" sz="2800" spc="-35" dirty="0">
                <a:cs typeface="HP Simplified"/>
              </a:rPr>
              <a:t>c</a:t>
            </a:r>
            <a:r>
              <a:rPr lang="en-US" sz="2800" dirty="0">
                <a:cs typeface="HP Simplified"/>
              </a:rPr>
              <a:t>erning poli</a:t>
            </a:r>
            <a:r>
              <a:rPr lang="en-US" sz="2800" spc="25" dirty="0">
                <a:cs typeface="HP Simplified"/>
              </a:rPr>
              <a:t>c</a:t>
            </a:r>
            <a:r>
              <a:rPr lang="en-US" sz="2800" dirty="0">
                <a:cs typeface="HP Simplified"/>
              </a:rPr>
              <a:t>y, </a:t>
            </a:r>
            <a:r>
              <a:rPr lang="en-US" sz="2800" spc="-30" dirty="0">
                <a:cs typeface="HP Simplified"/>
              </a:rPr>
              <a:t>c</a:t>
            </a:r>
            <a:r>
              <a:rPr lang="en-US" sz="2800" dirty="0">
                <a:cs typeface="HP Simplified"/>
              </a:rPr>
              <a:t>o</a:t>
            </a:r>
            <a:r>
              <a:rPr lang="en-US" sz="2800" spc="-15" dirty="0">
                <a:cs typeface="HP Simplified"/>
              </a:rPr>
              <a:t>n</a:t>
            </a:r>
            <a:r>
              <a:rPr lang="en-US" sz="2800" dirty="0">
                <a:cs typeface="HP Simplified"/>
              </a:rPr>
              <a:t>tact </a:t>
            </a:r>
            <a:r>
              <a:rPr lang="en-US" sz="2800" spc="5" dirty="0" smtClean="0">
                <a:cs typeface="HP Simplified"/>
              </a:rPr>
              <a:t>DXC Technology’s </a:t>
            </a:r>
            <a:r>
              <a:rPr lang="en-US" sz="2800" spc="-20" dirty="0" smtClean="0">
                <a:cs typeface="HP Simplified"/>
              </a:rPr>
              <a:t>P</a:t>
            </a:r>
            <a:r>
              <a:rPr lang="en-US" sz="2800" spc="-40" dirty="0" smtClean="0">
                <a:cs typeface="HP Simplified"/>
              </a:rPr>
              <a:t>r</a:t>
            </a:r>
            <a:r>
              <a:rPr lang="en-US" sz="2800" spc="-30" dirty="0" smtClean="0">
                <a:cs typeface="HP Simplified"/>
              </a:rPr>
              <a:t>o</a:t>
            </a:r>
            <a:r>
              <a:rPr lang="en-US" sz="2800" dirty="0" smtClean="0">
                <a:cs typeface="HP Simplified"/>
              </a:rPr>
              <a:t>vider </a:t>
            </a:r>
            <a:r>
              <a:rPr lang="en-US" sz="2800" dirty="0">
                <a:cs typeface="HP Simplified"/>
              </a:rPr>
              <a:t>Se</a:t>
            </a:r>
            <a:r>
              <a:rPr lang="en-US" sz="2800" spc="20" dirty="0">
                <a:cs typeface="HP Simplified"/>
              </a:rPr>
              <a:t>r</a:t>
            </a:r>
            <a:r>
              <a:rPr lang="en-US" sz="2800" dirty="0">
                <a:cs typeface="HP Simplified"/>
              </a:rPr>
              <a:t>vi</a:t>
            </a:r>
            <a:r>
              <a:rPr lang="en-US" sz="2800" spc="-30" dirty="0">
                <a:cs typeface="HP Simplified"/>
              </a:rPr>
              <a:t>c</a:t>
            </a:r>
            <a:r>
              <a:rPr lang="en-US" sz="2800" spc="-15" dirty="0">
                <a:cs typeface="HP Simplified"/>
              </a:rPr>
              <a:t>e</a:t>
            </a:r>
            <a:r>
              <a:rPr lang="en-US" sz="2800" dirty="0">
                <a:cs typeface="HP Simplified"/>
              </a:rPr>
              <a:t>s</a:t>
            </a:r>
            <a:r>
              <a:rPr lang="en-US" sz="2800" spc="-10" dirty="0">
                <a:cs typeface="HP Simplified"/>
              </a:rPr>
              <a:t> </a:t>
            </a:r>
            <a:r>
              <a:rPr lang="en-US" sz="2800" spc="-35" dirty="0">
                <a:cs typeface="HP Simplified"/>
              </a:rPr>
              <a:t>C</a:t>
            </a:r>
            <a:r>
              <a:rPr lang="en-US" sz="2800" dirty="0">
                <a:cs typeface="HP Simplified"/>
              </a:rPr>
              <a:t>o</a:t>
            </a:r>
            <a:r>
              <a:rPr lang="en-US" sz="2800" spc="-15" dirty="0">
                <a:cs typeface="HP Simplified"/>
              </a:rPr>
              <a:t>n</a:t>
            </a:r>
            <a:r>
              <a:rPr lang="en-US" sz="2800" dirty="0">
                <a:cs typeface="HP Simplified"/>
              </a:rPr>
              <a:t>tact </a:t>
            </a:r>
            <a:r>
              <a:rPr lang="en-US" sz="2800" spc="-35" dirty="0">
                <a:cs typeface="HP Simplified"/>
              </a:rPr>
              <a:t>C</a:t>
            </a:r>
            <a:r>
              <a:rPr lang="en-US" sz="2800" dirty="0">
                <a:cs typeface="HP Simplified"/>
              </a:rPr>
              <a:t>e</a:t>
            </a:r>
            <a:r>
              <a:rPr lang="en-US" sz="2800" spc="-15" dirty="0">
                <a:cs typeface="HP Simplified"/>
              </a:rPr>
              <a:t>n</a:t>
            </a:r>
            <a:r>
              <a:rPr lang="en-US" sz="2800" spc="-35" dirty="0">
                <a:cs typeface="HP Simplified"/>
              </a:rPr>
              <a:t>t</a:t>
            </a:r>
            <a:r>
              <a:rPr lang="en-US" sz="2800" dirty="0">
                <a:cs typeface="HP Simplified"/>
              </a:rPr>
              <a:t>er (PS</a:t>
            </a:r>
            <a:r>
              <a:rPr lang="en-US" sz="2800" spc="-70" dirty="0">
                <a:cs typeface="HP Simplified"/>
              </a:rPr>
              <a:t>C</a:t>
            </a:r>
            <a:r>
              <a:rPr lang="en-US" sz="2800" spc="10" dirty="0">
                <a:cs typeface="HP Simplified"/>
              </a:rPr>
              <a:t>C</a:t>
            </a:r>
            <a:r>
              <a:rPr lang="en-US" sz="2800" dirty="0">
                <a:cs typeface="HP Simplified"/>
              </a:rPr>
              <a:t>)</a:t>
            </a:r>
            <a:r>
              <a:rPr lang="en-US" sz="2800" spc="15" dirty="0">
                <a:cs typeface="HP Simplified"/>
              </a:rPr>
              <a:t> </a:t>
            </a:r>
            <a:r>
              <a:rPr lang="en-US" sz="2800" dirty="0">
                <a:cs typeface="HP Simplified"/>
              </a:rPr>
              <a:t>at </a:t>
            </a:r>
            <a:r>
              <a:rPr lang="en-US" sz="2800" spc="-5" dirty="0">
                <a:cs typeface="HP Simplified"/>
              </a:rPr>
              <a:t>800-766-4456.</a:t>
            </a:r>
            <a:endParaRPr lang="en-US" sz="2800" dirty="0">
              <a:cs typeface="HP Simplified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Font typeface="Arial"/>
              <a:buChar char="•"/>
            </a:pPr>
            <a:endParaRPr lang="en-US" sz="2800" dirty="0"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2800" dirty="0">
                <a:cs typeface="HP Simplified"/>
              </a:rPr>
              <a:t>The </a:t>
            </a:r>
            <a:r>
              <a:rPr lang="en-US" sz="2800" dirty="0" smtClean="0">
                <a:cs typeface="HP Simplified"/>
              </a:rPr>
              <a:t>PS</a:t>
            </a:r>
            <a:r>
              <a:rPr lang="en-US" sz="2800" spc="-65" dirty="0" smtClean="0">
                <a:cs typeface="HP Simplified"/>
              </a:rPr>
              <a:t>C</a:t>
            </a:r>
            <a:r>
              <a:rPr lang="en-US" sz="2800" dirty="0" smtClean="0">
                <a:cs typeface="HP Simplified"/>
              </a:rPr>
              <a:t>C and the DXC Provider Relations Team</a:t>
            </a:r>
            <a:r>
              <a:rPr lang="en-US" sz="2800" spc="20" dirty="0" smtClean="0">
                <a:cs typeface="HP Simplified"/>
              </a:rPr>
              <a:t> </a:t>
            </a:r>
            <a:r>
              <a:rPr lang="en-US" sz="2800" dirty="0">
                <a:cs typeface="HP Simplified"/>
              </a:rPr>
              <a:t>can</a:t>
            </a:r>
            <a:r>
              <a:rPr lang="en-US" sz="2800" spc="5" dirty="0">
                <a:cs typeface="HP Simplified"/>
              </a:rPr>
              <a:t> </a:t>
            </a:r>
            <a:r>
              <a:rPr lang="en-US" sz="2800" dirty="0">
                <a:cs typeface="HP Simplified"/>
              </a:rPr>
              <a:t>al</a:t>
            </a:r>
            <a:r>
              <a:rPr lang="en-US" sz="2800" spc="-10" dirty="0">
                <a:cs typeface="HP Simplified"/>
              </a:rPr>
              <a:t>s</a:t>
            </a:r>
            <a:r>
              <a:rPr lang="en-US" sz="2800" dirty="0">
                <a:cs typeface="HP Simplified"/>
              </a:rPr>
              <a:t>o be </a:t>
            </a:r>
            <a:r>
              <a:rPr lang="en-US" sz="2800" spc="-35" dirty="0">
                <a:cs typeface="HP Simplified"/>
              </a:rPr>
              <a:t>r</a:t>
            </a:r>
            <a:r>
              <a:rPr lang="en-US" sz="2800" spc="-30" dirty="0">
                <a:cs typeface="HP Simplified"/>
              </a:rPr>
              <a:t>e</a:t>
            </a:r>
            <a:r>
              <a:rPr lang="en-US" sz="2800" dirty="0">
                <a:cs typeface="HP Simplified"/>
              </a:rPr>
              <a:t>ac</a:t>
            </a:r>
            <a:r>
              <a:rPr lang="en-US" sz="2800" spc="5" dirty="0">
                <a:cs typeface="HP Simplified"/>
              </a:rPr>
              <a:t>h</a:t>
            </a:r>
            <a:r>
              <a:rPr lang="en-US" sz="2800" dirty="0">
                <a:cs typeface="HP Simplified"/>
              </a:rPr>
              <a:t>ed</a:t>
            </a:r>
            <a:r>
              <a:rPr lang="en-US" sz="2800" spc="-10" dirty="0">
                <a:cs typeface="HP Simplified"/>
              </a:rPr>
              <a:t> </a:t>
            </a:r>
            <a:r>
              <a:rPr lang="en-US" sz="2800" spc="-30" dirty="0">
                <a:cs typeface="HP Simplified"/>
              </a:rPr>
              <a:t>b</a:t>
            </a:r>
            <a:r>
              <a:rPr lang="en-US" sz="2800" dirty="0">
                <a:cs typeface="HP Simplified"/>
              </a:rPr>
              <a:t>y in</a:t>
            </a:r>
            <a:r>
              <a:rPr lang="en-US" sz="2800" spc="5" dirty="0">
                <a:cs typeface="HP Simplified"/>
              </a:rPr>
              <a:t>i</a:t>
            </a:r>
            <a:r>
              <a:rPr lang="en-US" sz="2800" dirty="0">
                <a:cs typeface="HP Simplified"/>
              </a:rPr>
              <a:t>t</a:t>
            </a:r>
            <a:r>
              <a:rPr lang="en-US" sz="2800" spc="5" dirty="0">
                <a:cs typeface="HP Simplified"/>
              </a:rPr>
              <a:t>i</a:t>
            </a:r>
            <a:r>
              <a:rPr lang="en-US" sz="2800" dirty="0">
                <a:cs typeface="HP Simplified"/>
              </a:rPr>
              <a:t>ating</a:t>
            </a:r>
            <a:r>
              <a:rPr lang="en-US" sz="2800" spc="10" dirty="0">
                <a:cs typeface="HP Simplified"/>
              </a:rPr>
              <a:t> </a:t>
            </a:r>
            <a:r>
              <a:rPr lang="en-US" sz="2800" dirty="0">
                <a:cs typeface="HP Simplified"/>
              </a:rPr>
              <a:t>a “</a:t>
            </a:r>
            <a:r>
              <a:rPr lang="en-US" sz="2800" spc="-30" dirty="0">
                <a:cs typeface="HP Simplified"/>
              </a:rPr>
              <a:t>C</a:t>
            </a:r>
            <a:r>
              <a:rPr lang="en-US" sz="2800" dirty="0">
                <a:cs typeface="HP Simplified"/>
              </a:rPr>
              <a:t>o</a:t>
            </a:r>
            <a:r>
              <a:rPr lang="en-US" sz="2800" spc="-15" dirty="0">
                <a:cs typeface="HP Simplified"/>
              </a:rPr>
              <a:t>n</a:t>
            </a:r>
            <a:r>
              <a:rPr lang="en-US" sz="2800" dirty="0">
                <a:cs typeface="HP Simplified"/>
              </a:rPr>
              <a:t>tact</a:t>
            </a:r>
          </a:p>
          <a:p>
            <a:pPr marL="354965">
              <a:lnSpc>
                <a:spcPct val="100000"/>
              </a:lnSpc>
            </a:pPr>
            <a:r>
              <a:rPr lang="en-US" sz="2800" spc="-15" dirty="0">
                <a:cs typeface="HP Simplified"/>
              </a:rPr>
              <a:t>U</a:t>
            </a:r>
            <a:r>
              <a:rPr lang="en-US" sz="2800" dirty="0">
                <a:cs typeface="HP Simplified"/>
              </a:rPr>
              <a:t>s”</a:t>
            </a:r>
            <a:r>
              <a:rPr lang="en-US" sz="2800" spc="-10" dirty="0">
                <a:cs typeface="HP Simplified"/>
              </a:rPr>
              <a:t> </a:t>
            </a:r>
            <a:r>
              <a:rPr lang="en-US" sz="2800" dirty="0">
                <a:cs typeface="HP Simplified"/>
              </a:rPr>
              <a:t>inqu</a:t>
            </a:r>
            <a:r>
              <a:rPr lang="en-US" sz="2800" spc="5" dirty="0">
                <a:cs typeface="HP Simplified"/>
              </a:rPr>
              <a:t>i</a:t>
            </a:r>
            <a:r>
              <a:rPr lang="en-US" sz="2800" spc="15" dirty="0">
                <a:cs typeface="HP Simplified"/>
              </a:rPr>
              <a:t>r</a:t>
            </a:r>
            <a:r>
              <a:rPr lang="en-US" sz="2800" dirty="0">
                <a:cs typeface="HP Simplified"/>
              </a:rPr>
              <a:t>y </a:t>
            </a:r>
            <a:r>
              <a:rPr lang="en-US" sz="2800" spc="-10" dirty="0">
                <a:cs typeface="HP Simplified"/>
              </a:rPr>
              <a:t>o</a:t>
            </a:r>
            <a:r>
              <a:rPr lang="en-US" sz="2800" dirty="0">
                <a:cs typeface="HP Simplified"/>
              </a:rPr>
              <a:t>n</a:t>
            </a:r>
            <a:r>
              <a:rPr lang="en-US" sz="2800" spc="5" dirty="0">
                <a:cs typeface="HP Simplified"/>
              </a:rPr>
              <a:t> </a:t>
            </a:r>
            <a:r>
              <a:rPr lang="en-US" sz="2800" dirty="0">
                <a:cs typeface="HP Simplified"/>
              </a:rPr>
              <a:t>the GAMMIS </a:t>
            </a:r>
            <a:r>
              <a:rPr lang="en-US" sz="2800" spc="-20" dirty="0">
                <a:cs typeface="HP Simplified"/>
              </a:rPr>
              <a:t>w</a:t>
            </a:r>
            <a:r>
              <a:rPr lang="en-US" sz="2800" dirty="0">
                <a:cs typeface="HP Simplified"/>
              </a:rPr>
              <a:t>e</a:t>
            </a:r>
            <a:r>
              <a:rPr lang="en-US" sz="2800" spc="-10" dirty="0">
                <a:cs typeface="HP Simplified"/>
              </a:rPr>
              <a:t>b</a:t>
            </a:r>
            <a:r>
              <a:rPr lang="en-US" sz="2800" dirty="0">
                <a:cs typeface="HP Simplified"/>
              </a:rPr>
              <a:t>si</a:t>
            </a:r>
            <a:r>
              <a:rPr lang="en-US" sz="2800" spc="-35" dirty="0">
                <a:cs typeface="HP Simplified"/>
              </a:rPr>
              <a:t>t</a:t>
            </a:r>
            <a:r>
              <a:rPr lang="en-US" sz="2800" spc="-15" dirty="0">
                <a:cs typeface="HP Simplified"/>
              </a:rPr>
              <a:t>e</a:t>
            </a:r>
            <a:r>
              <a:rPr lang="en-US" sz="2800" dirty="0">
                <a:cs typeface="HP Simplified"/>
              </a:rPr>
              <a:t>.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61841" y="671636"/>
            <a:ext cx="10969943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Policy Information</a:t>
            </a:r>
            <a:br>
              <a:rPr lang="en-US" dirty="0" smtClean="0"/>
            </a:br>
            <a:r>
              <a:rPr lang="en-US" sz="1600" b="0" i="1" dirty="0" smtClean="0"/>
              <a:t>(continued)</a:t>
            </a:r>
            <a:endParaRPr lang="en-US" sz="1600" b="0" i="1" dirty="0"/>
          </a:p>
        </p:txBody>
      </p:sp>
    </p:spTree>
    <p:extLst>
      <p:ext uri="{BB962C8B-B14F-4D97-AF65-F5344CB8AC3E}">
        <p14:creationId xmlns:p14="http://schemas.microsoft.com/office/powerpoint/2010/main" val="81971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IVRS Overview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248015"/>
              </p:ext>
            </p:extLst>
          </p:nvPr>
        </p:nvGraphicFramePr>
        <p:xfrm>
          <a:off x="1371600" y="1143000"/>
          <a:ext cx="9448800" cy="4419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6137"/>
                <a:gridCol w="7372663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+mn-lt"/>
                          <a:cs typeface="HP Simplified"/>
                        </a:rPr>
                        <a:t>1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-</a:t>
                      </a:r>
                      <a:r>
                        <a:rPr sz="2400" spc="-5" dirty="0">
                          <a:latin typeface="+mn-lt"/>
                          <a:cs typeface="HP Simplified"/>
                        </a:rPr>
                        <a:t>800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-76</a:t>
                      </a:r>
                      <a:r>
                        <a:rPr sz="2400" spc="-10" dirty="0">
                          <a:latin typeface="+mn-lt"/>
                          <a:cs typeface="HP Simplified"/>
                        </a:rPr>
                        <a:t>6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-</a:t>
                      </a:r>
                      <a:r>
                        <a:rPr sz="2400" spc="-5" dirty="0">
                          <a:latin typeface="+mn-lt"/>
                          <a:cs typeface="HP Simplified"/>
                        </a:rPr>
                        <a:t>4456</a:t>
                      </a:r>
                      <a:endParaRPr sz="2400" dirty="0">
                        <a:latin typeface="+mn-lt"/>
                        <a:cs typeface="HP Simplified"/>
                      </a:endParaRPr>
                    </a:p>
                  </a:txBody>
                  <a:tcPr marL="0" marR="0" marT="0" marB="0">
                    <a:lnL w="9525">
                      <a:solidFill>
                        <a:srgbClr val="D4E8EA"/>
                      </a:solidFill>
                      <a:prstDash val="solid"/>
                    </a:lnL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672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+mn-lt"/>
                          <a:cs typeface="HP Simplified"/>
                        </a:rPr>
                        <a:t>O</a:t>
                      </a:r>
                      <a:r>
                        <a:rPr sz="2400" spc="-20" dirty="0">
                          <a:latin typeface="+mn-lt"/>
                          <a:cs typeface="HP Simplified"/>
                        </a:rPr>
                        <a:t>p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tion</a:t>
                      </a:r>
                      <a:r>
                        <a:rPr sz="2400" spc="10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D4E8EA"/>
                      </a:solidFill>
                      <a:prstDash val="solid"/>
                    </a:lnL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579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+mn-lt"/>
                          <a:cs typeface="HP Simplified"/>
                        </a:rPr>
                        <a:t>Mem</a:t>
                      </a:r>
                      <a:r>
                        <a:rPr sz="2400" spc="-10" dirty="0">
                          <a:latin typeface="+mn-lt"/>
                          <a:cs typeface="HP Simplified"/>
                        </a:rPr>
                        <a:t>b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er</a:t>
                      </a:r>
                      <a:r>
                        <a:rPr sz="2400" spc="20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spc="-15" dirty="0">
                          <a:latin typeface="+mn-lt"/>
                          <a:cs typeface="HP Simplified"/>
                        </a:rPr>
                        <a:t>E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l</a:t>
                      </a:r>
                      <a:r>
                        <a:rPr sz="2400" spc="5" dirty="0">
                          <a:latin typeface="+mn-lt"/>
                          <a:cs typeface="HP Simplified"/>
                        </a:rPr>
                        <a:t>i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gibil</a:t>
                      </a:r>
                      <a:r>
                        <a:rPr sz="2400" spc="5" dirty="0">
                          <a:latin typeface="+mn-lt"/>
                          <a:cs typeface="HP Simplified"/>
                        </a:rPr>
                        <a:t>i</a:t>
                      </a:r>
                      <a:r>
                        <a:rPr sz="2400" spc="10" dirty="0">
                          <a:latin typeface="+mn-lt"/>
                          <a:cs typeface="HP Simplified"/>
                        </a:rPr>
                        <a:t>t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y</a:t>
                      </a:r>
                    </a:p>
                  </a:txBody>
                  <a:tcPr marL="0" marR="0" marT="0" marB="0"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+mn-lt"/>
                          <a:cs typeface="HP Simplified"/>
                        </a:rPr>
                        <a:t>O</a:t>
                      </a:r>
                      <a:r>
                        <a:rPr sz="2400" spc="-25" dirty="0">
                          <a:latin typeface="+mn-lt"/>
                          <a:cs typeface="HP Simplified"/>
                        </a:rPr>
                        <a:t>p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tion</a:t>
                      </a:r>
                      <a:r>
                        <a:rPr sz="2400" spc="15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2</a:t>
                      </a:r>
                    </a:p>
                  </a:txBody>
                  <a:tcPr marL="0" marR="0" marT="0" marB="0">
                    <a:lnL w="9525">
                      <a:solidFill>
                        <a:srgbClr val="D4E8EA"/>
                      </a:solidFill>
                      <a:prstDash val="solid"/>
                    </a:lnL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579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+mn-lt"/>
                          <a:cs typeface="HP Simplified"/>
                        </a:rPr>
                        <a:t>C</a:t>
                      </a:r>
                      <a:r>
                        <a:rPr sz="2400" spc="-15" dirty="0">
                          <a:latin typeface="+mn-lt"/>
                          <a:cs typeface="HP Simplified"/>
                        </a:rPr>
                        <a:t>l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aims</a:t>
                      </a:r>
                      <a:r>
                        <a:rPr sz="2400" spc="30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spc="-40" dirty="0">
                          <a:latin typeface="+mn-lt"/>
                          <a:cs typeface="HP Simplified"/>
                        </a:rPr>
                        <a:t>S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t</a:t>
                      </a:r>
                      <a:r>
                        <a:rPr sz="2400" spc="-15" dirty="0">
                          <a:latin typeface="+mn-lt"/>
                          <a:cs typeface="HP Simplified"/>
                        </a:rPr>
                        <a:t>a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tus</a:t>
                      </a:r>
                    </a:p>
                  </a:txBody>
                  <a:tcPr marL="0" marR="0" marT="0" marB="0"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+mn-lt"/>
                          <a:cs typeface="HP Simplified"/>
                        </a:rPr>
                        <a:t>O</a:t>
                      </a:r>
                      <a:r>
                        <a:rPr sz="2400" spc="-20" dirty="0">
                          <a:latin typeface="+mn-lt"/>
                          <a:cs typeface="HP Simplified"/>
                        </a:rPr>
                        <a:t>p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tion</a:t>
                      </a:r>
                      <a:r>
                        <a:rPr sz="2400" spc="10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D4E8EA"/>
                      </a:solidFill>
                      <a:prstDash val="solid"/>
                    </a:lnL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5790">
                        <a:lnSpc>
                          <a:spcPct val="100000"/>
                        </a:lnSpc>
                      </a:pPr>
                      <a:r>
                        <a:rPr sz="2400" spc="-35" dirty="0">
                          <a:latin typeface="+mn-lt"/>
                          <a:cs typeface="HP Simplified"/>
                        </a:rPr>
                        <a:t>P</a:t>
                      </a:r>
                      <a:r>
                        <a:rPr sz="2400" spc="-15" dirty="0">
                          <a:latin typeface="+mn-lt"/>
                          <a:cs typeface="HP Simplified"/>
                        </a:rPr>
                        <a:t>a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yme</a:t>
                      </a:r>
                      <a:r>
                        <a:rPr sz="2400" spc="-10" dirty="0">
                          <a:latin typeface="+mn-lt"/>
                          <a:cs typeface="HP Simplified"/>
                        </a:rPr>
                        <a:t>n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t</a:t>
                      </a:r>
                      <a:r>
                        <a:rPr sz="2400" spc="10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I</a:t>
                      </a:r>
                      <a:r>
                        <a:rPr sz="2400" spc="-10" dirty="0">
                          <a:latin typeface="+mn-lt"/>
                          <a:cs typeface="HP Simplified"/>
                        </a:rPr>
                        <a:t>n</a:t>
                      </a:r>
                      <a:r>
                        <a:rPr sz="2400" spc="-45" dirty="0">
                          <a:latin typeface="+mn-lt"/>
                          <a:cs typeface="HP Simplified"/>
                        </a:rPr>
                        <a:t>f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or</a:t>
                      </a:r>
                      <a:r>
                        <a:rPr sz="2400" spc="-10" dirty="0">
                          <a:latin typeface="+mn-lt"/>
                          <a:cs typeface="HP Simplified"/>
                        </a:rPr>
                        <a:t>m</a:t>
                      </a:r>
                      <a:r>
                        <a:rPr sz="2400" spc="-15" dirty="0">
                          <a:latin typeface="+mn-lt"/>
                          <a:cs typeface="HP Simplified"/>
                        </a:rPr>
                        <a:t>a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tion</a:t>
                      </a:r>
                    </a:p>
                  </a:txBody>
                  <a:tcPr marL="0" marR="0" marT="0" marB="0"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+mn-lt"/>
                          <a:cs typeface="HP Simplified"/>
                        </a:rPr>
                        <a:t>O</a:t>
                      </a:r>
                      <a:r>
                        <a:rPr sz="2400" spc="-20" dirty="0">
                          <a:latin typeface="+mn-lt"/>
                          <a:cs typeface="HP Simplified"/>
                        </a:rPr>
                        <a:t>p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tion</a:t>
                      </a:r>
                      <a:r>
                        <a:rPr sz="2400" spc="10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4</a:t>
                      </a:r>
                    </a:p>
                  </a:txBody>
                  <a:tcPr marL="0" marR="0" marT="0" marB="0">
                    <a:lnL w="9525">
                      <a:solidFill>
                        <a:srgbClr val="D4E8EA"/>
                      </a:solidFill>
                      <a:prstDash val="solid"/>
                    </a:lnL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5790">
                        <a:lnSpc>
                          <a:spcPct val="100000"/>
                        </a:lnSpc>
                      </a:pPr>
                      <a:r>
                        <a:rPr sz="2400" spc="-15" dirty="0">
                          <a:latin typeface="+mn-lt"/>
                          <a:cs typeface="HP Simplified"/>
                        </a:rPr>
                        <a:t>P</a:t>
                      </a:r>
                      <a:r>
                        <a:rPr sz="2400" spc="-40" dirty="0">
                          <a:latin typeface="+mn-lt"/>
                          <a:cs typeface="HP Simplified"/>
                        </a:rPr>
                        <a:t>r</a:t>
                      </a:r>
                      <a:r>
                        <a:rPr sz="2400" spc="-30" dirty="0">
                          <a:latin typeface="+mn-lt"/>
                          <a:cs typeface="HP Simplified"/>
                        </a:rPr>
                        <a:t>o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vider</a:t>
                      </a:r>
                      <a:r>
                        <a:rPr sz="2400" spc="30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En</a:t>
                      </a:r>
                      <a:r>
                        <a:rPr sz="2400" spc="-40" dirty="0">
                          <a:latin typeface="+mn-lt"/>
                          <a:cs typeface="HP Simplified"/>
                        </a:rPr>
                        <a:t>r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o</a:t>
                      </a:r>
                      <a:r>
                        <a:rPr sz="2400" spc="-40" dirty="0">
                          <a:latin typeface="+mn-lt"/>
                          <a:cs typeface="HP Simplified"/>
                        </a:rPr>
                        <a:t>l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lme</a:t>
                      </a:r>
                      <a:r>
                        <a:rPr sz="2400" spc="-10" dirty="0">
                          <a:latin typeface="+mn-lt"/>
                          <a:cs typeface="HP Simplified"/>
                        </a:rPr>
                        <a:t>n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t</a:t>
                      </a:r>
                    </a:p>
                  </a:txBody>
                  <a:tcPr marL="0" marR="0" marT="0" marB="0"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+mn-lt"/>
                          <a:cs typeface="HP Simplified"/>
                        </a:rPr>
                        <a:t>O</a:t>
                      </a:r>
                      <a:r>
                        <a:rPr sz="2400" spc="-20" dirty="0">
                          <a:latin typeface="+mn-lt"/>
                          <a:cs typeface="HP Simplified"/>
                        </a:rPr>
                        <a:t>p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tion</a:t>
                      </a:r>
                      <a:r>
                        <a:rPr sz="2400" spc="10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5</a:t>
                      </a:r>
                    </a:p>
                  </a:txBody>
                  <a:tcPr marL="0" marR="0" marT="0" marB="0">
                    <a:lnL w="9525">
                      <a:solidFill>
                        <a:srgbClr val="D4E8EA"/>
                      </a:solidFill>
                      <a:prstDash val="solid"/>
                    </a:lnL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5790">
                        <a:lnSpc>
                          <a:spcPct val="100000"/>
                        </a:lnSpc>
                      </a:pPr>
                      <a:r>
                        <a:rPr sz="2400" spc="-15" dirty="0">
                          <a:latin typeface="+mn-lt"/>
                          <a:cs typeface="HP Simplified"/>
                        </a:rPr>
                        <a:t>P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rior</a:t>
                      </a:r>
                      <a:r>
                        <a:rPr sz="2400" spc="15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spc="-20" dirty="0">
                          <a:latin typeface="+mn-lt"/>
                          <a:cs typeface="HP Simplified"/>
                        </a:rPr>
                        <a:t>A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uthori</a:t>
                      </a:r>
                      <a:r>
                        <a:rPr sz="2400" spc="5" dirty="0">
                          <a:latin typeface="+mn-lt"/>
                          <a:cs typeface="HP Simplified"/>
                        </a:rPr>
                        <a:t>z</a:t>
                      </a:r>
                      <a:r>
                        <a:rPr sz="2400" spc="-15" dirty="0">
                          <a:latin typeface="+mn-lt"/>
                          <a:cs typeface="HP Simplified"/>
                        </a:rPr>
                        <a:t>a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tion</a:t>
                      </a:r>
                    </a:p>
                  </a:txBody>
                  <a:tcPr marL="0" marR="0" marT="0" marB="0"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</a:tr>
              <a:tr h="1774825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+mn-lt"/>
                          <a:cs typeface="HP Simplified"/>
                        </a:rPr>
                        <a:t>O</a:t>
                      </a:r>
                      <a:r>
                        <a:rPr sz="2400" spc="-20" dirty="0">
                          <a:latin typeface="+mn-lt"/>
                          <a:cs typeface="HP Simplified"/>
                        </a:rPr>
                        <a:t>p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tion</a:t>
                      </a:r>
                      <a:r>
                        <a:rPr sz="2400" spc="10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6</a:t>
                      </a:r>
                    </a:p>
                  </a:txBody>
                  <a:tcPr marL="0" marR="0" marT="0" marB="0">
                    <a:lnL w="9525">
                      <a:solidFill>
                        <a:srgbClr val="D4E8EA"/>
                      </a:solidFill>
                      <a:prstDash val="solid"/>
                    </a:lnL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5790" marR="11938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+mn-lt"/>
                          <a:cs typeface="HP Simplified"/>
                        </a:rPr>
                        <a:t>GAM</a:t>
                      </a:r>
                      <a:r>
                        <a:rPr sz="2400" spc="5" dirty="0">
                          <a:latin typeface="+mn-lt"/>
                          <a:cs typeface="HP Simplified"/>
                        </a:rPr>
                        <a:t>M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IS</a:t>
                      </a:r>
                      <a:r>
                        <a:rPr sz="2400" spc="20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spc="-15" dirty="0">
                          <a:latin typeface="+mn-lt"/>
                          <a:cs typeface="HP Simplified"/>
                        </a:rPr>
                        <a:t>p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a</a:t>
                      </a:r>
                      <a:r>
                        <a:rPr sz="2400" spc="-25" dirty="0">
                          <a:latin typeface="+mn-lt"/>
                          <a:cs typeface="HP Simplified"/>
                        </a:rPr>
                        <a:t>s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s</a:t>
                      </a:r>
                      <a:r>
                        <a:rPr sz="2400" spc="-15" dirty="0">
                          <a:latin typeface="+mn-lt"/>
                          <a:cs typeface="HP Simplified"/>
                        </a:rPr>
                        <a:t>w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o</a:t>
                      </a:r>
                      <a:r>
                        <a:rPr sz="2400" spc="-45" dirty="0">
                          <a:latin typeface="+mn-lt"/>
                          <a:cs typeface="HP Simplified"/>
                        </a:rPr>
                        <a:t>r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d</a:t>
                      </a:r>
                      <a:r>
                        <a:rPr sz="2400" spc="40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spc="-40" dirty="0">
                          <a:latin typeface="+mn-lt"/>
                          <a:cs typeface="HP Simplified"/>
                        </a:rPr>
                        <a:t>r</a:t>
                      </a:r>
                      <a:r>
                        <a:rPr sz="2400" spc="-10" dirty="0">
                          <a:latin typeface="+mn-lt"/>
                          <a:cs typeface="HP Simplified"/>
                        </a:rPr>
                        <a:t>e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set,</a:t>
                      </a:r>
                      <a:r>
                        <a:rPr sz="2400" spc="5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P</a:t>
                      </a:r>
                      <a:r>
                        <a:rPr sz="2400" spc="-10" dirty="0">
                          <a:latin typeface="+mn-lt"/>
                          <a:cs typeface="HP Simplified"/>
                        </a:rPr>
                        <a:t>h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ar</a:t>
                      </a:r>
                      <a:r>
                        <a:rPr sz="2400" spc="-10" dirty="0">
                          <a:latin typeface="+mn-lt"/>
                          <a:cs typeface="HP Simplified"/>
                        </a:rPr>
                        <a:t>m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a</a:t>
                      </a:r>
                      <a:r>
                        <a:rPr sz="2400" spc="20" dirty="0">
                          <a:latin typeface="+mn-lt"/>
                          <a:cs typeface="HP Simplified"/>
                        </a:rPr>
                        <a:t>c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y</a:t>
                      </a:r>
                      <a:r>
                        <a:rPr sz="2400" spc="30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Bene</a:t>
                      </a:r>
                      <a:r>
                        <a:rPr sz="2400" spc="-10" dirty="0">
                          <a:latin typeface="+mn-lt"/>
                          <a:cs typeface="HP Simplified"/>
                        </a:rPr>
                        <a:t>f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its, the</a:t>
                      </a:r>
                      <a:r>
                        <a:rPr sz="2400" spc="-5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HP Simplified"/>
                        </a:rPr>
                        <a:t>N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u</a:t>
                      </a:r>
                      <a:r>
                        <a:rPr sz="2400" spc="5" dirty="0">
                          <a:latin typeface="+mn-lt"/>
                          <a:cs typeface="HP Simplified"/>
                        </a:rPr>
                        <a:t>r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se</a:t>
                      </a:r>
                      <a:r>
                        <a:rPr sz="2400" spc="25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Aide</a:t>
                      </a:r>
                      <a:r>
                        <a:rPr sz="2400" spc="-5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spc="-20" dirty="0">
                          <a:latin typeface="+mn-lt"/>
                          <a:cs typeface="HP Simplified"/>
                        </a:rPr>
                        <a:t>R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eg</a:t>
                      </a:r>
                      <a:r>
                        <a:rPr sz="2400" spc="5" dirty="0">
                          <a:latin typeface="+mn-lt"/>
                          <a:cs typeface="HP Simplified"/>
                        </a:rPr>
                        <a:t>i</a:t>
                      </a:r>
                      <a:r>
                        <a:rPr sz="2400" spc="-15" dirty="0">
                          <a:latin typeface="+mn-lt"/>
                          <a:cs typeface="HP Simplified"/>
                        </a:rPr>
                        <a:t>s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t</a:t>
                      </a:r>
                      <a:r>
                        <a:rPr sz="2400" spc="15" dirty="0">
                          <a:latin typeface="+mn-lt"/>
                          <a:cs typeface="HP Simplified"/>
                        </a:rPr>
                        <a:t>r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y</a:t>
                      </a:r>
                      <a:r>
                        <a:rPr sz="2400" spc="-10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or</a:t>
                      </a:r>
                      <a:r>
                        <a:rPr sz="2400" spc="10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Nu</a:t>
                      </a:r>
                      <a:r>
                        <a:rPr sz="2400" spc="5" dirty="0">
                          <a:latin typeface="+mn-lt"/>
                          <a:cs typeface="HP Simplified"/>
                        </a:rPr>
                        <a:t>r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se</a:t>
                      </a:r>
                      <a:r>
                        <a:rPr sz="2400" spc="25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Aide </a:t>
                      </a:r>
                      <a:r>
                        <a:rPr sz="2400" spc="-90" dirty="0">
                          <a:latin typeface="+mn-lt"/>
                          <a:cs typeface="HP Simplified"/>
                        </a:rPr>
                        <a:t>T</a:t>
                      </a:r>
                      <a:r>
                        <a:rPr sz="2400" spc="-30" dirty="0">
                          <a:latin typeface="+mn-lt"/>
                          <a:cs typeface="HP Simplified"/>
                        </a:rPr>
                        <a:t>r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aining</a:t>
                      </a:r>
                      <a:r>
                        <a:rPr sz="2400" spc="-5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p</a:t>
                      </a:r>
                      <a:r>
                        <a:rPr sz="2400" spc="-40" dirty="0">
                          <a:latin typeface="+mn-lt"/>
                          <a:cs typeface="HP Simplified"/>
                        </a:rPr>
                        <a:t>r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og</a:t>
                      </a:r>
                      <a:r>
                        <a:rPr sz="2400" spc="-35" dirty="0">
                          <a:latin typeface="+mn-lt"/>
                          <a:cs typeface="HP Simplified"/>
                        </a:rPr>
                        <a:t>r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a</a:t>
                      </a:r>
                      <a:r>
                        <a:rPr sz="2400" spc="-10" dirty="0">
                          <a:latin typeface="+mn-lt"/>
                          <a:cs typeface="HP Simplified"/>
                        </a:rPr>
                        <a:t>m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,</a:t>
                      </a:r>
                      <a:r>
                        <a:rPr sz="2400" spc="45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spc="-40" dirty="0">
                          <a:latin typeface="+mn-lt"/>
                          <a:cs typeface="HP Simplified"/>
                        </a:rPr>
                        <a:t>P</a:t>
                      </a:r>
                      <a:r>
                        <a:rPr sz="2400" spc="-25" dirty="0">
                          <a:latin typeface="+mn-lt"/>
                          <a:cs typeface="HP Simplified"/>
                        </a:rPr>
                        <a:t>e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achCa</a:t>
                      </a:r>
                      <a:r>
                        <a:rPr sz="2400" spc="-45" dirty="0">
                          <a:latin typeface="+mn-lt"/>
                          <a:cs typeface="HP Simplified"/>
                        </a:rPr>
                        <a:t>r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e</a:t>
                      </a:r>
                      <a:r>
                        <a:rPr sz="2400" spc="30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spc="-45" dirty="0">
                          <a:latin typeface="+mn-lt"/>
                          <a:cs typeface="HP Simplified"/>
                        </a:rPr>
                        <a:t>f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or</a:t>
                      </a:r>
                      <a:r>
                        <a:rPr sz="2400" spc="20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Kids</a:t>
                      </a:r>
                      <a:r>
                        <a:rPr sz="2400" spc="15" dirty="0">
                          <a:latin typeface="+mn-lt"/>
                          <a:cs typeface="HP Simplified"/>
                        </a:rPr>
                        <a:t>,</a:t>
                      </a:r>
                      <a:r>
                        <a:rPr sz="2400" baseline="24904" dirty="0">
                          <a:latin typeface="+mn-lt"/>
                          <a:cs typeface="HP Simplified"/>
                        </a:rPr>
                        <a:t>® </a:t>
                      </a:r>
                      <a:r>
                        <a:rPr sz="2400" spc="-195" baseline="24904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EDI submi</a:t>
                      </a:r>
                      <a:r>
                        <a:rPr sz="2400" spc="-25" dirty="0">
                          <a:latin typeface="+mn-lt"/>
                          <a:cs typeface="HP Simplified"/>
                        </a:rPr>
                        <a:t>s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sion</a:t>
                      </a:r>
                      <a:r>
                        <a:rPr sz="2400" spc="30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or</a:t>
                      </a:r>
                      <a:r>
                        <a:rPr sz="2400" spc="10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e</a:t>
                      </a:r>
                      <a:r>
                        <a:rPr sz="2400" spc="-35" dirty="0">
                          <a:latin typeface="+mn-lt"/>
                          <a:cs typeface="HP Simplified"/>
                        </a:rPr>
                        <a:t>l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ect</a:t>
                      </a:r>
                      <a:r>
                        <a:rPr sz="2400" spc="-40" dirty="0">
                          <a:latin typeface="+mn-lt"/>
                          <a:cs typeface="HP Simplified"/>
                        </a:rPr>
                        <a:t>r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onic</a:t>
                      </a:r>
                      <a:r>
                        <a:rPr sz="2400" spc="5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claim</a:t>
                      </a:r>
                      <a:r>
                        <a:rPr sz="2400" spc="15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submi</a:t>
                      </a:r>
                      <a:r>
                        <a:rPr sz="2400" spc="-25" dirty="0">
                          <a:latin typeface="+mn-lt"/>
                          <a:cs typeface="HP Simplified"/>
                        </a:rPr>
                        <a:t>s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sion,</a:t>
                      </a:r>
                      <a:r>
                        <a:rPr sz="2400" spc="30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or a</a:t>
                      </a:r>
                      <a:r>
                        <a:rPr sz="2400" spc="5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sy</a:t>
                      </a:r>
                      <a:r>
                        <a:rPr sz="2400" spc="-10" dirty="0">
                          <a:latin typeface="+mn-lt"/>
                          <a:cs typeface="HP Simplified"/>
                        </a:rPr>
                        <a:t>s</a:t>
                      </a:r>
                      <a:r>
                        <a:rPr sz="2400" spc="-40" dirty="0">
                          <a:latin typeface="+mn-lt"/>
                          <a:cs typeface="HP Simplified"/>
                        </a:rPr>
                        <a:t>t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em</a:t>
                      </a:r>
                      <a:r>
                        <a:rPr sz="2400" spc="5" dirty="0">
                          <a:latin typeface="+mn-lt"/>
                          <a:cs typeface="HP Simplified"/>
                        </a:rPr>
                        <a:t> </a:t>
                      </a:r>
                      <a:r>
                        <a:rPr sz="2400" spc="-30" dirty="0">
                          <a:latin typeface="+mn-lt"/>
                          <a:cs typeface="HP Simplified"/>
                        </a:rPr>
                        <a:t>ov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e</a:t>
                      </a:r>
                      <a:r>
                        <a:rPr sz="2400" spc="20" dirty="0">
                          <a:latin typeface="+mn-lt"/>
                          <a:cs typeface="HP Simplified"/>
                        </a:rPr>
                        <a:t>r</a:t>
                      </a:r>
                      <a:r>
                        <a:rPr sz="2400" dirty="0">
                          <a:latin typeface="+mn-lt"/>
                          <a:cs typeface="HP Simplified"/>
                        </a:rPr>
                        <a:t>view</a:t>
                      </a:r>
                    </a:p>
                  </a:txBody>
                  <a:tcPr marL="0" marR="0" marT="0" marB="0">
                    <a:lnR w="9525">
                      <a:solidFill>
                        <a:srgbClr val="D4E8EA"/>
                      </a:solidFill>
                      <a:prstDash val="solid"/>
                    </a:lnR>
                    <a:lnT w="9525">
                      <a:solidFill>
                        <a:srgbClr val="D4E8EA"/>
                      </a:solidFill>
                      <a:prstDash val="solid"/>
                    </a:lnT>
                    <a:lnB w="9525">
                      <a:solidFill>
                        <a:srgbClr val="D4E8E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03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21207"/>
            <a:ext cx="10969943" cy="698293"/>
          </a:xfrm>
        </p:spPr>
        <p:txBody>
          <a:bodyPr/>
          <a:lstStyle/>
          <a:p>
            <a:pPr algn="ctr"/>
            <a:r>
              <a:rPr lang="en-US" sz="3600" dirty="0"/>
              <a:t>Georgia Medicaid Spring </a:t>
            </a:r>
            <a:r>
              <a:rPr lang="en-US" sz="3600" dirty="0" smtClean="0"/>
              <a:t>Fair  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Tuesday, May 2, 2017</a:t>
            </a:r>
            <a:br>
              <a:rPr lang="en-US" b="0" dirty="0"/>
            </a:br>
            <a:r>
              <a:rPr lang="en-US" b="0" dirty="0"/>
              <a:t>Cobb Energy Centre</a:t>
            </a:r>
            <a:br>
              <a:rPr lang="en-US" b="0" dirty="0"/>
            </a:br>
            <a:r>
              <a:rPr lang="en-US" b="0" dirty="0"/>
              <a:t>2800 Cobb Galleria Parkway, Atlanta, GA 30339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69784" cy="4571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Over 16 Breakout </a:t>
            </a:r>
            <a:r>
              <a:rPr lang="en-US" sz="2400" dirty="0">
                <a:latin typeface="+mj-lt"/>
              </a:rPr>
              <a:t>S</a:t>
            </a:r>
            <a:r>
              <a:rPr lang="en-US" sz="2400" dirty="0" smtClean="0">
                <a:latin typeface="+mj-lt"/>
              </a:rPr>
              <a:t>essions. </a:t>
            </a:r>
          </a:p>
          <a:p>
            <a:r>
              <a:rPr lang="en-US" sz="2400" dirty="0" smtClean="0">
                <a:latin typeface="+mj-lt"/>
              </a:rPr>
              <a:t>Banner Message and Invitation posted on GAMMIS with registration details. </a:t>
            </a:r>
          </a:p>
          <a:p>
            <a:r>
              <a:rPr lang="en-US" sz="2400" b="1" dirty="0" smtClean="0">
                <a:latin typeface="+mj-lt"/>
              </a:rPr>
              <a:t>Register now</a:t>
            </a:r>
            <a:r>
              <a:rPr lang="en-US" sz="2400" dirty="0" smtClean="0">
                <a:latin typeface="+mj-lt"/>
              </a:rPr>
              <a:t>, it’s free!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609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8228010" cy="1066800"/>
          </a:xfrm>
        </p:spPr>
        <p:txBody>
          <a:bodyPr/>
          <a:lstStyle/>
          <a:p>
            <a:r>
              <a:rPr lang="en-US" sz="6000" dirty="0" smtClean="0"/>
              <a:t>Agenda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686799" cy="4326294"/>
          </a:xfrm>
        </p:spPr>
        <p:txBody>
          <a:bodyPr/>
          <a:lstStyle/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spc="-35" dirty="0" smtClean="0">
                <a:cs typeface="HP Simplified"/>
              </a:rPr>
              <a:t>C</a:t>
            </a:r>
            <a:r>
              <a:rPr lang="en-US" sz="2400" dirty="0" smtClean="0">
                <a:cs typeface="HP Simplified"/>
              </a:rPr>
              <a:t>ommon</a:t>
            </a:r>
            <a:r>
              <a:rPr lang="en-US" sz="2400" spc="15" dirty="0" smtClean="0">
                <a:cs typeface="HP Simplified"/>
              </a:rPr>
              <a:t> </a:t>
            </a:r>
            <a:r>
              <a:rPr lang="en-US" sz="2400" dirty="0" smtClean="0">
                <a:cs typeface="HP Simplified"/>
              </a:rPr>
              <a:t>D</a:t>
            </a:r>
            <a:r>
              <a:rPr lang="en-US" sz="2400" spc="-10" dirty="0" smtClean="0">
                <a:cs typeface="HP Simplified"/>
              </a:rPr>
              <a:t>e</a:t>
            </a:r>
            <a:r>
              <a:rPr lang="en-US" sz="2400" dirty="0" smtClean="0">
                <a:cs typeface="HP Simplified"/>
              </a:rPr>
              <a:t>n</a:t>
            </a:r>
            <a:r>
              <a:rPr lang="en-US" sz="2400" spc="5" dirty="0" smtClean="0">
                <a:cs typeface="HP Simplified"/>
              </a:rPr>
              <a:t>i</a:t>
            </a:r>
            <a:r>
              <a:rPr lang="en-US" sz="2400" dirty="0" smtClean="0">
                <a:cs typeface="HP Simplified"/>
              </a:rPr>
              <a:t>als and Policy Information </a:t>
            </a:r>
            <a:endParaRPr lang="en-US" sz="2400" dirty="0">
              <a:cs typeface="HP Simplified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spc="-40" dirty="0" smtClean="0">
                <a:cs typeface="HP Simplified"/>
              </a:rPr>
              <a:t>Contacting DXC Technology Provider Relations Field Services Team</a:t>
            </a: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dirty="0" smtClean="0">
                <a:cs typeface="HP Simplified"/>
              </a:rPr>
              <a:t>Spring Medicaid Fair </a:t>
            </a: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dirty="0" smtClean="0">
                <a:cs typeface="HP Simplified"/>
              </a:rPr>
              <a:t>C</a:t>
            </a:r>
            <a:r>
              <a:rPr lang="en-US" sz="2400" spc="-50" dirty="0" smtClean="0">
                <a:cs typeface="HP Simplified"/>
              </a:rPr>
              <a:t>l</a:t>
            </a:r>
            <a:r>
              <a:rPr lang="en-US" sz="2400" dirty="0" smtClean="0">
                <a:cs typeface="HP Simplified"/>
              </a:rPr>
              <a:t>o</a:t>
            </a:r>
            <a:r>
              <a:rPr lang="en-US" sz="2400" spc="-10" dirty="0" smtClean="0">
                <a:cs typeface="HP Simplified"/>
              </a:rPr>
              <a:t>s</a:t>
            </a:r>
            <a:r>
              <a:rPr lang="en-US" sz="2400" dirty="0" smtClean="0">
                <a:cs typeface="HP Simplified"/>
              </a:rPr>
              <a:t>ing</a:t>
            </a:r>
            <a:r>
              <a:rPr lang="en-US" sz="2400" dirty="0">
                <a:cs typeface="HP Simplified"/>
              </a:rPr>
              <a:t>,</a:t>
            </a:r>
            <a:r>
              <a:rPr lang="en-US" sz="2400" spc="20" dirty="0">
                <a:cs typeface="HP Simplified"/>
              </a:rPr>
              <a:t> </a:t>
            </a:r>
            <a:r>
              <a:rPr lang="en-US" sz="2400" dirty="0">
                <a:cs typeface="HP Simplified"/>
              </a:rPr>
              <a:t>Qu</a:t>
            </a:r>
            <a:r>
              <a:rPr lang="en-US" sz="2400" spc="-15" dirty="0">
                <a:cs typeface="HP Simplified"/>
              </a:rPr>
              <a:t>e</a:t>
            </a:r>
            <a:r>
              <a:rPr lang="en-US" sz="2400" spc="-30" dirty="0">
                <a:cs typeface="HP Simplified"/>
              </a:rPr>
              <a:t>s</a:t>
            </a:r>
            <a:r>
              <a:rPr lang="en-US" sz="2400" dirty="0">
                <a:cs typeface="HP Simplified"/>
              </a:rPr>
              <a:t>t</a:t>
            </a:r>
            <a:r>
              <a:rPr lang="en-US" sz="2400" spc="5" dirty="0">
                <a:cs typeface="HP Simplified"/>
              </a:rPr>
              <a:t>i</a:t>
            </a:r>
            <a:r>
              <a:rPr lang="en-US" sz="2400" dirty="0">
                <a:cs typeface="HP Simplified"/>
              </a:rPr>
              <a:t>ons</a:t>
            </a:r>
            <a:r>
              <a:rPr lang="en-US" sz="2400" spc="10" dirty="0">
                <a:cs typeface="HP Simplified"/>
              </a:rPr>
              <a:t> </a:t>
            </a:r>
            <a:r>
              <a:rPr lang="en-US" sz="2400" dirty="0">
                <a:cs typeface="HP Simplified"/>
              </a:rPr>
              <a:t>and </a:t>
            </a:r>
            <a:r>
              <a:rPr lang="en-US" sz="2400" spc="5" dirty="0">
                <a:cs typeface="HP Simplified"/>
              </a:rPr>
              <a:t>A</a:t>
            </a:r>
            <a:r>
              <a:rPr lang="en-US" sz="2400" dirty="0">
                <a:cs typeface="HP Simplified"/>
              </a:rPr>
              <a:t>ns</a:t>
            </a:r>
            <a:r>
              <a:rPr lang="en-US" sz="2400" spc="-15" dirty="0">
                <a:cs typeface="HP Simplified"/>
              </a:rPr>
              <a:t>w</a:t>
            </a:r>
            <a:r>
              <a:rPr lang="en-US" sz="2400" dirty="0">
                <a:cs typeface="HP Simplified"/>
              </a:rPr>
              <a:t>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2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828800"/>
            <a:ext cx="5638800" cy="2362200"/>
          </a:xfrm>
        </p:spPr>
        <p:txBody>
          <a:bodyPr/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Closing, Questions and Answers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593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41938"/>
            <a:ext cx="10969784" cy="43433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2003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Ineligible on Detail Date of Services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This edit is triggered when the claim detail dates of service do not fall within or are equal to the beginning and ending dates in any recipient eligibility segment.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2017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Services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Covered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CMO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This </a:t>
            </a:r>
            <a:r>
              <a:rPr lang="en-US" sz="1600" dirty="0">
                <a:solidFill>
                  <a:srgbClr val="FF0000"/>
                </a:solidFill>
              </a:rPr>
              <a:t>edit is triggered when a member has a lock-in segment with one of the CMO’s. (WellCare, Amerigroup, </a:t>
            </a:r>
            <a:r>
              <a:rPr lang="en-US" sz="1600" dirty="0" smtClean="0">
                <a:solidFill>
                  <a:srgbClr val="FF0000"/>
                </a:solidFill>
              </a:rPr>
              <a:t>PeachState, Care Source)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38" t="20444" r="3000" b="58093"/>
          <a:stretch/>
        </p:blipFill>
        <p:spPr>
          <a:xfrm>
            <a:off x="629968" y="3362050"/>
            <a:ext cx="10820559" cy="1752600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441" y="521207"/>
            <a:ext cx="10969943" cy="926593"/>
          </a:xfrm>
        </p:spPr>
        <p:txBody>
          <a:bodyPr/>
          <a:lstStyle/>
          <a:p>
            <a:r>
              <a:rPr lang="en-US" dirty="0" smtClean="0"/>
              <a:t>Common Eligibility Denials </a:t>
            </a:r>
            <a:endParaRPr lang="en-US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000" t="31333" r="2500" b="58000"/>
          <a:stretch/>
        </p:blipFill>
        <p:spPr>
          <a:xfrm>
            <a:off x="606393" y="5122913"/>
            <a:ext cx="10867710" cy="109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9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3352800"/>
            <a:ext cx="1043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1371600"/>
            <a:ext cx="10058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Edit 4924/4925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-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Diagnosis not covered for Benefit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Plans</a:t>
            </a:r>
          </a:p>
          <a:p>
            <a:r>
              <a:rPr lang="en-US" sz="1600" dirty="0" smtClean="0"/>
              <a:t>This edit is triggered if </a:t>
            </a:r>
            <a:r>
              <a:rPr lang="en-US" sz="1600" dirty="0"/>
              <a:t>a member benefit plan coverage rule is not found for any diagnosis pointed to by the </a:t>
            </a:r>
            <a:r>
              <a:rPr lang="en-US" sz="1600" dirty="0" smtClean="0"/>
              <a:t>detail. </a:t>
            </a:r>
            <a:r>
              <a:rPr lang="en-US" sz="1600" dirty="0"/>
              <a:t>This edit is applicable to </a:t>
            </a:r>
            <a:r>
              <a:rPr lang="en-US" sz="1600" dirty="0" smtClean="0"/>
              <a:t>Professional/UB </a:t>
            </a:r>
            <a:r>
              <a:rPr lang="en-US" sz="1600" dirty="0"/>
              <a:t>claim </a:t>
            </a:r>
            <a:r>
              <a:rPr lang="en-US" sz="1600" dirty="0" smtClean="0"/>
              <a:t>forms.</a:t>
            </a: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00" t="47333" r="2500" b="39598"/>
          <a:stretch/>
        </p:blipFill>
        <p:spPr>
          <a:xfrm>
            <a:off x="609441" y="2403832"/>
            <a:ext cx="10306757" cy="12199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6928" y="3993035"/>
            <a:ext cx="102870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of Correction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should be verified prior to rendering services to a member. In this example, the member has SLMB coverage where Medicaid will only pay the Medicare premium. Therefore, the member does not have Medicaid coverage. </a:t>
            </a: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09441" y="521207"/>
            <a:ext cx="10969943" cy="697993"/>
          </a:xfrm>
        </p:spPr>
        <p:txBody>
          <a:bodyPr/>
          <a:lstStyle/>
          <a:p>
            <a:r>
              <a:rPr lang="en-US" dirty="0" smtClean="0"/>
              <a:t>Common Eligibility Denials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1800" b="0" dirty="0" smtClean="0"/>
              <a:t>(</a:t>
            </a:r>
            <a:r>
              <a:rPr lang="en-US" sz="1600" b="0" i="1" dirty="0" smtClean="0"/>
              <a:t>continued</a:t>
            </a:r>
            <a:r>
              <a:rPr lang="en-US" sz="1800" b="0" dirty="0" smtClean="0"/>
              <a:t>)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04110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3352800"/>
            <a:ext cx="1043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00" t="62445" r="2000" b="20666"/>
          <a:stretch/>
        </p:blipFill>
        <p:spPr>
          <a:xfrm>
            <a:off x="609441" y="2297335"/>
            <a:ext cx="9753600" cy="220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7467600" y="3180842"/>
            <a:ext cx="1143000" cy="114046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533400" y="1346168"/>
            <a:ext cx="9677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2504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Covered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Insurance;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ttachments</a:t>
            </a:r>
          </a:p>
          <a:p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This 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edit is triggered </a:t>
            </a: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if the</a:t>
            </a:r>
            <a:r>
              <a:rPr lang="en-US" sz="1600" dirty="0" smtClean="0"/>
              <a:t> </a:t>
            </a:r>
            <a:r>
              <a:rPr lang="en-US" sz="1600" dirty="0"/>
              <a:t>recipient on the claim has private coverage that is not exhausted using the header FDOS-TDOS </a:t>
            </a:r>
            <a:r>
              <a:rPr lang="en-US" sz="1600" dirty="0" smtClean="0"/>
              <a:t>Span. </a:t>
            </a:r>
            <a:r>
              <a:rPr lang="en-US" sz="1600" dirty="0"/>
              <a:t>T</a:t>
            </a:r>
            <a:r>
              <a:rPr lang="en-US" sz="1600" dirty="0" smtClean="0"/>
              <a:t>here </a:t>
            </a:r>
            <a:r>
              <a:rPr lang="en-US" sz="1600" dirty="0"/>
              <a:t>is no claim attachment and the TPL amount on the claim is </a:t>
            </a:r>
            <a:r>
              <a:rPr lang="en-US" sz="1600" dirty="0" smtClean="0"/>
              <a:t>zero.</a:t>
            </a: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441" y="4665941"/>
            <a:ext cx="96422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of Correction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the COB information and bill the claim to the appropriate Insurance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arrier first, or re-submit your claim with the Primary Carrier’s EOB Information. Medicaid is always the payer of last resort. 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09441" y="521207"/>
            <a:ext cx="10969943" cy="926593"/>
          </a:xfrm>
        </p:spPr>
        <p:txBody>
          <a:bodyPr/>
          <a:lstStyle/>
          <a:p>
            <a:r>
              <a:rPr lang="en-US" dirty="0" smtClean="0"/>
              <a:t>Common Eligibility Denials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1800" b="0" dirty="0" smtClean="0"/>
              <a:t>(</a:t>
            </a:r>
            <a:r>
              <a:rPr lang="en-US" sz="1600" b="0" i="1" dirty="0" smtClean="0"/>
              <a:t>continued</a:t>
            </a:r>
            <a:r>
              <a:rPr lang="en-US" sz="1800" b="0" dirty="0" smtClean="0"/>
              <a:t>)</a:t>
            </a:r>
            <a:endParaRPr lang="en-US" sz="1800" b="0" dirty="0"/>
          </a:p>
        </p:txBody>
      </p:sp>
      <p:sp>
        <p:nvSpPr>
          <p:cNvPr id="3" name="Rectangle 2"/>
          <p:cNvSpPr/>
          <p:nvPr/>
        </p:nvSpPr>
        <p:spPr bwMode="ltGray">
          <a:xfrm>
            <a:off x="2362200" y="3180842"/>
            <a:ext cx="685800" cy="114046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273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521208"/>
            <a:ext cx="10969943" cy="774192"/>
          </a:xfrm>
        </p:spPr>
        <p:txBody>
          <a:bodyPr/>
          <a:lstStyle/>
          <a:p>
            <a:r>
              <a:rPr lang="en-US" dirty="0" smtClean="0"/>
              <a:t>Common Denials</a:t>
            </a:r>
            <a:endParaRPr lang="en-US" sz="1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3730" y="1295400"/>
            <a:ext cx="10969943" cy="4452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cs typeface="Arial" panose="020B0604020202020204" pitchFamily="34" charset="0"/>
              </a:rPr>
              <a:t>Edit 4801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-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Billing Rule not Found for Billed Proc</a:t>
            </a:r>
          </a:p>
          <a:p>
            <a:pPr marL="0" indent="0">
              <a:buNone/>
            </a:pPr>
            <a:r>
              <a:rPr lang="en-US" sz="1600" dirty="0" smtClean="0"/>
              <a:t>This edit is triggered when there are no billing rules for the procedure under the provider contract for </a:t>
            </a:r>
            <a:r>
              <a:rPr lang="en-US" sz="1600" dirty="0"/>
              <a:t>the date of </a:t>
            </a:r>
            <a:r>
              <a:rPr lang="en-US" sz="1600" dirty="0" smtClean="0"/>
              <a:t>service in GAMMIS.</a:t>
            </a:r>
          </a:p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Edit 4871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- </a:t>
            </a:r>
            <a:r>
              <a:rPr lang="en-US" dirty="0" smtClean="0">
                <a:cs typeface="Arial" panose="020B0604020202020204" pitchFamily="34" charset="0"/>
              </a:rPr>
              <a:t>Claim </a:t>
            </a:r>
            <a:r>
              <a:rPr lang="en-US" dirty="0">
                <a:cs typeface="Arial" panose="020B0604020202020204" pitchFamily="34" charset="0"/>
              </a:rPr>
              <a:t>Type Restriction on Proc Billing </a:t>
            </a:r>
            <a:r>
              <a:rPr lang="en-US" dirty="0" smtClean="0">
                <a:cs typeface="Arial" panose="020B0604020202020204" pitchFamily="34" charset="0"/>
              </a:rPr>
              <a:t>Rule</a:t>
            </a:r>
          </a:p>
          <a:p>
            <a:pPr marL="0" indent="0">
              <a:buNone/>
            </a:pPr>
            <a:r>
              <a:rPr lang="en-US" sz="1600" dirty="0" smtClean="0">
                <a:cs typeface="Arial" panose="020B0604020202020204" pitchFamily="34" charset="0"/>
              </a:rPr>
              <a:t>This edit is triggered when </a:t>
            </a:r>
            <a:r>
              <a:rPr lang="en-US" sz="1600" dirty="0" smtClean="0"/>
              <a:t>claim </a:t>
            </a:r>
            <a:r>
              <a:rPr lang="en-US" sz="1600" dirty="0"/>
              <a:t>type is not within the claim type restriction of the billing rule for the Procedure </a:t>
            </a:r>
            <a:r>
              <a:rPr lang="en-US" sz="1600" dirty="0" smtClean="0"/>
              <a:t>Code in GAMMIS. </a:t>
            </a:r>
            <a:endParaRPr lang="en-US" sz="16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99" t="47333" r="8374" b="44122"/>
          <a:stretch/>
        </p:blipFill>
        <p:spPr>
          <a:xfrm>
            <a:off x="588490" y="3155316"/>
            <a:ext cx="10418885" cy="732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640" t="33778" r="10477" b="55316"/>
          <a:stretch/>
        </p:blipFill>
        <p:spPr>
          <a:xfrm>
            <a:off x="609441" y="3887853"/>
            <a:ext cx="10404232" cy="934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127" y="4988004"/>
            <a:ext cx="102109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Method of </a:t>
            </a:r>
            <a:r>
              <a:rPr lang="en-US" b="1" dirty="0" smtClean="0">
                <a:solidFill>
                  <a:srgbClr val="FF0000"/>
                </a:solidFill>
              </a:rPr>
              <a:t>Correction </a:t>
            </a:r>
            <a:r>
              <a:rPr lang="en-US" sz="1600" dirty="0" smtClean="0">
                <a:solidFill>
                  <a:srgbClr val="FF0000"/>
                </a:solidFill>
              </a:rPr>
              <a:t>- </a:t>
            </a:r>
            <a:r>
              <a:rPr lang="en-US" sz="1600" dirty="0">
                <a:solidFill>
                  <a:srgbClr val="FF0000"/>
                </a:solidFill>
              </a:rPr>
              <a:t>Review the Part 2 program specific manual to determine what codes are billable as well as check the Procedure Search panel to determine the billing rules for the code</a:t>
            </a:r>
            <a:r>
              <a:rPr lang="en-US" sz="1600" dirty="0" smtClean="0">
                <a:solidFill>
                  <a:srgbClr val="FF0000"/>
                </a:solidFill>
              </a:rPr>
              <a:t>. The procedure search results will show the applicable COS’s, associated modifiers, claim types, ages restrictions and if a PA/Precert is required. Once reviewed, submit or resubmit the claim.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1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441" y="1447800"/>
            <a:ext cx="10969943" cy="449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Edit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4316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Diagnosis Restriction for Billed Procedure</a:t>
            </a:r>
          </a:p>
          <a:p>
            <a:pPr marL="0" indent="0">
              <a:buNone/>
            </a:pPr>
            <a:r>
              <a:rPr lang="en-US" sz="1600" dirty="0" smtClean="0"/>
              <a:t>This edit is triggered when the diagnosis is </a:t>
            </a:r>
            <a:r>
              <a:rPr lang="en-US" sz="1600" dirty="0"/>
              <a:t>not allowed for the billed </a:t>
            </a:r>
            <a:r>
              <a:rPr lang="en-US" sz="1600" dirty="0" smtClean="0"/>
              <a:t>procedure in GAMMIS.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of Correction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Diagnosis Pointer that is associated with the procedure in question. Correct the Diagnosis Pointer and resubmit. Remember that each procedure does not have to point to every diagnosis.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00" t="26889" r="1500" b="57111"/>
          <a:stretch/>
        </p:blipFill>
        <p:spPr>
          <a:xfrm>
            <a:off x="533400" y="2347545"/>
            <a:ext cx="10363200" cy="1371600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09441" y="521208"/>
            <a:ext cx="10969943" cy="774192"/>
          </a:xfrm>
        </p:spPr>
        <p:txBody>
          <a:bodyPr/>
          <a:lstStyle/>
          <a:p>
            <a:r>
              <a:rPr lang="en-US" dirty="0" smtClean="0"/>
              <a:t>Common Denials</a:t>
            </a:r>
            <a:r>
              <a:rPr lang="en-US" dirty="0"/>
              <a:t/>
            </a:r>
            <a:br>
              <a:rPr lang="en-US" dirty="0"/>
            </a:br>
            <a:r>
              <a:rPr lang="en-US" sz="1600" b="0" dirty="0"/>
              <a:t>(</a:t>
            </a:r>
            <a:r>
              <a:rPr lang="en-US" sz="1600" b="0" i="1" dirty="0" smtClean="0"/>
              <a:t>continued</a:t>
            </a:r>
            <a:r>
              <a:rPr lang="en-US" sz="1600" b="0" i="1" dirty="0"/>
              <a:t>)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784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smtClean="0"/>
              <a:t>Denials</a:t>
            </a:r>
            <a:br>
              <a:rPr lang="en-US" dirty="0" smtClean="0"/>
            </a:br>
            <a:r>
              <a:rPr lang="en-US" sz="1600" b="0" dirty="0" smtClean="0"/>
              <a:t>(</a:t>
            </a:r>
            <a:r>
              <a:rPr lang="en-US" sz="1600" b="0" i="1" dirty="0" smtClean="0"/>
              <a:t>continued</a:t>
            </a:r>
            <a:r>
              <a:rPr lang="en-US" sz="1600" b="0" i="1" dirty="0"/>
              <a:t>)</a:t>
            </a:r>
            <a:endParaRPr lang="en-US" sz="1600" b="0" dirty="0"/>
          </a:p>
        </p:txBody>
      </p:sp>
      <p:sp>
        <p:nvSpPr>
          <p:cNvPr id="11" name="Rectangle 10"/>
          <p:cNvSpPr/>
          <p:nvPr/>
        </p:nvSpPr>
        <p:spPr>
          <a:xfrm>
            <a:off x="990600" y="1393371"/>
            <a:ext cx="8610600" cy="619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59079">
              <a:lnSpc>
                <a:spcPct val="100000"/>
              </a:lnSpc>
              <a:tabLst>
                <a:tab pos="355600" algn="l"/>
              </a:tabLst>
            </a:pPr>
            <a:endParaRPr lang="en-US" b="1" spc="-15" dirty="0">
              <a:cs typeface="HP Simplified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/>
              <a:t>Edit 4227 – No Coverage For Billed Revenue </a:t>
            </a:r>
            <a:r>
              <a:rPr lang="en-US" b="1" dirty="0" smtClean="0"/>
              <a:t>Code</a:t>
            </a:r>
            <a:endParaRPr lang="en-US" dirty="0"/>
          </a:p>
          <a:p>
            <a:pPr lvl="0"/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1600" dirty="0" smtClean="0"/>
              <a:t>Valid </a:t>
            </a:r>
            <a:r>
              <a:rPr lang="en-US" sz="1600" dirty="0"/>
              <a:t>revenue codes are:</a:t>
            </a:r>
          </a:p>
          <a:p>
            <a:pPr lvl="2"/>
            <a:r>
              <a:rPr lang="en-US" sz="1600" dirty="0"/>
              <a:t>521 - Rural Health Services</a:t>
            </a:r>
          </a:p>
          <a:p>
            <a:pPr lvl="2"/>
            <a:r>
              <a:rPr lang="en-US" sz="1600" dirty="0"/>
              <a:t>522 - Home Visit Services</a:t>
            </a:r>
          </a:p>
          <a:p>
            <a:pPr lvl="2"/>
            <a:r>
              <a:rPr lang="en-US" sz="1600" dirty="0"/>
              <a:t>527 - Visiting nurse services</a:t>
            </a:r>
          </a:p>
          <a:p>
            <a:pPr lvl="2"/>
            <a:r>
              <a:rPr lang="en-US" sz="1600" dirty="0"/>
              <a:t>636 -  Injectable </a:t>
            </a:r>
            <a:r>
              <a:rPr lang="en-US" sz="1600" dirty="0" smtClean="0"/>
              <a:t>Drugs</a:t>
            </a:r>
            <a:r>
              <a:rPr lang="en-US" sz="1600" dirty="0"/>
              <a:t> </a:t>
            </a:r>
            <a:endParaRPr lang="en-US" sz="1600" dirty="0" smtClean="0"/>
          </a:p>
          <a:p>
            <a:pPr lvl="2"/>
            <a:endParaRPr lang="en-US" sz="2400" b="1" spc="-15" dirty="0">
              <a:solidFill>
                <a:srgbClr val="FF0000"/>
              </a:solidFill>
              <a:cs typeface="HP Simplified"/>
            </a:endParaRPr>
          </a:p>
          <a:p>
            <a:pPr marL="12700" marR="259079">
              <a:lnSpc>
                <a:spcPct val="100000"/>
              </a:lnSpc>
              <a:tabLst>
                <a:tab pos="355600" algn="l"/>
              </a:tabLst>
            </a:pPr>
            <a:r>
              <a:rPr lang="en-US" sz="1600" b="1" dirty="0">
                <a:solidFill>
                  <a:srgbClr val="FF0000"/>
                </a:solidFill>
              </a:rPr>
              <a:t>Method of </a:t>
            </a:r>
            <a:r>
              <a:rPr lang="en-US" sz="1600" b="1" dirty="0" smtClean="0">
                <a:solidFill>
                  <a:srgbClr val="FF0000"/>
                </a:solidFill>
              </a:rPr>
              <a:t>Correction</a:t>
            </a:r>
            <a:r>
              <a:rPr lang="en-US" sz="1600" dirty="0" smtClean="0">
                <a:solidFill>
                  <a:srgbClr val="FF0000"/>
                </a:solidFill>
              </a:rPr>
              <a:t>: </a:t>
            </a:r>
            <a:r>
              <a:rPr lang="en-US" sz="1600" dirty="0">
                <a:solidFill>
                  <a:srgbClr val="FF0000"/>
                </a:solidFill>
              </a:rPr>
              <a:t>Review the Part </a:t>
            </a:r>
            <a:r>
              <a:rPr lang="en-US" sz="1600" dirty="0" smtClean="0">
                <a:solidFill>
                  <a:srgbClr val="FF0000"/>
                </a:solidFill>
              </a:rPr>
              <a:t>II in the FQHC/RHC manual </a:t>
            </a:r>
            <a:r>
              <a:rPr lang="en-US" sz="1600" dirty="0">
                <a:solidFill>
                  <a:srgbClr val="FF0000"/>
                </a:solidFill>
              </a:rPr>
              <a:t>to determine what codes are billable as well as check the Procedure Search panel to determine the </a:t>
            </a:r>
            <a:r>
              <a:rPr lang="en-US" sz="1600" dirty="0" smtClean="0">
                <a:solidFill>
                  <a:srgbClr val="FF0000"/>
                </a:solidFill>
              </a:rPr>
              <a:t>applicable revenue codes and resubmit your claim. </a:t>
            </a:r>
          </a:p>
          <a:p>
            <a:pPr marL="298450" marR="259079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en-US" sz="1600" spc="-15" dirty="0">
              <a:cs typeface="HP Simplified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b="1" dirty="0">
                <a:cs typeface="HP Simplified"/>
              </a:rPr>
              <a:t>Edit 3443 –</a:t>
            </a:r>
            <a:r>
              <a:rPr lang="en-US" b="1" spc="-15" dirty="0">
                <a:cs typeface="HP Simplified"/>
              </a:rPr>
              <a:t> Encounter Required for Rural Health</a:t>
            </a:r>
          </a:p>
          <a:p>
            <a:pPr marL="1384300" lvl="3">
              <a:tabLst>
                <a:tab pos="355600" algn="l"/>
              </a:tabLst>
            </a:pPr>
            <a:r>
              <a:rPr lang="en-US" b="1" spc="-15" dirty="0">
                <a:cs typeface="HP Simplified"/>
              </a:rPr>
              <a:t>	   reimbursement  </a:t>
            </a:r>
            <a:r>
              <a:rPr lang="en-US" sz="2400" b="1" spc="-15" dirty="0">
                <a:cs typeface="HP Simplified"/>
              </a:rPr>
              <a:t>	</a:t>
            </a:r>
          </a:p>
          <a:p>
            <a:pPr marL="12700" marR="259079">
              <a:lnSpc>
                <a:spcPct val="100000"/>
              </a:lnSpc>
              <a:tabLst>
                <a:tab pos="355600" algn="l"/>
              </a:tabLst>
            </a:pPr>
            <a:r>
              <a:rPr lang="en-US" sz="1600" b="1" dirty="0" smtClean="0">
                <a:solidFill>
                  <a:srgbClr val="FF0000"/>
                </a:solidFill>
              </a:rPr>
              <a:t>Method of Correction</a:t>
            </a:r>
            <a:r>
              <a:rPr lang="en-US" sz="1600" dirty="0" smtClean="0">
                <a:solidFill>
                  <a:srgbClr val="FF0000"/>
                </a:solidFill>
              </a:rPr>
              <a:t>: Reimbursement </a:t>
            </a:r>
            <a:r>
              <a:rPr lang="en-US" sz="1600" dirty="0">
                <a:solidFill>
                  <a:srgbClr val="FF0000"/>
                </a:solidFill>
              </a:rPr>
              <a:t>for Federally Qualified Health Center Services is based on an actual clinic encounter or visit (office, emergency room or hospital) even though other services are rendered at the same time. </a:t>
            </a:r>
            <a:r>
              <a:rPr lang="en-US" sz="1600" dirty="0" smtClean="0">
                <a:solidFill>
                  <a:srgbClr val="FF0000"/>
                </a:solidFill>
              </a:rPr>
              <a:t>Please refer to Appendix C in the Part II FQHC/RHC manual for a clinic encounter explanation.</a:t>
            </a:r>
            <a:endParaRPr lang="en-US" sz="1600" b="1" spc="-15" dirty="0">
              <a:solidFill>
                <a:srgbClr val="FF0000"/>
              </a:solidFill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endParaRPr lang="en-US" sz="2400" b="1" spc="-15" dirty="0">
              <a:cs typeface="HP Simplified"/>
            </a:endParaRPr>
          </a:p>
          <a:p>
            <a:pPr marL="756285" lvl="1" indent="-28702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756920" algn="l"/>
              </a:tabLst>
            </a:pPr>
            <a:endParaRPr lang="en-US" sz="2000" dirty="0">
              <a:cs typeface="HP Simplified"/>
            </a:endParaRPr>
          </a:p>
          <a:p>
            <a:pPr marL="469265" lvl="1">
              <a:lnSpc>
                <a:spcPct val="100000"/>
              </a:lnSpc>
              <a:spcBef>
                <a:spcPts val="495"/>
              </a:spcBef>
              <a:tabLst>
                <a:tab pos="756920" algn="l"/>
              </a:tabLst>
            </a:pPr>
            <a:endParaRPr lang="en-US" sz="2000" dirty="0">
              <a:cs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22599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521208"/>
            <a:ext cx="10969943" cy="774192"/>
          </a:xfrm>
        </p:spPr>
        <p:txBody>
          <a:bodyPr/>
          <a:lstStyle/>
          <a:p>
            <a:r>
              <a:rPr lang="en-US" dirty="0" smtClean="0"/>
              <a:t>Common Miscellaneous Denials - ICD-10</a:t>
            </a:r>
            <a:r>
              <a:rPr lang="en-US" dirty="0"/>
              <a:t/>
            </a:r>
            <a:br>
              <a:rPr lang="en-US" dirty="0"/>
            </a:br>
            <a:r>
              <a:rPr lang="en-US" sz="1600" b="0" i="1" dirty="0" smtClean="0"/>
              <a:t> </a:t>
            </a:r>
            <a:endParaRPr lang="en-US" sz="1600" b="0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441" y="1352550"/>
            <a:ext cx="10969943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Edit 4280/4281/4282/4283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ICD-10 DIAGNOSIS CODE IS NOT SPECIFIED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320" y="3668666"/>
            <a:ext cx="10363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00" t="60667" r="1500" b="18888"/>
          <a:stretch/>
        </p:blipFill>
        <p:spPr>
          <a:xfrm>
            <a:off x="606510" y="1679832"/>
            <a:ext cx="10359269" cy="1747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000" t="51777" r="1500" b="31334"/>
          <a:stretch/>
        </p:blipFill>
        <p:spPr>
          <a:xfrm>
            <a:off x="638594" y="3314098"/>
            <a:ext cx="10327185" cy="144780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638594" y="4943226"/>
            <a:ext cx="10363280" cy="5885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 of Correction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Review the diagnosis code set for each diagnosis and use the most accurate code for patient diagnosis.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Unspecified Codes may be used as a 1</a:t>
            </a:r>
            <a:r>
              <a:rPr lang="en-US" sz="16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diagnosis if there is not a more specified diagnosis code. Please note that some unspecified codes when billed may deny in GAMMIS. </a:t>
            </a:r>
          </a:p>
        </p:txBody>
      </p:sp>
    </p:spTree>
    <p:extLst>
      <p:ext uri="{BB962C8B-B14F-4D97-AF65-F5344CB8AC3E}">
        <p14:creationId xmlns:p14="http://schemas.microsoft.com/office/powerpoint/2010/main" val="273310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P_Standard_Arial_16x9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GAMMIS Powerpoint 2015 (3).potx [Read-Only]" id="{B75DAEB4-8CB1-43BC-95AD-6011F78E6294}" vid="{ACD0ABBF-53F7-4B18-9D01-741BF02786BE}"/>
    </a:ext>
  </a:extLst>
</a:theme>
</file>

<file path=ppt/theme/theme2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GAMMIS Powerpoint 2015 (3)</Template>
  <TotalTime>697</TotalTime>
  <Words>1050</Words>
  <Application>Microsoft Office PowerPoint</Application>
  <PresentationFormat>Widescreen</PresentationFormat>
  <Paragraphs>162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HP Simplified</vt:lpstr>
      <vt:lpstr>Times New Roman</vt:lpstr>
      <vt:lpstr>HP_Standard_Arial_16x9</vt:lpstr>
      <vt:lpstr>Georgia Medicaid</vt:lpstr>
      <vt:lpstr>Agenda</vt:lpstr>
      <vt:lpstr>Common Eligibility Denials </vt:lpstr>
      <vt:lpstr>Common Eligibility Denials  (continued)</vt:lpstr>
      <vt:lpstr>Common Eligibility Denials  (continued)</vt:lpstr>
      <vt:lpstr>Common Denials</vt:lpstr>
      <vt:lpstr>Common Denials (continued) </vt:lpstr>
      <vt:lpstr>Common Denials (continued)</vt:lpstr>
      <vt:lpstr>Common Miscellaneous Denials - ICD-10  </vt:lpstr>
      <vt:lpstr>Policy Information about Long Acting Reversible Contraceptive (LARC) in FQHC and RHC </vt:lpstr>
      <vt:lpstr>Policy Information (continued)</vt:lpstr>
      <vt:lpstr>Policy Information (continued)</vt:lpstr>
      <vt:lpstr>Contacting DXC Technology and the Provider Relations Field Services Team </vt:lpstr>
      <vt:lpstr>Provider Relations Field Services Representatives</vt:lpstr>
      <vt:lpstr>Georgia Field Territories</vt:lpstr>
      <vt:lpstr>Provider Relations Field Services Representatives</vt:lpstr>
      <vt:lpstr>PowerPoint Presentation</vt:lpstr>
      <vt:lpstr>IVRS Overview</vt:lpstr>
      <vt:lpstr>Georgia Medicaid Spring Fair   Tuesday, May 2, 2017 Cobb Energy Centre 2800 Cobb Galleria Parkway, Atlanta, GA 30339</vt:lpstr>
      <vt:lpstr> Closing, Questions and Answers</vt:lpstr>
    </vt:vector>
  </TitlesOfParts>
  <Company>Hewlett 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Medicaid</dc:title>
  <dc:creator>Selfridge, Elaine</dc:creator>
  <cp:lastModifiedBy>Charles Owens</cp:lastModifiedBy>
  <cp:revision>30</cp:revision>
  <dcterms:created xsi:type="dcterms:W3CDTF">2015-10-22T20:10:21Z</dcterms:created>
  <dcterms:modified xsi:type="dcterms:W3CDTF">2017-04-07T10:48:25Z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2289701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D6.0.7</vt:lpwstr>
  </property>
</Properties>
</file>