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31"/>
  </p:notesMasterIdLst>
  <p:handoutMasterIdLst>
    <p:handoutMasterId r:id="rId32"/>
  </p:handoutMasterIdLst>
  <p:sldIdLst>
    <p:sldId id="256" r:id="rId5"/>
    <p:sldId id="260" r:id="rId6"/>
    <p:sldId id="461" r:id="rId7"/>
    <p:sldId id="468" r:id="rId8"/>
    <p:sldId id="469" r:id="rId9"/>
    <p:sldId id="470" r:id="rId10"/>
    <p:sldId id="462" r:id="rId11"/>
    <p:sldId id="435" r:id="rId12"/>
    <p:sldId id="464" r:id="rId13"/>
    <p:sldId id="465" r:id="rId14"/>
    <p:sldId id="471" r:id="rId15"/>
    <p:sldId id="472" r:id="rId16"/>
    <p:sldId id="436" r:id="rId17"/>
    <p:sldId id="438" r:id="rId18"/>
    <p:sldId id="429" r:id="rId19"/>
    <p:sldId id="449" r:id="rId20"/>
    <p:sldId id="450" r:id="rId21"/>
    <p:sldId id="440" r:id="rId22"/>
    <p:sldId id="441" r:id="rId23"/>
    <p:sldId id="443" r:id="rId24"/>
    <p:sldId id="459" r:id="rId25"/>
    <p:sldId id="442" r:id="rId26"/>
    <p:sldId id="458" r:id="rId27"/>
    <p:sldId id="460" r:id="rId28"/>
    <p:sldId id="467" r:id="rId29"/>
    <p:sldId id="466" r:id="rId3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 Branning" initials="TB" lastIdx="1" clrIdx="0">
    <p:extLst>
      <p:ext uri="{19B8F6BF-5375-455C-9EA6-DF929625EA0E}">
        <p15:presenceInfo xmlns:p15="http://schemas.microsoft.com/office/powerpoint/2012/main" userId="S-1-5-21-1924733930-746169650-1962524258-187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ECFF"/>
    <a:srgbClr val="CCFFFF"/>
    <a:srgbClr val="FFFFCC"/>
    <a:srgbClr val="FFFF66"/>
    <a:srgbClr val="4FC0F3"/>
    <a:srgbClr val="CCD1D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58" autoAdjust="0"/>
    <p:restoredTop sz="90844" autoAdjust="0"/>
  </p:normalViewPr>
  <p:slideViewPr>
    <p:cSldViewPr>
      <p:cViewPr varScale="1">
        <p:scale>
          <a:sx n="84" d="100"/>
          <a:sy n="84" d="100"/>
        </p:scale>
        <p:origin x="1056" y="78"/>
      </p:cViewPr>
      <p:guideLst>
        <p:guide orient="horz" pos="2160"/>
        <p:guide pos="2880"/>
      </p:guideLst>
    </p:cSldViewPr>
  </p:slideViewPr>
  <p:outlineViewPr>
    <p:cViewPr>
      <p:scale>
        <a:sx n="33" d="100"/>
        <a:sy n="33" d="100"/>
      </p:scale>
      <p:origin x="0" y="-8292"/>
    </p:cViewPr>
  </p:outlineViewPr>
  <p:notesTextViewPr>
    <p:cViewPr>
      <p:scale>
        <a:sx n="3" d="2"/>
        <a:sy n="3" d="2"/>
      </p:scale>
      <p:origin x="0" y="0"/>
    </p:cViewPr>
  </p:notesTextViewPr>
  <p:sorterViewPr>
    <p:cViewPr varScale="1">
      <p:scale>
        <a:sx n="1" d="1"/>
        <a:sy n="1" d="1"/>
      </p:scale>
      <p:origin x="0" y="-3441"/>
    </p:cViewPr>
  </p:sorterViewPr>
  <p:notesViewPr>
    <p:cSldViewPr>
      <p:cViewPr varScale="1">
        <p:scale>
          <a:sx n="68" d="100"/>
          <a:sy n="68" d="100"/>
        </p:scale>
        <p:origin x="2556" y="24"/>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lillian.stockell\AppData\Local\Microsoft\Windows\Temporary%20Internet%20Files\Content.Outlook\S2P8HY2R\Information%20for%20Medicaid%20Update%202016%20(00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lillian.stockell\AppData\Local\Microsoft\Windows\Temporary%20Internet%20Files\Content.Outlook\S2P8HY2R\Information%20for%20Medicaid%20Update%202016%20(0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515521661269508E-2"/>
                  <c:y val="-4.629629629629629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728-420A-9E21-F3498B8319D1}"/>
                </c:ext>
                <c:ext xmlns:c15="http://schemas.microsoft.com/office/drawing/2012/chart" uri="{CE6537A1-D6FC-4f65-9D91-7224C49458BB}"/>
              </c:extLst>
            </c:dLbl>
            <c:dLbl>
              <c:idx val="1"/>
              <c:layout>
                <c:manualLayout>
                  <c:x val="-3.2612100886946431E-2"/>
                  <c:y val="4.62962962962963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728-420A-9E21-F3498B8319D1}"/>
                </c:ext>
                <c:ext xmlns:c15="http://schemas.microsoft.com/office/drawing/2012/chart" uri="{CE6537A1-D6FC-4f65-9D91-7224C49458BB}"/>
              </c:extLst>
            </c:dLbl>
            <c:dLbl>
              <c:idx val="2"/>
              <c:layout>
                <c:manualLayout>
                  <c:x val="-4.5990893037024046E-17"/>
                  <c:y val="2.777777777777777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728-420A-9E21-F3498B8319D1}"/>
                </c:ext>
                <c:ext xmlns:c15="http://schemas.microsoft.com/office/drawing/2012/chart" uri="{CE6537A1-D6FC-4f65-9D91-7224C49458BB}"/>
              </c:extLst>
            </c:dLbl>
            <c:dLbl>
              <c:idx val="3"/>
              <c:layout>
                <c:manualLayout>
                  <c:x val="-3.5120724032096151E-2"/>
                  <c:y val="-4.629629629629629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728-420A-9E21-F3498B8319D1}"/>
                </c:ext>
                <c:ext xmlns:c15="http://schemas.microsoft.com/office/drawing/2012/chart" uri="{CE6537A1-D6FC-4f65-9D91-7224C49458BB}"/>
              </c:extLst>
            </c:dLbl>
            <c:dLbl>
              <c:idx val="4"/>
              <c:layout>
                <c:manualLayout>
                  <c:x val="-1.7560362016048076E-2"/>
                  <c:y val="-4.629629629629629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728-420A-9E21-F3498B8319D1}"/>
                </c:ext>
                <c:ext xmlns:c15="http://schemas.microsoft.com/office/drawing/2012/chart" uri="{CE6537A1-D6FC-4f65-9D91-7224C49458BB}"/>
              </c:extLst>
            </c:dLbl>
            <c:dLbl>
              <c:idx val="5"/>
              <c:layout>
                <c:manualLayout>
                  <c:x val="-3.7629347177245878E-2"/>
                  <c:y val="5.092592592592588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6728-420A-9E21-F3498B8319D1}"/>
                </c:ext>
                <c:ext xmlns:c15="http://schemas.microsoft.com/office/drawing/2012/chart" uri="{CE6537A1-D6FC-4f65-9D91-7224C49458BB}"/>
              </c:extLst>
            </c:dLbl>
            <c:dLbl>
              <c:idx val="6"/>
              <c:layout>
                <c:manualLayout>
                  <c:x val="-5.7698332338443771E-2"/>
                  <c:y val="-5.55555555555555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6728-420A-9E21-F3498B8319D1}"/>
                </c:ext>
                <c:ext xmlns:c15="http://schemas.microsoft.com/office/drawing/2012/chart" uri="{CE6537A1-D6FC-4f65-9D91-7224C49458BB}"/>
              </c:extLst>
            </c:dLbl>
            <c:dLbl>
              <c:idx val="7"/>
              <c:layout>
                <c:manualLayout>
                  <c:x val="-3.2612100886946431E-2"/>
                  <c:y val="-6.944444444444448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6728-420A-9E21-F3498B8319D1}"/>
                </c:ext>
                <c:ext xmlns:c15="http://schemas.microsoft.com/office/drawing/2012/chart" uri="{CE6537A1-D6FC-4f65-9D91-7224C49458BB}"/>
              </c:extLst>
            </c:dLbl>
            <c:dLbl>
              <c:idx val="8"/>
              <c:layout>
                <c:manualLayout>
                  <c:x val="-2.2577608306347526E-2"/>
                  <c:y val="-5.55555555555555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6728-420A-9E21-F3498B8319D1}"/>
                </c:ext>
                <c:ext xmlns:c15="http://schemas.microsoft.com/office/drawing/2012/chart" uri="{CE6537A1-D6FC-4f65-9D91-7224C49458BB}"/>
              </c:extLst>
            </c:dLbl>
            <c:dLbl>
              <c:idx val="9"/>
              <c:layout>
                <c:manualLayout>
                  <c:x val="-4.515521661269524E-2"/>
                  <c:y val="6.48148148148147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6728-420A-9E21-F3498B8319D1}"/>
                </c:ext>
                <c:ext xmlns:c15="http://schemas.microsoft.com/office/drawing/2012/chart" uri="{CE6537A1-D6FC-4f65-9D91-7224C49458BB}"/>
              </c:extLst>
            </c:dLbl>
            <c:spPr>
              <a:noFill/>
              <a:ln>
                <a:noFill/>
              </a:ln>
              <a:effectLst/>
            </c:spPr>
            <c:txPr>
              <a:bodyPr rot="0" spcFirstLastPara="1" vertOverflow="clip" horzOverflow="clip" vert="horz" wrap="square" lIns="38100" tIns="0" rIns="38100" bIns="19050" anchor="t" anchorCtr="0">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'Pg 10'!$A$7:$A$16</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'Pg 10'!$B$7:$B$16</c:f>
              <c:numCache>
                <c:formatCode>0.0%</c:formatCode>
                <c:ptCount val="10"/>
                <c:pt idx="0">
                  <c:v>0.14299999999999999</c:v>
                </c:pt>
                <c:pt idx="1">
                  <c:v>0.14499999999999999</c:v>
                </c:pt>
                <c:pt idx="2">
                  <c:v>0.153</c:v>
                </c:pt>
                <c:pt idx="3">
                  <c:v>0.182</c:v>
                </c:pt>
                <c:pt idx="4">
                  <c:v>0.16700000000000001</c:v>
                </c:pt>
                <c:pt idx="5">
                  <c:v>0.156</c:v>
                </c:pt>
                <c:pt idx="6">
                  <c:v>0.16500000000000001</c:v>
                </c:pt>
                <c:pt idx="7">
                  <c:v>0.158</c:v>
                </c:pt>
                <c:pt idx="8">
                  <c:v>0.152</c:v>
                </c:pt>
                <c:pt idx="9">
                  <c:v>0.14563258459083425</c:v>
                </c:pt>
              </c:numCache>
            </c:numRef>
          </c:val>
          <c:smooth val="0"/>
          <c:extLst xmlns:c16r2="http://schemas.microsoft.com/office/drawing/2015/06/chart">
            <c:ext xmlns:c16="http://schemas.microsoft.com/office/drawing/2014/chart" uri="{C3380CC4-5D6E-409C-BE32-E72D297353CC}">
              <c16:uniqueId val="{00000000-6728-420A-9E21-F3498B8319D1}"/>
            </c:ext>
          </c:extLst>
        </c:ser>
        <c:dLbls>
          <c:showLegendKey val="0"/>
          <c:showVal val="0"/>
          <c:showCatName val="0"/>
          <c:showSerName val="0"/>
          <c:showPercent val="0"/>
          <c:showBubbleSize val="0"/>
        </c:dLbls>
        <c:marker val="1"/>
        <c:smooth val="0"/>
        <c:axId val="386761312"/>
        <c:axId val="386762880"/>
      </c:lineChart>
      <c:catAx>
        <c:axId val="386761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6762880"/>
        <c:crosses val="autoZero"/>
        <c:auto val="1"/>
        <c:lblAlgn val="ctr"/>
        <c:lblOffset val="100"/>
        <c:noMultiLvlLbl val="0"/>
      </c:catAx>
      <c:valAx>
        <c:axId val="386762880"/>
        <c:scaling>
          <c:orientation val="minMax"/>
          <c:min val="6.0000000000000012E-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6761312"/>
        <c:crosses val="autoZero"/>
        <c:crossBetween val="between"/>
      </c:valAx>
      <c:spPr>
        <a:noFill/>
        <a:ln>
          <a:noFill/>
        </a:ln>
        <a:effectLst/>
      </c:spPr>
    </c:plotArea>
    <c:plotVisOnly val="1"/>
    <c:dispBlanksAs val="gap"/>
    <c:showDLblsOverMax val="0"/>
  </c:chart>
  <c:spPr>
    <a:noFill/>
    <a:ln>
      <a:solidFill>
        <a:srgbClr val="FFFFFF">
          <a:lumMod val="50000"/>
        </a:srgbClr>
      </a:solid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0"/>
          <c:tx>
            <c:v>Actuals</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'Pg 12'!$A$15:$A$50</c:f>
              <c:numCache>
                <c:formatCode>mmm\-yy</c:formatCode>
                <c:ptCount val="36"/>
                <c:pt idx="0">
                  <c:v>42186</c:v>
                </c:pt>
                <c:pt idx="1">
                  <c:v>42217</c:v>
                </c:pt>
                <c:pt idx="2">
                  <c:v>42248</c:v>
                </c:pt>
                <c:pt idx="3">
                  <c:v>42278</c:v>
                </c:pt>
                <c:pt idx="4">
                  <c:v>42309</c:v>
                </c:pt>
                <c:pt idx="5">
                  <c:v>42339</c:v>
                </c:pt>
                <c:pt idx="6">
                  <c:v>42370</c:v>
                </c:pt>
                <c:pt idx="7">
                  <c:v>42401</c:v>
                </c:pt>
                <c:pt idx="8">
                  <c:v>42430</c:v>
                </c:pt>
                <c:pt idx="9">
                  <c:v>42461</c:v>
                </c:pt>
                <c:pt idx="10">
                  <c:v>42491</c:v>
                </c:pt>
                <c:pt idx="11">
                  <c:v>42522</c:v>
                </c:pt>
                <c:pt idx="12">
                  <c:v>42552</c:v>
                </c:pt>
                <c:pt idx="13">
                  <c:v>42583</c:v>
                </c:pt>
                <c:pt idx="14">
                  <c:v>42614</c:v>
                </c:pt>
                <c:pt idx="15">
                  <c:v>42644</c:v>
                </c:pt>
                <c:pt idx="16">
                  <c:v>42675</c:v>
                </c:pt>
                <c:pt idx="17">
                  <c:v>42705</c:v>
                </c:pt>
                <c:pt idx="18">
                  <c:v>42736</c:v>
                </c:pt>
                <c:pt idx="19">
                  <c:v>42767</c:v>
                </c:pt>
                <c:pt idx="20">
                  <c:v>42795</c:v>
                </c:pt>
                <c:pt idx="21">
                  <c:v>42826</c:v>
                </c:pt>
                <c:pt idx="22">
                  <c:v>42856</c:v>
                </c:pt>
                <c:pt idx="23">
                  <c:v>42887</c:v>
                </c:pt>
                <c:pt idx="24">
                  <c:v>42917</c:v>
                </c:pt>
                <c:pt idx="25">
                  <c:v>42948</c:v>
                </c:pt>
                <c:pt idx="26">
                  <c:v>42979</c:v>
                </c:pt>
                <c:pt idx="27">
                  <c:v>43009</c:v>
                </c:pt>
                <c:pt idx="28">
                  <c:v>43040</c:v>
                </c:pt>
                <c:pt idx="29">
                  <c:v>43070</c:v>
                </c:pt>
                <c:pt idx="30">
                  <c:v>43101</c:v>
                </c:pt>
                <c:pt idx="31">
                  <c:v>43132</c:v>
                </c:pt>
                <c:pt idx="32">
                  <c:v>43160</c:v>
                </c:pt>
                <c:pt idx="33">
                  <c:v>43191</c:v>
                </c:pt>
                <c:pt idx="34">
                  <c:v>43221</c:v>
                </c:pt>
                <c:pt idx="35">
                  <c:v>43252</c:v>
                </c:pt>
              </c:numCache>
            </c:numRef>
          </c:cat>
          <c:val>
            <c:numRef>
              <c:f>'Pg 12'!$C$15:$C$30</c:f>
              <c:numCache>
                <c:formatCode>#,##0_);[Red]\(#,##0\)</c:formatCode>
                <c:ptCount val="16"/>
                <c:pt idx="0">
                  <c:v>1990810</c:v>
                </c:pt>
                <c:pt idx="1">
                  <c:v>2002190</c:v>
                </c:pt>
                <c:pt idx="2">
                  <c:v>1999137</c:v>
                </c:pt>
                <c:pt idx="3">
                  <c:v>1995661</c:v>
                </c:pt>
                <c:pt idx="4">
                  <c:v>1995249</c:v>
                </c:pt>
                <c:pt idx="5">
                  <c:v>1995363</c:v>
                </c:pt>
                <c:pt idx="6">
                  <c:v>2000036.7108803464</c:v>
                </c:pt>
                <c:pt idx="7">
                  <c:v>1996924.9363614479</c:v>
                </c:pt>
                <c:pt idx="8">
                  <c:v>1999209.570935894</c:v>
                </c:pt>
                <c:pt idx="9">
                  <c:v>1996079.7311812495</c:v>
                </c:pt>
                <c:pt idx="10">
                  <c:v>1988037.4693342862</c:v>
                </c:pt>
                <c:pt idx="11">
                  <c:v>1987247.4369622911</c:v>
                </c:pt>
                <c:pt idx="12">
                  <c:v>1982776.5363928776</c:v>
                </c:pt>
                <c:pt idx="13">
                  <c:v>1994664.0936275385</c:v>
                </c:pt>
                <c:pt idx="14">
                  <c:v>1994221.018681943</c:v>
                </c:pt>
                <c:pt idx="15">
                  <c:v>1999307.6824689761</c:v>
                </c:pt>
              </c:numCache>
            </c:numRef>
          </c:val>
          <c:smooth val="0"/>
          <c:extLst xmlns:c16r2="http://schemas.microsoft.com/office/drawing/2015/06/chart">
            <c:ext xmlns:c16="http://schemas.microsoft.com/office/drawing/2014/chart" uri="{C3380CC4-5D6E-409C-BE32-E72D297353CC}">
              <c16:uniqueId val="{00000000-25F2-40E3-ADA8-B11EED397A24}"/>
            </c:ext>
          </c:extLst>
        </c:ser>
        <c:ser>
          <c:idx val="2"/>
          <c:order val="1"/>
          <c:tx>
            <c:v>Projected</c:v>
          </c:tx>
          <c:spPr>
            <a:ln w="28575" cap="rnd">
              <a:solidFill>
                <a:srgbClr val="00B050"/>
              </a:solidFill>
              <a:round/>
            </a:ln>
            <a:effectLst/>
          </c:spPr>
          <c:marker>
            <c:symbol val="circle"/>
            <c:size val="5"/>
            <c:spPr>
              <a:solidFill>
                <a:srgbClr val="00B050"/>
              </a:solidFill>
              <a:ln w="9525">
                <a:solidFill>
                  <a:srgbClr val="00B050"/>
                </a:solidFill>
              </a:ln>
              <a:effectLst/>
            </c:spPr>
          </c:marker>
          <c:cat>
            <c:numRef>
              <c:f>'Pg 12'!$A$15:$A$50</c:f>
              <c:numCache>
                <c:formatCode>mmm\-yy</c:formatCode>
                <c:ptCount val="36"/>
                <c:pt idx="0">
                  <c:v>42186</c:v>
                </c:pt>
                <c:pt idx="1">
                  <c:v>42217</c:v>
                </c:pt>
                <c:pt idx="2">
                  <c:v>42248</c:v>
                </c:pt>
                <c:pt idx="3">
                  <c:v>42278</c:v>
                </c:pt>
                <c:pt idx="4">
                  <c:v>42309</c:v>
                </c:pt>
                <c:pt idx="5">
                  <c:v>42339</c:v>
                </c:pt>
                <c:pt idx="6">
                  <c:v>42370</c:v>
                </c:pt>
                <c:pt idx="7">
                  <c:v>42401</c:v>
                </c:pt>
                <c:pt idx="8">
                  <c:v>42430</c:v>
                </c:pt>
                <c:pt idx="9">
                  <c:v>42461</c:v>
                </c:pt>
                <c:pt idx="10">
                  <c:v>42491</c:v>
                </c:pt>
                <c:pt idx="11">
                  <c:v>42522</c:v>
                </c:pt>
                <c:pt idx="12">
                  <c:v>42552</c:v>
                </c:pt>
                <c:pt idx="13">
                  <c:v>42583</c:v>
                </c:pt>
                <c:pt idx="14">
                  <c:v>42614</c:v>
                </c:pt>
                <c:pt idx="15">
                  <c:v>42644</c:v>
                </c:pt>
                <c:pt idx="16">
                  <c:v>42675</c:v>
                </c:pt>
                <c:pt idx="17">
                  <c:v>42705</c:v>
                </c:pt>
                <c:pt idx="18">
                  <c:v>42736</c:v>
                </c:pt>
                <c:pt idx="19">
                  <c:v>42767</c:v>
                </c:pt>
                <c:pt idx="20">
                  <c:v>42795</c:v>
                </c:pt>
                <c:pt idx="21">
                  <c:v>42826</c:v>
                </c:pt>
                <c:pt idx="22">
                  <c:v>42856</c:v>
                </c:pt>
                <c:pt idx="23">
                  <c:v>42887</c:v>
                </c:pt>
                <c:pt idx="24">
                  <c:v>42917</c:v>
                </c:pt>
                <c:pt idx="25">
                  <c:v>42948</c:v>
                </c:pt>
                <c:pt idx="26">
                  <c:v>42979</c:v>
                </c:pt>
                <c:pt idx="27">
                  <c:v>43009</c:v>
                </c:pt>
                <c:pt idx="28">
                  <c:v>43040</c:v>
                </c:pt>
                <c:pt idx="29">
                  <c:v>43070</c:v>
                </c:pt>
                <c:pt idx="30">
                  <c:v>43101</c:v>
                </c:pt>
                <c:pt idx="31">
                  <c:v>43132</c:v>
                </c:pt>
                <c:pt idx="32">
                  <c:v>43160</c:v>
                </c:pt>
                <c:pt idx="33">
                  <c:v>43191</c:v>
                </c:pt>
                <c:pt idx="34">
                  <c:v>43221</c:v>
                </c:pt>
                <c:pt idx="35">
                  <c:v>43252</c:v>
                </c:pt>
              </c:numCache>
            </c:numRef>
          </c:cat>
          <c:val>
            <c:numRef>
              <c:f>'Pg 12'!$B$15:$B$50</c:f>
              <c:numCache>
                <c:formatCode>General</c:formatCode>
                <c:ptCount val="36"/>
                <c:pt idx="15" formatCode="#,##0_);[Red]\(#,##0\)">
                  <c:v>1999307.6824689761</c:v>
                </c:pt>
                <c:pt idx="16" formatCode="#,##0_);[Red]\(#,##0\)">
                  <c:v>1998419.8171543246</c:v>
                </c:pt>
                <c:pt idx="17" formatCode="#,##0_);[Red]\(#,##0\)">
                  <c:v>2003286.5396393477</c:v>
                </c:pt>
                <c:pt idx="18" formatCode="#,##0_);[Red]\(#,##0\)">
                  <c:v>2007464.9567644985</c:v>
                </c:pt>
                <c:pt idx="19" formatCode="#,##0_);[Red]\(#,##0\)">
                  <c:v>2010957.7992483415</c:v>
                </c:pt>
                <c:pt idx="20" formatCode="#,##0_);[Red]\(#,##0\)">
                  <c:v>2016467.8154858104</c:v>
                </c:pt>
                <c:pt idx="21" formatCode="#,##0_);[Red]\(#,##0\)">
                  <c:v>2014361.8755245705</c:v>
                </c:pt>
                <c:pt idx="22" formatCode="#,##0_);[Red]\(#,##0\)">
                  <c:v>2018454.738249063</c:v>
                </c:pt>
                <c:pt idx="23" formatCode="#,##0_);[Red]\(#,##0\)">
                  <c:v>2021380.2954110843</c:v>
                </c:pt>
                <c:pt idx="24" formatCode="#,##0_);[Red]\(#,##0\)">
                  <c:v>2023704.5330548158</c:v>
                </c:pt>
                <c:pt idx="25" formatCode="#,##0_);[Red]\(#,##0\)">
                  <c:v>2030094.9300134489</c:v>
                </c:pt>
                <c:pt idx="26" formatCode="#,##0_);[Red]\(#,##0\)">
                  <c:v>2030165.7773510567</c:v>
                </c:pt>
                <c:pt idx="27" formatCode="#,##0_);[Red]\(#,##0\)">
                  <c:v>2034015.2071386888</c:v>
                </c:pt>
                <c:pt idx="28" formatCode="#,##0_);[Red]\(#,##0\)">
                  <c:v>2035350.6602016799</c:v>
                </c:pt>
                <c:pt idx="29" formatCode="#,##0_);[Red]\(#,##0\)">
                  <c:v>2035038.4898017473</c:v>
                </c:pt>
                <c:pt idx="30" formatCode="#,##0_);[Red]\(#,##0\)">
                  <c:v>2034478.7823391196</c:v>
                </c:pt>
                <c:pt idx="31" formatCode="#,##0_);[Red]\(#,##0\)">
                  <c:v>2035773.238188229</c:v>
                </c:pt>
                <c:pt idx="32" formatCode="#,##0_);[Red]\(#,##0\)">
                  <c:v>2033291.5926797688</c:v>
                </c:pt>
                <c:pt idx="33" formatCode="#,##0_);[Red]\(#,##0\)">
                  <c:v>2036471.560480309</c:v>
                </c:pt>
                <c:pt idx="34" formatCode="#,##0_);[Red]\(#,##0\)">
                  <c:v>2037163.4884338316</c:v>
                </c:pt>
                <c:pt idx="35" formatCode="#,##0_);[Red]\(#,##0\)">
                  <c:v>2037438.5470904405</c:v>
                </c:pt>
              </c:numCache>
            </c:numRef>
          </c:val>
          <c:smooth val="0"/>
          <c:extLst xmlns:c16r2="http://schemas.microsoft.com/office/drawing/2015/06/chart">
            <c:ext xmlns:c16="http://schemas.microsoft.com/office/drawing/2014/chart" uri="{C3380CC4-5D6E-409C-BE32-E72D297353CC}">
              <c16:uniqueId val="{00000001-25F2-40E3-ADA8-B11EED397A24}"/>
            </c:ext>
          </c:extLst>
        </c:ser>
        <c:dLbls>
          <c:showLegendKey val="0"/>
          <c:showVal val="0"/>
          <c:showCatName val="0"/>
          <c:showSerName val="0"/>
          <c:showPercent val="0"/>
          <c:showBubbleSize val="0"/>
        </c:dLbls>
        <c:marker val="1"/>
        <c:smooth val="0"/>
        <c:axId val="386760528"/>
        <c:axId val="386763664"/>
      </c:lineChart>
      <c:dateAx>
        <c:axId val="386760528"/>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86763664"/>
        <c:crosses val="autoZero"/>
        <c:auto val="1"/>
        <c:lblOffset val="100"/>
        <c:baseTimeUnit val="months"/>
      </c:dateAx>
      <c:valAx>
        <c:axId val="386763664"/>
        <c:scaling>
          <c:orientation val="minMax"/>
          <c:min val="19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86760528"/>
        <c:crosses val="autoZero"/>
        <c:crossBetween val="between"/>
      </c:valAx>
      <c:spPr>
        <a:noFill/>
        <a:ln>
          <a:noFill/>
        </a:ln>
        <a:effectLst/>
      </c:spPr>
    </c:plotArea>
    <c:legend>
      <c:legendPos val="b"/>
      <c:layout>
        <c:manualLayout>
          <c:xMode val="edge"/>
          <c:yMode val="edge"/>
          <c:x val="0.3199996484814398"/>
          <c:y val="0.85530314816969211"/>
          <c:w val="0.38862673415823024"/>
          <c:h val="0.138399204232258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C4AC39-10CA-43A8-A15E-650E97F4463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69B42F1-D49A-4E2D-837F-B54D6849DFF3}">
      <dgm:prSet phldrT="[Text]" custT="1"/>
      <dgm:spPr>
        <a:solidFill>
          <a:srgbClr val="00B0F0"/>
        </a:solidFill>
      </dgm:spPr>
      <dgm:t>
        <a:bodyPr/>
        <a:lstStyle/>
        <a:p>
          <a:pPr>
            <a:lnSpc>
              <a:spcPct val="90000"/>
            </a:lnSpc>
            <a:spcAft>
              <a:spcPct val="35000"/>
            </a:spcAft>
          </a:pPr>
          <a:endParaRPr lang="en-US" sz="1400" dirty="0"/>
        </a:p>
        <a:p>
          <a:pPr>
            <a:lnSpc>
              <a:spcPct val="100000"/>
            </a:lnSpc>
            <a:spcAft>
              <a:spcPts val="0"/>
            </a:spcAft>
          </a:pPr>
          <a:r>
            <a:rPr lang="en-US" sz="1200" dirty="0"/>
            <a:t>Medical </a:t>
          </a:r>
        </a:p>
        <a:p>
          <a:pPr>
            <a:lnSpc>
              <a:spcPct val="100000"/>
            </a:lnSpc>
            <a:spcAft>
              <a:spcPts val="0"/>
            </a:spcAft>
          </a:pPr>
          <a:r>
            <a:rPr lang="en-US" sz="1200" dirty="0"/>
            <a:t>Assistance </a:t>
          </a:r>
        </a:p>
        <a:p>
          <a:pPr>
            <a:lnSpc>
              <a:spcPct val="100000"/>
            </a:lnSpc>
            <a:spcAft>
              <a:spcPts val="0"/>
            </a:spcAft>
          </a:pPr>
          <a:r>
            <a:rPr lang="en-US" sz="1200" dirty="0"/>
            <a:t>Plans</a:t>
          </a:r>
        </a:p>
      </dgm:t>
    </dgm:pt>
    <dgm:pt modelId="{FA815E42-3A8E-4620-8B37-FFDBFFE52305}" type="parTrans" cxnId="{72EC5018-18DB-4207-9083-064193A6BAC3}">
      <dgm:prSet/>
      <dgm:spPr/>
      <dgm:t>
        <a:bodyPr/>
        <a:lstStyle/>
        <a:p>
          <a:endParaRPr lang="en-US"/>
        </a:p>
      </dgm:t>
    </dgm:pt>
    <dgm:pt modelId="{7562894C-4C4B-42D5-9B8E-8A741B878BC8}" type="sibTrans" cxnId="{72EC5018-18DB-4207-9083-064193A6BAC3}">
      <dgm:prSet/>
      <dgm:spPr/>
      <dgm:t>
        <a:bodyPr/>
        <a:lstStyle/>
        <a:p>
          <a:endParaRPr lang="en-US"/>
        </a:p>
      </dgm:t>
    </dgm:pt>
    <dgm:pt modelId="{EAE18A54-7C57-4E36-9602-D7883A9C6FEC}">
      <dgm:prSet phldrT="[Text]" custT="1"/>
      <dgm:spPr/>
      <dgm:t>
        <a:bodyPr/>
        <a:lstStyle/>
        <a:p>
          <a:r>
            <a:rPr lang="en-US" sz="1600" dirty="0"/>
            <a:t>Administers health care coverage for low-income families, the aged, blind, and disabled population, and PeachCare for Kids</a:t>
          </a:r>
          <a:r>
            <a:rPr lang="en-US" sz="1600" baseline="30000" dirty="0"/>
            <a:t>®</a:t>
          </a:r>
          <a:r>
            <a:rPr lang="en-US" sz="1600" dirty="0"/>
            <a:t>. </a:t>
          </a:r>
        </a:p>
      </dgm:t>
    </dgm:pt>
    <dgm:pt modelId="{BFF62C17-87CA-4D70-B8B1-07EA2E19ACF3}" type="parTrans" cxnId="{B9633DF8-2DF0-4E05-B33F-503FFF01096C}">
      <dgm:prSet/>
      <dgm:spPr/>
      <dgm:t>
        <a:bodyPr/>
        <a:lstStyle/>
        <a:p>
          <a:endParaRPr lang="en-US"/>
        </a:p>
      </dgm:t>
    </dgm:pt>
    <dgm:pt modelId="{1D8805F4-7169-44F2-A9FA-05B65599739F}" type="sibTrans" cxnId="{B9633DF8-2DF0-4E05-B33F-503FFF01096C}">
      <dgm:prSet/>
      <dgm:spPr/>
      <dgm:t>
        <a:bodyPr/>
        <a:lstStyle/>
        <a:p>
          <a:endParaRPr lang="en-US"/>
        </a:p>
      </dgm:t>
    </dgm:pt>
    <dgm:pt modelId="{2458C9D4-27B4-4778-B08C-EE2566E9BF16}">
      <dgm:prSet phldrT="[Text]" custT="1"/>
      <dgm:spPr>
        <a:solidFill>
          <a:srgbClr val="00B0F0"/>
        </a:solidFill>
      </dgm:spPr>
      <dgm:t>
        <a:bodyPr/>
        <a:lstStyle/>
        <a:p>
          <a:pPr>
            <a:lnSpc>
              <a:spcPct val="90000"/>
            </a:lnSpc>
            <a:spcAft>
              <a:spcPct val="35000"/>
            </a:spcAft>
          </a:pPr>
          <a:endParaRPr lang="en-US" sz="700" dirty="0"/>
        </a:p>
        <a:p>
          <a:pPr>
            <a:lnSpc>
              <a:spcPct val="90000"/>
            </a:lnSpc>
            <a:spcAft>
              <a:spcPct val="35000"/>
            </a:spcAft>
          </a:pPr>
          <a:endParaRPr lang="en-US" sz="1200" dirty="0"/>
        </a:p>
        <a:p>
          <a:pPr>
            <a:lnSpc>
              <a:spcPct val="100000"/>
            </a:lnSpc>
            <a:spcAft>
              <a:spcPts val="0"/>
            </a:spcAft>
          </a:pPr>
          <a:r>
            <a:rPr lang="en-US" sz="1200" dirty="0"/>
            <a:t>State Health </a:t>
          </a:r>
        </a:p>
        <a:p>
          <a:pPr>
            <a:lnSpc>
              <a:spcPct val="100000"/>
            </a:lnSpc>
            <a:spcAft>
              <a:spcPts val="0"/>
            </a:spcAft>
          </a:pPr>
          <a:r>
            <a:rPr lang="en-US" sz="1200" dirty="0"/>
            <a:t>Benefit Plan </a:t>
          </a:r>
        </a:p>
        <a:p>
          <a:pPr>
            <a:lnSpc>
              <a:spcPct val="90000"/>
            </a:lnSpc>
            <a:spcAft>
              <a:spcPct val="35000"/>
            </a:spcAft>
          </a:pPr>
          <a:endParaRPr lang="en-US" sz="1200" dirty="0"/>
        </a:p>
      </dgm:t>
    </dgm:pt>
    <dgm:pt modelId="{FB202C0B-0804-455A-AE0A-3964839CCC1A}" type="parTrans" cxnId="{525D64C6-B38E-4899-8C2A-045E2CECC30C}">
      <dgm:prSet/>
      <dgm:spPr/>
      <dgm:t>
        <a:bodyPr/>
        <a:lstStyle/>
        <a:p>
          <a:endParaRPr lang="en-US"/>
        </a:p>
      </dgm:t>
    </dgm:pt>
    <dgm:pt modelId="{D85FD95A-CDE5-45E6-A851-F825D8D95BC4}" type="sibTrans" cxnId="{525D64C6-B38E-4899-8C2A-045E2CECC30C}">
      <dgm:prSet/>
      <dgm:spPr/>
      <dgm:t>
        <a:bodyPr/>
        <a:lstStyle/>
        <a:p>
          <a:endParaRPr lang="en-US"/>
        </a:p>
      </dgm:t>
    </dgm:pt>
    <dgm:pt modelId="{3686F1BB-19E8-42EA-A5F6-D20FE9EDFFBE}">
      <dgm:prSet phldrT="[Text]" custT="1"/>
      <dgm:spPr/>
      <dgm:t>
        <a:bodyPr/>
        <a:lstStyle/>
        <a:p>
          <a:r>
            <a:rPr lang="en-US" sz="1600" dirty="0"/>
            <a:t>Responsible for the administration of the health insurance coverage provided to state employees, teachers, school personnel and certain contract groups, as well as retirees and eligible dependents.</a:t>
          </a:r>
        </a:p>
      </dgm:t>
    </dgm:pt>
    <dgm:pt modelId="{1A2842BA-4487-4BA2-8693-E0D131827F19}" type="parTrans" cxnId="{990E3037-B62B-48A5-8E99-54A346204325}">
      <dgm:prSet/>
      <dgm:spPr/>
      <dgm:t>
        <a:bodyPr/>
        <a:lstStyle/>
        <a:p>
          <a:endParaRPr lang="en-US"/>
        </a:p>
      </dgm:t>
    </dgm:pt>
    <dgm:pt modelId="{7DC27F6C-29B2-4038-AA13-3DD4160B4473}" type="sibTrans" cxnId="{990E3037-B62B-48A5-8E99-54A346204325}">
      <dgm:prSet/>
      <dgm:spPr/>
      <dgm:t>
        <a:bodyPr/>
        <a:lstStyle/>
        <a:p>
          <a:endParaRPr lang="en-US"/>
        </a:p>
      </dgm:t>
    </dgm:pt>
    <dgm:pt modelId="{7C4B8B6C-BD90-402D-BB9C-E36640FD10D8}">
      <dgm:prSet phldrT="[Text]" custT="1"/>
      <dgm:spPr>
        <a:solidFill>
          <a:srgbClr val="00B0F0"/>
        </a:solidFill>
      </dgm:spPr>
      <dgm:t>
        <a:bodyPr/>
        <a:lstStyle/>
        <a:p>
          <a:pPr>
            <a:lnSpc>
              <a:spcPct val="90000"/>
            </a:lnSpc>
            <a:spcAft>
              <a:spcPct val="35000"/>
            </a:spcAft>
          </a:pPr>
          <a:endParaRPr lang="en-US" sz="1200" dirty="0"/>
        </a:p>
        <a:p>
          <a:pPr>
            <a:lnSpc>
              <a:spcPct val="100000"/>
            </a:lnSpc>
            <a:spcAft>
              <a:spcPts val="0"/>
            </a:spcAft>
          </a:pPr>
          <a:r>
            <a:rPr lang="en-US" sz="1200" dirty="0"/>
            <a:t>Health</a:t>
          </a:r>
          <a:r>
            <a:rPr lang="en-US" sz="800" dirty="0"/>
            <a:t> </a:t>
          </a:r>
          <a:r>
            <a:rPr lang="en-US" sz="1200" dirty="0"/>
            <a:t>Information </a:t>
          </a:r>
        </a:p>
        <a:p>
          <a:pPr>
            <a:lnSpc>
              <a:spcPct val="100000"/>
            </a:lnSpc>
            <a:spcAft>
              <a:spcPts val="0"/>
            </a:spcAft>
          </a:pPr>
          <a:r>
            <a:rPr lang="en-US" sz="1200" dirty="0"/>
            <a:t>Technology </a:t>
          </a:r>
        </a:p>
      </dgm:t>
    </dgm:pt>
    <dgm:pt modelId="{436BC7F8-06C1-42ED-A8DA-55DBBB603F94}" type="parTrans" cxnId="{1CBA7D6F-A948-474A-9718-A3DDF2C65901}">
      <dgm:prSet/>
      <dgm:spPr/>
      <dgm:t>
        <a:bodyPr/>
        <a:lstStyle/>
        <a:p>
          <a:endParaRPr lang="en-US"/>
        </a:p>
      </dgm:t>
    </dgm:pt>
    <dgm:pt modelId="{A95D026F-A332-4993-927D-1D721E56C1A2}" type="sibTrans" cxnId="{1CBA7D6F-A948-474A-9718-A3DDF2C65901}">
      <dgm:prSet/>
      <dgm:spPr/>
      <dgm:t>
        <a:bodyPr/>
        <a:lstStyle/>
        <a:p>
          <a:endParaRPr lang="en-US"/>
        </a:p>
      </dgm:t>
    </dgm:pt>
    <dgm:pt modelId="{E0543521-4918-4695-A416-BC8575F8B106}">
      <dgm:prSet phldrT="[Text]" custT="1"/>
      <dgm:spPr/>
      <dgm:t>
        <a:bodyPr/>
        <a:lstStyle/>
        <a:p>
          <a:r>
            <a:rPr lang="en-US" sz="1600" dirty="0"/>
            <a:t>Leads Georgia’s strategic efforts for the use of health information technology throughout Georgia. </a:t>
          </a:r>
        </a:p>
      </dgm:t>
    </dgm:pt>
    <dgm:pt modelId="{1651DDA4-CB65-442F-A55B-BF1C075DB87B}" type="parTrans" cxnId="{26693709-1C77-4F31-AE47-CCCA1C33C16F}">
      <dgm:prSet/>
      <dgm:spPr/>
      <dgm:t>
        <a:bodyPr/>
        <a:lstStyle/>
        <a:p>
          <a:endParaRPr lang="en-US"/>
        </a:p>
      </dgm:t>
    </dgm:pt>
    <dgm:pt modelId="{3DC4A72D-1F92-4935-BAF8-883D6CD685D0}" type="sibTrans" cxnId="{26693709-1C77-4F31-AE47-CCCA1C33C16F}">
      <dgm:prSet/>
      <dgm:spPr/>
      <dgm:t>
        <a:bodyPr/>
        <a:lstStyle/>
        <a:p>
          <a:endParaRPr lang="en-US"/>
        </a:p>
      </dgm:t>
    </dgm:pt>
    <dgm:pt modelId="{2311D467-DE8F-4054-96D8-ADDCC8828878}">
      <dgm:prSet custT="1"/>
      <dgm:spPr>
        <a:solidFill>
          <a:srgbClr val="00B0F0"/>
        </a:solidFill>
      </dgm:spPr>
      <dgm:t>
        <a:bodyPr/>
        <a:lstStyle/>
        <a:p>
          <a:pPr>
            <a:lnSpc>
              <a:spcPct val="100000"/>
            </a:lnSpc>
            <a:spcAft>
              <a:spcPts val="0"/>
            </a:spcAft>
          </a:pPr>
          <a:r>
            <a:rPr lang="en-US" sz="900" dirty="0"/>
            <a:t>Healthcare </a:t>
          </a:r>
        </a:p>
        <a:p>
          <a:pPr>
            <a:lnSpc>
              <a:spcPct val="100000"/>
            </a:lnSpc>
            <a:spcAft>
              <a:spcPts val="0"/>
            </a:spcAft>
          </a:pPr>
          <a:r>
            <a:rPr lang="en-US" sz="900" dirty="0"/>
            <a:t>Facility </a:t>
          </a:r>
        </a:p>
        <a:p>
          <a:pPr>
            <a:lnSpc>
              <a:spcPct val="100000"/>
            </a:lnSpc>
            <a:spcAft>
              <a:spcPts val="0"/>
            </a:spcAft>
          </a:pPr>
          <a:r>
            <a:rPr lang="en-US" sz="900" dirty="0"/>
            <a:t>Regulation</a:t>
          </a:r>
        </a:p>
      </dgm:t>
    </dgm:pt>
    <dgm:pt modelId="{DE6A580A-0F20-4235-9496-72DA7EA72AB7}" type="parTrans" cxnId="{318971C5-36F0-450A-8759-2783A87FD78E}">
      <dgm:prSet/>
      <dgm:spPr/>
      <dgm:t>
        <a:bodyPr/>
        <a:lstStyle/>
        <a:p>
          <a:endParaRPr lang="en-US"/>
        </a:p>
      </dgm:t>
    </dgm:pt>
    <dgm:pt modelId="{5B0D0BF6-C465-45BA-B8D8-4871ED827D18}" type="sibTrans" cxnId="{318971C5-36F0-450A-8759-2783A87FD78E}">
      <dgm:prSet/>
      <dgm:spPr/>
      <dgm:t>
        <a:bodyPr/>
        <a:lstStyle/>
        <a:p>
          <a:endParaRPr lang="en-US"/>
        </a:p>
      </dgm:t>
    </dgm:pt>
    <dgm:pt modelId="{59E27094-22E4-485C-9F5A-8D2B90B3D520}">
      <dgm:prSet custT="1"/>
      <dgm:spPr/>
      <dgm:t>
        <a:bodyPr/>
        <a:lstStyle/>
        <a:p>
          <a:r>
            <a:rPr lang="en-US" sz="1600" dirty="0"/>
            <a:t>Responsible for licensing, monitoring and inspecting facilities and services as well as investigating facility complaints. </a:t>
          </a:r>
        </a:p>
      </dgm:t>
    </dgm:pt>
    <dgm:pt modelId="{EB3DB192-DAEB-4823-AD48-C6C7124DD91C}" type="parTrans" cxnId="{FE636A7D-3705-4062-9679-83BB04FBAC2F}">
      <dgm:prSet/>
      <dgm:spPr/>
      <dgm:t>
        <a:bodyPr/>
        <a:lstStyle/>
        <a:p>
          <a:endParaRPr lang="en-US"/>
        </a:p>
      </dgm:t>
    </dgm:pt>
    <dgm:pt modelId="{08C2075E-6ED0-4969-B32F-7B838090ACC3}" type="sibTrans" cxnId="{FE636A7D-3705-4062-9679-83BB04FBAC2F}">
      <dgm:prSet/>
      <dgm:spPr/>
      <dgm:t>
        <a:bodyPr/>
        <a:lstStyle/>
        <a:p>
          <a:endParaRPr lang="en-US"/>
        </a:p>
      </dgm:t>
    </dgm:pt>
    <dgm:pt modelId="{A2D7A204-826B-4DBA-AB10-5B665AFF7146}">
      <dgm:prSet custT="1"/>
      <dgm:spPr>
        <a:solidFill>
          <a:srgbClr val="00B0F0"/>
        </a:solidFill>
      </dgm:spPr>
      <dgm:t>
        <a:bodyPr/>
        <a:lstStyle/>
        <a:p>
          <a:r>
            <a:rPr lang="en-US" sz="900" dirty="0"/>
            <a:t>Financial Management</a:t>
          </a:r>
        </a:p>
      </dgm:t>
    </dgm:pt>
    <dgm:pt modelId="{99BCDFD5-C0AB-4680-82A7-01A569D8C750}" type="parTrans" cxnId="{9AAFD133-3D7A-431C-8CBD-94F0E98B84E2}">
      <dgm:prSet/>
      <dgm:spPr/>
      <dgm:t>
        <a:bodyPr/>
        <a:lstStyle/>
        <a:p>
          <a:endParaRPr lang="en-US"/>
        </a:p>
      </dgm:t>
    </dgm:pt>
    <dgm:pt modelId="{5707DDA0-4DDE-4417-A46A-D642969E1AB0}" type="sibTrans" cxnId="{9AAFD133-3D7A-431C-8CBD-94F0E98B84E2}">
      <dgm:prSet/>
      <dgm:spPr/>
      <dgm:t>
        <a:bodyPr/>
        <a:lstStyle/>
        <a:p>
          <a:endParaRPr lang="en-US"/>
        </a:p>
      </dgm:t>
    </dgm:pt>
    <dgm:pt modelId="{BAF0B7DA-74C9-43A9-BAC7-901120013A73}">
      <dgm:prSet custT="1"/>
      <dgm:spPr>
        <a:noFill/>
      </dgm:spPr>
      <dgm:t>
        <a:bodyPr/>
        <a:lstStyle/>
        <a:p>
          <a:r>
            <a:rPr lang="en-US" sz="1600" dirty="0"/>
            <a:t>Responsible for the financial interests of the department including budgeting, accounting and funds management.</a:t>
          </a:r>
        </a:p>
      </dgm:t>
    </dgm:pt>
    <dgm:pt modelId="{72EE1B8B-62BD-434A-B781-753D35411058}" type="parTrans" cxnId="{7B01D63E-C88C-4E78-83BF-20AE5B21C9AA}">
      <dgm:prSet/>
      <dgm:spPr/>
      <dgm:t>
        <a:bodyPr/>
        <a:lstStyle/>
        <a:p>
          <a:endParaRPr lang="en-US"/>
        </a:p>
      </dgm:t>
    </dgm:pt>
    <dgm:pt modelId="{144277E4-6FDF-4CE3-81F2-5233AC21724A}" type="sibTrans" cxnId="{7B01D63E-C88C-4E78-83BF-20AE5B21C9AA}">
      <dgm:prSet/>
      <dgm:spPr/>
      <dgm:t>
        <a:bodyPr/>
        <a:lstStyle/>
        <a:p>
          <a:endParaRPr lang="en-US"/>
        </a:p>
      </dgm:t>
    </dgm:pt>
    <dgm:pt modelId="{DDEC421C-228B-46F0-A072-8F69BED2303F}" type="pres">
      <dgm:prSet presAssocID="{32C4AC39-10CA-43A8-A15E-650E97F44638}" presName="linearFlow" presStyleCnt="0">
        <dgm:presLayoutVars>
          <dgm:dir/>
          <dgm:animLvl val="lvl"/>
          <dgm:resizeHandles val="exact"/>
        </dgm:presLayoutVars>
      </dgm:prSet>
      <dgm:spPr/>
      <dgm:t>
        <a:bodyPr/>
        <a:lstStyle/>
        <a:p>
          <a:endParaRPr lang="en-US"/>
        </a:p>
      </dgm:t>
    </dgm:pt>
    <dgm:pt modelId="{C0D7FE63-820B-40B8-8382-0FCF92B5B241}" type="pres">
      <dgm:prSet presAssocID="{769B42F1-D49A-4E2D-837F-B54D6849DFF3}" presName="composite" presStyleCnt="0"/>
      <dgm:spPr/>
    </dgm:pt>
    <dgm:pt modelId="{BE7732F0-4652-47BA-B2C9-9A9EDAD673B8}" type="pres">
      <dgm:prSet presAssocID="{769B42F1-D49A-4E2D-837F-B54D6849DFF3}" presName="parentText" presStyleLbl="alignNode1" presStyleIdx="0" presStyleCnt="5">
        <dgm:presLayoutVars>
          <dgm:chMax val="1"/>
          <dgm:bulletEnabled val="1"/>
        </dgm:presLayoutVars>
      </dgm:prSet>
      <dgm:spPr/>
      <dgm:t>
        <a:bodyPr/>
        <a:lstStyle/>
        <a:p>
          <a:endParaRPr lang="en-US"/>
        </a:p>
      </dgm:t>
    </dgm:pt>
    <dgm:pt modelId="{13DEC272-6097-42A2-A3B7-ABD8273D1A49}" type="pres">
      <dgm:prSet presAssocID="{769B42F1-D49A-4E2D-837F-B54D6849DFF3}" presName="descendantText" presStyleLbl="alignAcc1" presStyleIdx="0" presStyleCnt="5">
        <dgm:presLayoutVars>
          <dgm:bulletEnabled val="1"/>
        </dgm:presLayoutVars>
      </dgm:prSet>
      <dgm:spPr/>
      <dgm:t>
        <a:bodyPr/>
        <a:lstStyle/>
        <a:p>
          <a:endParaRPr lang="en-US"/>
        </a:p>
      </dgm:t>
    </dgm:pt>
    <dgm:pt modelId="{C4ABA9FE-B454-4B2D-96CC-96BA86E7BE1D}" type="pres">
      <dgm:prSet presAssocID="{7562894C-4C4B-42D5-9B8E-8A741B878BC8}" presName="sp" presStyleCnt="0"/>
      <dgm:spPr/>
    </dgm:pt>
    <dgm:pt modelId="{659A11CD-21A6-4732-9C81-FCF3F17FA9F8}" type="pres">
      <dgm:prSet presAssocID="{2458C9D4-27B4-4778-B08C-EE2566E9BF16}" presName="composite" presStyleCnt="0"/>
      <dgm:spPr/>
    </dgm:pt>
    <dgm:pt modelId="{419B6929-3884-456A-9C8E-617B8D1EC313}" type="pres">
      <dgm:prSet presAssocID="{2458C9D4-27B4-4778-B08C-EE2566E9BF16}" presName="parentText" presStyleLbl="alignNode1" presStyleIdx="1" presStyleCnt="5">
        <dgm:presLayoutVars>
          <dgm:chMax val="1"/>
          <dgm:bulletEnabled val="1"/>
        </dgm:presLayoutVars>
      </dgm:prSet>
      <dgm:spPr/>
      <dgm:t>
        <a:bodyPr/>
        <a:lstStyle/>
        <a:p>
          <a:endParaRPr lang="en-US"/>
        </a:p>
      </dgm:t>
    </dgm:pt>
    <dgm:pt modelId="{86ED72AF-20DB-455D-85BE-52779A334851}" type="pres">
      <dgm:prSet presAssocID="{2458C9D4-27B4-4778-B08C-EE2566E9BF16}" presName="descendantText" presStyleLbl="alignAcc1" presStyleIdx="1" presStyleCnt="5">
        <dgm:presLayoutVars>
          <dgm:bulletEnabled val="1"/>
        </dgm:presLayoutVars>
      </dgm:prSet>
      <dgm:spPr/>
      <dgm:t>
        <a:bodyPr/>
        <a:lstStyle/>
        <a:p>
          <a:endParaRPr lang="en-US"/>
        </a:p>
      </dgm:t>
    </dgm:pt>
    <dgm:pt modelId="{63C2D235-4EF3-460B-8B3A-A465D002A3E9}" type="pres">
      <dgm:prSet presAssocID="{D85FD95A-CDE5-45E6-A851-F825D8D95BC4}" presName="sp" presStyleCnt="0"/>
      <dgm:spPr/>
    </dgm:pt>
    <dgm:pt modelId="{1A0DD4CC-391E-4508-83A1-E4F54D1F9611}" type="pres">
      <dgm:prSet presAssocID="{7C4B8B6C-BD90-402D-BB9C-E36640FD10D8}" presName="composite" presStyleCnt="0"/>
      <dgm:spPr/>
    </dgm:pt>
    <dgm:pt modelId="{521345B3-5851-4315-8FD6-FFE1C1E16707}" type="pres">
      <dgm:prSet presAssocID="{7C4B8B6C-BD90-402D-BB9C-E36640FD10D8}" presName="parentText" presStyleLbl="alignNode1" presStyleIdx="2" presStyleCnt="5">
        <dgm:presLayoutVars>
          <dgm:chMax val="1"/>
          <dgm:bulletEnabled val="1"/>
        </dgm:presLayoutVars>
      </dgm:prSet>
      <dgm:spPr/>
      <dgm:t>
        <a:bodyPr/>
        <a:lstStyle/>
        <a:p>
          <a:endParaRPr lang="en-US"/>
        </a:p>
      </dgm:t>
    </dgm:pt>
    <dgm:pt modelId="{0A8F0F9D-B8AC-41EB-BEAE-2D4A154562A2}" type="pres">
      <dgm:prSet presAssocID="{7C4B8B6C-BD90-402D-BB9C-E36640FD10D8}" presName="descendantText" presStyleLbl="alignAcc1" presStyleIdx="2" presStyleCnt="5">
        <dgm:presLayoutVars>
          <dgm:bulletEnabled val="1"/>
        </dgm:presLayoutVars>
      </dgm:prSet>
      <dgm:spPr/>
      <dgm:t>
        <a:bodyPr/>
        <a:lstStyle/>
        <a:p>
          <a:endParaRPr lang="en-US"/>
        </a:p>
      </dgm:t>
    </dgm:pt>
    <dgm:pt modelId="{348A6389-3229-40F1-B034-AD7901F856A4}" type="pres">
      <dgm:prSet presAssocID="{A95D026F-A332-4993-927D-1D721E56C1A2}" presName="sp" presStyleCnt="0"/>
      <dgm:spPr/>
    </dgm:pt>
    <dgm:pt modelId="{683B04BD-8E5E-4D9F-AB88-6BC428CF80DD}" type="pres">
      <dgm:prSet presAssocID="{2311D467-DE8F-4054-96D8-ADDCC8828878}" presName="composite" presStyleCnt="0"/>
      <dgm:spPr/>
    </dgm:pt>
    <dgm:pt modelId="{EB1B84EC-E90C-48E2-9986-8BB38C3D0AF6}" type="pres">
      <dgm:prSet presAssocID="{2311D467-DE8F-4054-96D8-ADDCC8828878}" presName="parentText" presStyleLbl="alignNode1" presStyleIdx="3" presStyleCnt="5" custLinFactNeighborY="257">
        <dgm:presLayoutVars>
          <dgm:chMax val="1"/>
          <dgm:bulletEnabled val="1"/>
        </dgm:presLayoutVars>
      </dgm:prSet>
      <dgm:spPr/>
      <dgm:t>
        <a:bodyPr/>
        <a:lstStyle/>
        <a:p>
          <a:endParaRPr lang="en-US"/>
        </a:p>
      </dgm:t>
    </dgm:pt>
    <dgm:pt modelId="{1CA1C5FF-3A39-4F31-960A-E6DB2A50E6DE}" type="pres">
      <dgm:prSet presAssocID="{2311D467-DE8F-4054-96D8-ADDCC8828878}" presName="descendantText" presStyleLbl="alignAcc1" presStyleIdx="3" presStyleCnt="5" custLinFactNeighborX="1167">
        <dgm:presLayoutVars>
          <dgm:bulletEnabled val="1"/>
        </dgm:presLayoutVars>
      </dgm:prSet>
      <dgm:spPr/>
      <dgm:t>
        <a:bodyPr/>
        <a:lstStyle/>
        <a:p>
          <a:endParaRPr lang="en-US"/>
        </a:p>
      </dgm:t>
    </dgm:pt>
    <dgm:pt modelId="{80924EC5-580E-487B-A6ED-457482FF9109}" type="pres">
      <dgm:prSet presAssocID="{5B0D0BF6-C465-45BA-B8D8-4871ED827D18}" presName="sp" presStyleCnt="0"/>
      <dgm:spPr/>
    </dgm:pt>
    <dgm:pt modelId="{604DB97B-0D6F-47E8-B23E-1BAED024613C}" type="pres">
      <dgm:prSet presAssocID="{A2D7A204-826B-4DBA-AB10-5B665AFF7146}" presName="composite" presStyleCnt="0"/>
      <dgm:spPr/>
    </dgm:pt>
    <dgm:pt modelId="{1BD6E303-334C-4849-B38D-66008BF82355}" type="pres">
      <dgm:prSet presAssocID="{A2D7A204-826B-4DBA-AB10-5B665AFF7146}" presName="parentText" presStyleLbl="alignNode1" presStyleIdx="4" presStyleCnt="5">
        <dgm:presLayoutVars>
          <dgm:chMax val="1"/>
          <dgm:bulletEnabled val="1"/>
        </dgm:presLayoutVars>
      </dgm:prSet>
      <dgm:spPr/>
      <dgm:t>
        <a:bodyPr/>
        <a:lstStyle/>
        <a:p>
          <a:endParaRPr lang="en-US"/>
        </a:p>
      </dgm:t>
    </dgm:pt>
    <dgm:pt modelId="{4CFD49EE-37C5-46D6-9FEB-F50BAAD06817}" type="pres">
      <dgm:prSet presAssocID="{A2D7A204-826B-4DBA-AB10-5B665AFF7146}" presName="descendantText" presStyleLbl="alignAcc1" presStyleIdx="4" presStyleCnt="5">
        <dgm:presLayoutVars>
          <dgm:bulletEnabled val="1"/>
        </dgm:presLayoutVars>
      </dgm:prSet>
      <dgm:spPr/>
      <dgm:t>
        <a:bodyPr/>
        <a:lstStyle/>
        <a:p>
          <a:endParaRPr lang="en-US"/>
        </a:p>
      </dgm:t>
    </dgm:pt>
  </dgm:ptLst>
  <dgm:cxnLst>
    <dgm:cxn modelId="{9AAFD133-3D7A-431C-8CBD-94F0E98B84E2}" srcId="{32C4AC39-10CA-43A8-A15E-650E97F44638}" destId="{A2D7A204-826B-4DBA-AB10-5B665AFF7146}" srcOrd="4" destOrd="0" parTransId="{99BCDFD5-C0AB-4680-82A7-01A569D8C750}" sibTransId="{5707DDA0-4DDE-4417-A46A-D642969E1AB0}"/>
    <dgm:cxn modelId="{79B324C8-9BAF-4951-9EDE-D9FE0BB5F1A3}" type="presOf" srcId="{32C4AC39-10CA-43A8-A15E-650E97F44638}" destId="{DDEC421C-228B-46F0-A072-8F69BED2303F}" srcOrd="0" destOrd="0" presId="urn:microsoft.com/office/officeart/2005/8/layout/chevron2"/>
    <dgm:cxn modelId="{4A45F173-4234-487E-B6CB-DE4674BD5743}" type="presOf" srcId="{769B42F1-D49A-4E2D-837F-B54D6849DFF3}" destId="{BE7732F0-4652-47BA-B2C9-9A9EDAD673B8}" srcOrd="0" destOrd="0" presId="urn:microsoft.com/office/officeart/2005/8/layout/chevron2"/>
    <dgm:cxn modelId="{E9FB028A-91A9-439D-BF3B-E9796245ADAF}" type="presOf" srcId="{E0543521-4918-4695-A416-BC8575F8B106}" destId="{0A8F0F9D-B8AC-41EB-BEAE-2D4A154562A2}" srcOrd="0" destOrd="0" presId="urn:microsoft.com/office/officeart/2005/8/layout/chevron2"/>
    <dgm:cxn modelId="{BE3B117B-6CA6-4F88-96BB-BC903C2FE0EF}" type="presOf" srcId="{BAF0B7DA-74C9-43A9-BAC7-901120013A73}" destId="{4CFD49EE-37C5-46D6-9FEB-F50BAAD06817}" srcOrd="0" destOrd="0" presId="urn:microsoft.com/office/officeart/2005/8/layout/chevron2"/>
    <dgm:cxn modelId="{5BE0DECC-A2D9-4639-9330-D2E3EE23BC60}" type="presOf" srcId="{2311D467-DE8F-4054-96D8-ADDCC8828878}" destId="{EB1B84EC-E90C-48E2-9986-8BB38C3D0AF6}" srcOrd="0" destOrd="0" presId="urn:microsoft.com/office/officeart/2005/8/layout/chevron2"/>
    <dgm:cxn modelId="{525D64C6-B38E-4899-8C2A-045E2CECC30C}" srcId="{32C4AC39-10CA-43A8-A15E-650E97F44638}" destId="{2458C9D4-27B4-4778-B08C-EE2566E9BF16}" srcOrd="1" destOrd="0" parTransId="{FB202C0B-0804-455A-AE0A-3964839CCC1A}" sibTransId="{D85FD95A-CDE5-45E6-A851-F825D8D95BC4}"/>
    <dgm:cxn modelId="{802A14DF-E189-470A-BC94-0C630DDDD492}" type="presOf" srcId="{7C4B8B6C-BD90-402D-BB9C-E36640FD10D8}" destId="{521345B3-5851-4315-8FD6-FFE1C1E16707}" srcOrd="0" destOrd="0" presId="urn:microsoft.com/office/officeart/2005/8/layout/chevron2"/>
    <dgm:cxn modelId="{26693709-1C77-4F31-AE47-CCCA1C33C16F}" srcId="{7C4B8B6C-BD90-402D-BB9C-E36640FD10D8}" destId="{E0543521-4918-4695-A416-BC8575F8B106}" srcOrd="0" destOrd="0" parTransId="{1651DDA4-CB65-442F-A55B-BF1C075DB87B}" sibTransId="{3DC4A72D-1F92-4935-BAF8-883D6CD685D0}"/>
    <dgm:cxn modelId="{72EC5018-18DB-4207-9083-064193A6BAC3}" srcId="{32C4AC39-10CA-43A8-A15E-650E97F44638}" destId="{769B42F1-D49A-4E2D-837F-B54D6849DFF3}" srcOrd="0" destOrd="0" parTransId="{FA815E42-3A8E-4620-8B37-FFDBFFE52305}" sibTransId="{7562894C-4C4B-42D5-9B8E-8A741B878BC8}"/>
    <dgm:cxn modelId="{170A5072-730D-47B5-AF1C-449FB6D5B9CB}" type="presOf" srcId="{EAE18A54-7C57-4E36-9602-D7883A9C6FEC}" destId="{13DEC272-6097-42A2-A3B7-ABD8273D1A49}" srcOrd="0" destOrd="0" presId="urn:microsoft.com/office/officeart/2005/8/layout/chevron2"/>
    <dgm:cxn modelId="{B92FC984-F2B7-46DB-AB74-46DDA66DCDB5}" type="presOf" srcId="{A2D7A204-826B-4DBA-AB10-5B665AFF7146}" destId="{1BD6E303-334C-4849-B38D-66008BF82355}" srcOrd="0" destOrd="0" presId="urn:microsoft.com/office/officeart/2005/8/layout/chevron2"/>
    <dgm:cxn modelId="{097F591D-F7A6-4CFE-ABF9-AF20868FBB60}" type="presOf" srcId="{2458C9D4-27B4-4778-B08C-EE2566E9BF16}" destId="{419B6929-3884-456A-9C8E-617B8D1EC313}" srcOrd="0" destOrd="0" presId="urn:microsoft.com/office/officeart/2005/8/layout/chevron2"/>
    <dgm:cxn modelId="{7B01D63E-C88C-4E78-83BF-20AE5B21C9AA}" srcId="{A2D7A204-826B-4DBA-AB10-5B665AFF7146}" destId="{BAF0B7DA-74C9-43A9-BAC7-901120013A73}" srcOrd="0" destOrd="0" parTransId="{72EE1B8B-62BD-434A-B781-753D35411058}" sibTransId="{144277E4-6FDF-4CE3-81F2-5233AC21724A}"/>
    <dgm:cxn modelId="{B9633DF8-2DF0-4E05-B33F-503FFF01096C}" srcId="{769B42F1-D49A-4E2D-837F-B54D6849DFF3}" destId="{EAE18A54-7C57-4E36-9602-D7883A9C6FEC}" srcOrd="0" destOrd="0" parTransId="{BFF62C17-87CA-4D70-B8B1-07EA2E19ACF3}" sibTransId="{1D8805F4-7169-44F2-A9FA-05B65599739F}"/>
    <dgm:cxn modelId="{1CBA7D6F-A948-474A-9718-A3DDF2C65901}" srcId="{32C4AC39-10CA-43A8-A15E-650E97F44638}" destId="{7C4B8B6C-BD90-402D-BB9C-E36640FD10D8}" srcOrd="2" destOrd="0" parTransId="{436BC7F8-06C1-42ED-A8DA-55DBBB603F94}" sibTransId="{A95D026F-A332-4993-927D-1D721E56C1A2}"/>
    <dgm:cxn modelId="{990E3037-B62B-48A5-8E99-54A346204325}" srcId="{2458C9D4-27B4-4778-B08C-EE2566E9BF16}" destId="{3686F1BB-19E8-42EA-A5F6-D20FE9EDFFBE}" srcOrd="0" destOrd="0" parTransId="{1A2842BA-4487-4BA2-8693-E0D131827F19}" sibTransId="{7DC27F6C-29B2-4038-AA13-3DD4160B4473}"/>
    <dgm:cxn modelId="{87809584-1732-4B14-B756-9A7A937F13B1}" type="presOf" srcId="{3686F1BB-19E8-42EA-A5F6-D20FE9EDFFBE}" destId="{86ED72AF-20DB-455D-85BE-52779A334851}" srcOrd="0" destOrd="0" presId="urn:microsoft.com/office/officeart/2005/8/layout/chevron2"/>
    <dgm:cxn modelId="{FE636A7D-3705-4062-9679-83BB04FBAC2F}" srcId="{2311D467-DE8F-4054-96D8-ADDCC8828878}" destId="{59E27094-22E4-485C-9F5A-8D2B90B3D520}" srcOrd="0" destOrd="0" parTransId="{EB3DB192-DAEB-4823-AD48-C6C7124DD91C}" sibTransId="{08C2075E-6ED0-4969-B32F-7B838090ACC3}"/>
    <dgm:cxn modelId="{FEE567F5-7D55-4203-B4AC-34202FB68CBC}" type="presOf" srcId="{59E27094-22E4-485C-9F5A-8D2B90B3D520}" destId="{1CA1C5FF-3A39-4F31-960A-E6DB2A50E6DE}" srcOrd="0" destOrd="0" presId="urn:microsoft.com/office/officeart/2005/8/layout/chevron2"/>
    <dgm:cxn modelId="{318971C5-36F0-450A-8759-2783A87FD78E}" srcId="{32C4AC39-10CA-43A8-A15E-650E97F44638}" destId="{2311D467-DE8F-4054-96D8-ADDCC8828878}" srcOrd="3" destOrd="0" parTransId="{DE6A580A-0F20-4235-9496-72DA7EA72AB7}" sibTransId="{5B0D0BF6-C465-45BA-B8D8-4871ED827D18}"/>
    <dgm:cxn modelId="{CD8C18DE-39CA-4202-A5EB-848EC48827B4}" type="presParOf" srcId="{DDEC421C-228B-46F0-A072-8F69BED2303F}" destId="{C0D7FE63-820B-40B8-8382-0FCF92B5B241}" srcOrd="0" destOrd="0" presId="urn:microsoft.com/office/officeart/2005/8/layout/chevron2"/>
    <dgm:cxn modelId="{F48C86A1-88C1-4D3A-8F5F-FB35BFE9C6E3}" type="presParOf" srcId="{C0D7FE63-820B-40B8-8382-0FCF92B5B241}" destId="{BE7732F0-4652-47BA-B2C9-9A9EDAD673B8}" srcOrd="0" destOrd="0" presId="urn:microsoft.com/office/officeart/2005/8/layout/chevron2"/>
    <dgm:cxn modelId="{5C415D15-2BBB-4EFB-9F58-63336DF0467B}" type="presParOf" srcId="{C0D7FE63-820B-40B8-8382-0FCF92B5B241}" destId="{13DEC272-6097-42A2-A3B7-ABD8273D1A49}" srcOrd="1" destOrd="0" presId="urn:microsoft.com/office/officeart/2005/8/layout/chevron2"/>
    <dgm:cxn modelId="{9E8BAA35-E92D-45DD-92F1-483FC1A83B29}" type="presParOf" srcId="{DDEC421C-228B-46F0-A072-8F69BED2303F}" destId="{C4ABA9FE-B454-4B2D-96CC-96BA86E7BE1D}" srcOrd="1" destOrd="0" presId="urn:microsoft.com/office/officeart/2005/8/layout/chevron2"/>
    <dgm:cxn modelId="{5B37D501-DFD8-46C2-A5FE-B8BE8F24428B}" type="presParOf" srcId="{DDEC421C-228B-46F0-A072-8F69BED2303F}" destId="{659A11CD-21A6-4732-9C81-FCF3F17FA9F8}" srcOrd="2" destOrd="0" presId="urn:microsoft.com/office/officeart/2005/8/layout/chevron2"/>
    <dgm:cxn modelId="{E6D0E9B5-07A2-4587-9677-DC129F6C621A}" type="presParOf" srcId="{659A11CD-21A6-4732-9C81-FCF3F17FA9F8}" destId="{419B6929-3884-456A-9C8E-617B8D1EC313}" srcOrd="0" destOrd="0" presId="urn:microsoft.com/office/officeart/2005/8/layout/chevron2"/>
    <dgm:cxn modelId="{BBE5E9A2-D625-4DBA-A757-1804470F48BD}" type="presParOf" srcId="{659A11CD-21A6-4732-9C81-FCF3F17FA9F8}" destId="{86ED72AF-20DB-455D-85BE-52779A334851}" srcOrd="1" destOrd="0" presId="urn:microsoft.com/office/officeart/2005/8/layout/chevron2"/>
    <dgm:cxn modelId="{557FED16-EEDB-455A-A6FC-BFE57FFFF1AA}" type="presParOf" srcId="{DDEC421C-228B-46F0-A072-8F69BED2303F}" destId="{63C2D235-4EF3-460B-8B3A-A465D002A3E9}" srcOrd="3" destOrd="0" presId="urn:microsoft.com/office/officeart/2005/8/layout/chevron2"/>
    <dgm:cxn modelId="{9F4AD942-0A1D-4294-9136-E208063A3E01}" type="presParOf" srcId="{DDEC421C-228B-46F0-A072-8F69BED2303F}" destId="{1A0DD4CC-391E-4508-83A1-E4F54D1F9611}" srcOrd="4" destOrd="0" presId="urn:microsoft.com/office/officeart/2005/8/layout/chevron2"/>
    <dgm:cxn modelId="{54B99602-A6C7-446D-B51D-3003D5DDE0AE}" type="presParOf" srcId="{1A0DD4CC-391E-4508-83A1-E4F54D1F9611}" destId="{521345B3-5851-4315-8FD6-FFE1C1E16707}" srcOrd="0" destOrd="0" presId="urn:microsoft.com/office/officeart/2005/8/layout/chevron2"/>
    <dgm:cxn modelId="{74CFB440-160A-45A1-A697-1C0640171B4F}" type="presParOf" srcId="{1A0DD4CC-391E-4508-83A1-E4F54D1F9611}" destId="{0A8F0F9D-B8AC-41EB-BEAE-2D4A154562A2}" srcOrd="1" destOrd="0" presId="urn:microsoft.com/office/officeart/2005/8/layout/chevron2"/>
    <dgm:cxn modelId="{8AE63943-3B7D-47E7-B449-EC952562DE38}" type="presParOf" srcId="{DDEC421C-228B-46F0-A072-8F69BED2303F}" destId="{348A6389-3229-40F1-B034-AD7901F856A4}" srcOrd="5" destOrd="0" presId="urn:microsoft.com/office/officeart/2005/8/layout/chevron2"/>
    <dgm:cxn modelId="{FB31B077-1228-48B8-A126-E21A927E8541}" type="presParOf" srcId="{DDEC421C-228B-46F0-A072-8F69BED2303F}" destId="{683B04BD-8E5E-4D9F-AB88-6BC428CF80DD}" srcOrd="6" destOrd="0" presId="urn:microsoft.com/office/officeart/2005/8/layout/chevron2"/>
    <dgm:cxn modelId="{94B78AB5-68D2-41CC-8DC6-FE0F5DE158F5}" type="presParOf" srcId="{683B04BD-8E5E-4D9F-AB88-6BC428CF80DD}" destId="{EB1B84EC-E90C-48E2-9986-8BB38C3D0AF6}" srcOrd="0" destOrd="0" presId="urn:microsoft.com/office/officeart/2005/8/layout/chevron2"/>
    <dgm:cxn modelId="{138AAE95-6AC1-4D7F-9885-83814E3063C5}" type="presParOf" srcId="{683B04BD-8E5E-4D9F-AB88-6BC428CF80DD}" destId="{1CA1C5FF-3A39-4F31-960A-E6DB2A50E6DE}" srcOrd="1" destOrd="0" presId="urn:microsoft.com/office/officeart/2005/8/layout/chevron2"/>
    <dgm:cxn modelId="{46777E94-0728-49C9-A558-A73B517D77B8}" type="presParOf" srcId="{DDEC421C-228B-46F0-A072-8F69BED2303F}" destId="{80924EC5-580E-487B-A6ED-457482FF9109}" srcOrd="7" destOrd="0" presId="urn:microsoft.com/office/officeart/2005/8/layout/chevron2"/>
    <dgm:cxn modelId="{44927124-B05F-4405-89DA-95BDEE82FE78}" type="presParOf" srcId="{DDEC421C-228B-46F0-A072-8F69BED2303F}" destId="{604DB97B-0D6F-47E8-B23E-1BAED024613C}" srcOrd="8" destOrd="0" presId="urn:microsoft.com/office/officeart/2005/8/layout/chevron2"/>
    <dgm:cxn modelId="{89CC93ED-3163-4366-AF1C-D75DCAAE9C32}" type="presParOf" srcId="{604DB97B-0D6F-47E8-B23E-1BAED024613C}" destId="{1BD6E303-334C-4849-B38D-66008BF82355}" srcOrd="0" destOrd="0" presId="urn:microsoft.com/office/officeart/2005/8/layout/chevron2"/>
    <dgm:cxn modelId="{89B60E23-3E37-40EE-AE10-3A516D94A855}" type="presParOf" srcId="{604DB97B-0D6F-47E8-B23E-1BAED024613C}" destId="{4CFD49EE-37C5-46D6-9FEB-F50BAAD0681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1"/>
            <a:ext cx="3042390" cy="46577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dirty="0"/>
          </a:p>
        </p:txBody>
      </p:sp>
      <p:sp>
        <p:nvSpPr>
          <p:cNvPr id="83971" name="Rectangle 3"/>
          <p:cNvSpPr>
            <a:spLocks noGrp="1" noChangeArrowheads="1"/>
          </p:cNvSpPr>
          <p:nvPr>
            <p:ph type="dt" sz="quarter" idx="1"/>
          </p:nvPr>
        </p:nvSpPr>
        <p:spPr bwMode="auto">
          <a:xfrm>
            <a:off x="3979121" y="1"/>
            <a:ext cx="3042390" cy="46577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dirty="0"/>
          </a:p>
        </p:txBody>
      </p:sp>
      <p:sp>
        <p:nvSpPr>
          <p:cNvPr id="83972" name="Rectangle 4"/>
          <p:cNvSpPr>
            <a:spLocks noGrp="1" noChangeArrowheads="1"/>
          </p:cNvSpPr>
          <p:nvPr>
            <p:ph type="ftr" sz="quarter" idx="2"/>
          </p:nvPr>
        </p:nvSpPr>
        <p:spPr bwMode="auto">
          <a:xfrm>
            <a:off x="0" y="8841739"/>
            <a:ext cx="3042390" cy="465773"/>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dirty="0"/>
          </a:p>
        </p:txBody>
      </p:sp>
      <p:sp>
        <p:nvSpPr>
          <p:cNvPr id="83973" name="Rectangle 5"/>
          <p:cNvSpPr>
            <a:spLocks noGrp="1" noChangeArrowheads="1"/>
          </p:cNvSpPr>
          <p:nvPr>
            <p:ph type="sldNum" sz="quarter" idx="3"/>
          </p:nvPr>
        </p:nvSpPr>
        <p:spPr bwMode="auto">
          <a:xfrm>
            <a:off x="3979121" y="8841739"/>
            <a:ext cx="3042390" cy="465773"/>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814510B9-60A6-4667-B2D8-369DF27C0EE5}" type="slidenum">
              <a:rPr lang="en-US"/>
              <a:pPr>
                <a:defRPr/>
              </a:pPr>
              <a:t>‹#›</a:t>
            </a:fld>
            <a:endParaRPr lang="en-US" dirty="0"/>
          </a:p>
        </p:txBody>
      </p:sp>
    </p:spTree>
    <p:extLst>
      <p:ext uri="{BB962C8B-B14F-4D97-AF65-F5344CB8AC3E}">
        <p14:creationId xmlns:p14="http://schemas.microsoft.com/office/powerpoint/2010/main" val="2728406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3042390" cy="46577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dirty="0"/>
          </a:p>
        </p:txBody>
      </p:sp>
      <p:sp>
        <p:nvSpPr>
          <p:cNvPr id="21507" name="Rectangle 3"/>
          <p:cNvSpPr>
            <a:spLocks noGrp="1" noChangeArrowheads="1"/>
          </p:cNvSpPr>
          <p:nvPr>
            <p:ph type="dt" idx="1"/>
          </p:nvPr>
        </p:nvSpPr>
        <p:spPr bwMode="auto">
          <a:xfrm>
            <a:off x="3979121" y="1"/>
            <a:ext cx="3042390" cy="46577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02947" y="4422459"/>
            <a:ext cx="5617207" cy="418877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841739"/>
            <a:ext cx="3042390" cy="465773"/>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dirty="0"/>
          </a:p>
        </p:txBody>
      </p:sp>
      <p:sp>
        <p:nvSpPr>
          <p:cNvPr id="21511" name="Rectangle 7"/>
          <p:cNvSpPr>
            <a:spLocks noGrp="1" noChangeArrowheads="1"/>
          </p:cNvSpPr>
          <p:nvPr>
            <p:ph type="sldNum" sz="quarter" idx="5"/>
          </p:nvPr>
        </p:nvSpPr>
        <p:spPr bwMode="auto">
          <a:xfrm>
            <a:off x="3979121" y="8841739"/>
            <a:ext cx="3042390" cy="465773"/>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D61530D1-4263-41BE-AEC3-8248F931D8F6}" type="slidenum">
              <a:rPr lang="en-US"/>
              <a:pPr>
                <a:defRPr/>
              </a:pPr>
              <a:t>‹#›</a:t>
            </a:fld>
            <a:endParaRPr lang="en-US" dirty="0"/>
          </a:p>
        </p:txBody>
      </p:sp>
    </p:spTree>
    <p:extLst>
      <p:ext uri="{BB962C8B-B14F-4D97-AF65-F5344CB8AC3E}">
        <p14:creationId xmlns:p14="http://schemas.microsoft.com/office/powerpoint/2010/main" val="1494276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0</a:t>
            </a:fld>
            <a:endParaRPr lang="en-US" dirty="0"/>
          </a:p>
        </p:txBody>
      </p:sp>
    </p:spTree>
    <p:extLst>
      <p:ext uri="{BB962C8B-B14F-4D97-AF65-F5344CB8AC3E}">
        <p14:creationId xmlns:p14="http://schemas.microsoft.com/office/powerpoint/2010/main" val="1190722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CMO members may start out in CMO and then transition to a nursing home setting.  </a:t>
            </a:r>
          </a:p>
          <a:p>
            <a:r>
              <a:rPr lang="en-US" dirty="0"/>
              <a:t>Member is moved back to FFS.</a:t>
            </a:r>
          </a:p>
          <a:p>
            <a:endParaRPr lang="en-US" dirty="0"/>
          </a:p>
          <a:p>
            <a:endParaRPr lang="en-US" dirty="0"/>
          </a:p>
          <a:p>
            <a:r>
              <a:rPr lang="en-US" dirty="0"/>
              <a:t>GAPP members receive in-home skilled nursing and are not enrolled in Managed Care</a:t>
            </a:r>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9</a:t>
            </a:fld>
            <a:endParaRPr lang="en-US" dirty="0"/>
          </a:p>
        </p:txBody>
      </p:sp>
    </p:spTree>
    <p:extLst>
      <p:ext uri="{BB962C8B-B14F-4D97-AF65-F5344CB8AC3E}">
        <p14:creationId xmlns:p14="http://schemas.microsoft.com/office/powerpoint/2010/main" val="3185622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CMO Contract provides that the CMO must provide at a minimum the same services provided to FFS members. </a:t>
            </a:r>
          </a:p>
          <a:p>
            <a:endParaRPr lang="en-US" dirty="0"/>
          </a:p>
          <a:p>
            <a:r>
              <a:rPr lang="en-US" dirty="0"/>
              <a:t>CMOs also have enhanced or</a:t>
            </a:r>
            <a:r>
              <a:rPr lang="en-US" baseline="0" dirty="0"/>
              <a:t> value added benefits which we will talk about later. </a:t>
            </a:r>
            <a:endParaRPr lang="en-US" dirty="0"/>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10</a:t>
            </a:fld>
            <a:endParaRPr lang="en-US" dirty="0"/>
          </a:p>
        </p:txBody>
      </p:sp>
    </p:spTree>
    <p:extLst>
      <p:ext uri="{BB962C8B-B14F-4D97-AF65-F5344CB8AC3E}">
        <p14:creationId xmlns:p14="http://schemas.microsoft.com/office/powerpoint/2010/main" val="2858097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11</a:t>
            </a:fld>
            <a:endParaRPr lang="en-US" dirty="0"/>
          </a:p>
        </p:txBody>
      </p:sp>
    </p:spTree>
    <p:extLst>
      <p:ext uri="{BB962C8B-B14F-4D97-AF65-F5344CB8AC3E}">
        <p14:creationId xmlns:p14="http://schemas.microsoft.com/office/powerpoint/2010/main" val="3646430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12</a:t>
            </a:fld>
            <a:endParaRPr lang="en-US" dirty="0"/>
          </a:p>
        </p:txBody>
      </p:sp>
    </p:spTree>
    <p:extLst>
      <p:ext uri="{BB962C8B-B14F-4D97-AF65-F5344CB8AC3E}">
        <p14:creationId xmlns:p14="http://schemas.microsoft.com/office/powerpoint/2010/main" val="1230886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solidFill>
                  <a:srgbClr val="000000"/>
                </a:solidFill>
              </a:rPr>
              <a:pPr/>
              <a:t>23</a:t>
            </a:fld>
            <a:endParaRPr lang="en-US" dirty="0">
              <a:solidFill>
                <a:srgbClr val="000000"/>
              </a:solidFill>
            </a:endParaRPr>
          </a:p>
        </p:txBody>
      </p:sp>
    </p:spTree>
    <p:extLst>
      <p:ext uri="{BB962C8B-B14F-4D97-AF65-F5344CB8AC3E}">
        <p14:creationId xmlns:p14="http://schemas.microsoft.com/office/powerpoint/2010/main" val="101313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24</a:t>
            </a:fld>
            <a:endParaRPr lang="en-US" dirty="0"/>
          </a:p>
        </p:txBody>
      </p:sp>
    </p:spTree>
    <p:extLst>
      <p:ext uri="{BB962C8B-B14F-4D97-AF65-F5344CB8AC3E}">
        <p14:creationId xmlns:p14="http://schemas.microsoft.com/office/powerpoint/2010/main" val="2255096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Choice Change Period is from July 1,</a:t>
            </a:r>
            <a:r>
              <a:rPr lang="en-US" baseline="0" dirty="0"/>
              <a:t> 2017 through September 30, 2017. </a:t>
            </a:r>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25</a:t>
            </a:fld>
            <a:endParaRPr lang="en-US" dirty="0"/>
          </a:p>
        </p:txBody>
      </p:sp>
    </p:spTree>
    <p:extLst>
      <p:ext uri="{BB962C8B-B14F-4D97-AF65-F5344CB8AC3E}">
        <p14:creationId xmlns:p14="http://schemas.microsoft.com/office/powerpoint/2010/main" val="202993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1</a:t>
            </a:fld>
            <a:endParaRPr lang="en-US" dirty="0"/>
          </a:p>
        </p:txBody>
      </p:sp>
    </p:spTree>
    <p:extLst>
      <p:ext uri="{BB962C8B-B14F-4D97-AF65-F5344CB8AC3E}">
        <p14:creationId xmlns:p14="http://schemas.microsoft.com/office/powerpoint/2010/main" val="14727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Medical</a:t>
            </a:r>
            <a:r>
              <a:rPr lang="en-US" baseline="0" dirty="0"/>
              <a:t> Assistance Division is the operations unit.  </a:t>
            </a:r>
          </a:p>
          <a:p>
            <a:r>
              <a:rPr lang="en-US" baseline="0" dirty="0"/>
              <a:t>	Develop policies and procedures for the services we provide</a:t>
            </a:r>
          </a:p>
          <a:p>
            <a:r>
              <a:rPr lang="en-US" baseline="0" dirty="0"/>
              <a:t>	Implementing the provisions of the Affordable Care Act (“Obama Care”)</a:t>
            </a:r>
          </a:p>
          <a:p>
            <a:r>
              <a:rPr lang="en-US" baseline="0" dirty="0"/>
              <a:t>	Selecting vendors to render certain services</a:t>
            </a:r>
          </a:p>
          <a:p>
            <a:r>
              <a:rPr lang="en-US" baseline="0" dirty="0"/>
              <a:t>	Determining which services the agency will provide and to what extent</a:t>
            </a:r>
          </a:p>
          <a:p>
            <a:r>
              <a:rPr lang="en-US" baseline="0" dirty="0"/>
              <a:t>	Resolving claims and provider issues</a:t>
            </a:r>
          </a:p>
          <a:p>
            <a:r>
              <a:rPr lang="en-US" baseline="0" dirty="0"/>
              <a:t>State Health Benefit Program:</a:t>
            </a:r>
          </a:p>
          <a:p>
            <a:r>
              <a:rPr lang="en-US" baseline="0" dirty="0"/>
              <a:t>	Ensure that state employees, teachers, retirees and eligible dependents have health insurance</a:t>
            </a:r>
          </a:p>
          <a:p>
            <a:r>
              <a:rPr lang="en-US" baseline="0" dirty="0"/>
              <a:t>Health Information Technology:</a:t>
            </a:r>
          </a:p>
          <a:p>
            <a:r>
              <a:rPr lang="en-US" baseline="0" dirty="0"/>
              <a:t>	Working to ensure that electronic health records are available to providers on a central network.	</a:t>
            </a:r>
          </a:p>
          <a:p>
            <a:r>
              <a:rPr lang="en-US" baseline="0" dirty="0"/>
              <a:t>Healthcare Facility Regulation</a:t>
            </a:r>
          </a:p>
          <a:p>
            <a:r>
              <a:rPr lang="en-US" baseline="0" dirty="0"/>
              <a:t>	Licensing, monitoring, and inspecting facilities.</a:t>
            </a:r>
          </a:p>
          <a:p>
            <a:r>
              <a:rPr lang="en-US" baseline="0" dirty="0"/>
              <a:t>	Investigate facility complaints (nursing home abuse, unsanitary conditions, operating without a permit or license, failing to maintain adequate records)</a:t>
            </a:r>
          </a:p>
          <a:p>
            <a:r>
              <a:rPr lang="en-US" dirty="0"/>
              <a:t>	Tell story about member in Personal Care Home (naked and alone)</a:t>
            </a:r>
          </a:p>
          <a:p>
            <a:r>
              <a:rPr lang="en-US" dirty="0"/>
              <a:t>Financial</a:t>
            </a:r>
            <a:r>
              <a:rPr lang="en-US" baseline="0" dirty="0"/>
              <a:t> Management</a:t>
            </a:r>
          </a:p>
          <a:p>
            <a:r>
              <a:rPr lang="en-US" dirty="0"/>
              <a:t>	Responsible for the</a:t>
            </a:r>
            <a:r>
              <a:rPr lang="en-US" sz="1200" b="0" i="0" kern="1200" dirty="0">
                <a:solidFill>
                  <a:schemeClr val="tx1"/>
                </a:solidFill>
                <a:effectLst/>
                <a:latin typeface="Arial" charset="0"/>
                <a:ea typeface="+mn-ea"/>
                <a:cs typeface="+mn-cs"/>
              </a:rPr>
              <a:t> financial interests of the department. This includes the budgeting and accounting for the funds appropriated to DCH and the funds management for the State Health Benefit Plan. Financial 	Management is comprised of the Office of Planning and Fiscal Analyses, Financial and Accounting Services, Reimbursement Services and the Budget Office.</a:t>
            </a:r>
            <a:endParaRPr lang="en-US" dirty="0"/>
          </a:p>
        </p:txBody>
      </p:sp>
      <p:sp>
        <p:nvSpPr>
          <p:cNvPr id="4" name="Slide Number Placeholder 3"/>
          <p:cNvSpPr>
            <a:spLocks noGrp="1"/>
          </p:cNvSpPr>
          <p:nvPr>
            <p:ph type="sldNum" sz="quarter" idx="10"/>
          </p:nvPr>
        </p:nvSpPr>
        <p:spPr/>
        <p:txBody>
          <a:bodyPr/>
          <a:lstStyle/>
          <a:p>
            <a:pPr>
              <a:defRPr/>
            </a:pPr>
            <a:fld id="{67349909-61EE-4281-B8D8-11E7713EF909}" type="slidenum">
              <a:rPr lang="en-US" smtClean="0"/>
              <a:pPr>
                <a:defRPr/>
              </a:pPr>
              <a:t>2</a:t>
            </a:fld>
            <a:endParaRPr lang="en-US" dirty="0"/>
          </a:p>
        </p:txBody>
      </p:sp>
    </p:spTree>
    <p:extLst>
      <p:ext uri="{BB962C8B-B14F-4D97-AF65-F5344CB8AC3E}">
        <p14:creationId xmlns:p14="http://schemas.microsoft.com/office/powerpoint/2010/main" val="352984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5C8DA0-A126-4F7A-AA4E-A1151987DAD0}" type="slidenum">
              <a:rPr lang="en-US" smtClean="0">
                <a:solidFill>
                  <a:srgbClr val="000000"/>
                </a:solidFill>
                <a:cs typeface="Arial" charset="0"/>
              </a:rPr>
              <a:pPr/>
              <a:t>3</a:t>
            </a:fld>
            <a:endParaRPr lang="en-US" dirty="0">
              <a:solidFill>
                <a:srgbClr val="000000"/>
              </a:solidFill>
              <a:cs typeface="Arial" charset="0"/>
            </a:endParaRPr>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lIns="89635" tIns="44817" rIns="89635" bIns="44817"/>
          <a:lstStyle/>
          <a:p>
            <a:pPr lvl="1">
              <a:lnSpc>
                <a:spcPct val="150000"/>
              </a:lnSpc>
              <a:buFont typeface="Arial" pitchFamily="34" charset="0"/>
              <a:buNone/>
            </a:pPr>
            <a:endParaRPr lang="en-US" sz="1600" dirty="0"/>
          </a:p>
        </p:txBody>
      </p:sp>
      <p:sp>
        <p:nvSpPr>
          <p:cNvPr id="61445" name="Slide Number Placeholder 3"/>
          <p:cNvSpPr txBox="1">
            <a:spLocks noGrp="1"/>
          </p:cNvSpPr>
          <p:nvPr/>
        </p:nvSpPr>
        <p:spPr bwMode="auto">
          <a:xfrm>
            <a:off x="3975941" y="8899486"/>
            <a:ext cx="3045571" cy="468816"/>
          </a:xfrm>
          <a:prstGeom prst="rect">
            <a:avLst/>
          </a:prstGeom>
          <a:noFill/>
          <a:ln w="9525">
            <a:noFill/>
            <a:miter lim="800000"/>
            <a:headEnd/>
            <a:tailEnd/>
          </a:ln>
        </p:spPr>
        <p:txBody>
          <a:bodyPr lIns="89635" tIns="44817" rIns="89635" bIns="44817" anchor="b"/>
          <a:lstStyle/>
          <a:p>
            <a:pPr algn="r" defTabSz="896706"/>
            <a:fld id="{790D231C-DA7F-4BBD-BC9D-F5F0B311CF85}" type="slidenum">
              <a:rPr lang="en-US" sz="1200">
                <a:solidFill>
                  <a:srgbClr val="000000"/>
                </a:solidFill>
              </a:rPr>
              <a:pPr algn="r" defTabSz="896706"/>
              <a:t>3</a:t>
            </a:fld>
            <a:endParaRPr lang="en-US" sz="1200" dirty="0">
              <a:solidFill>
                <a:srgbClr val="000000"/>
              </a:solidFill>
            </a:endParaRPr>
          </a:p>
        </p:txBody>
      </p:sp>
    </p:spTree>
    <p:extLst>
      <p:ext uri="{BB962C8B-B14F-4D97-AF65-F5344CB8AC3E}">
        <p14:creationId xmlns:p14="http://schemas.microsoft.com/office/powerpoint/2010/main" val="3458129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4D911B6A-5C39-498B-8C2E-5538B0EC1963}" type="slidenum">
              <a:rPr lang="en-US" smtClean="0">
                <a:solidFill>
                  <a:srgbClr val="000000"/>
                </a:solidFill>
                <a:cs typeface="Arial" charset="0"/>
              </a:rPr>
              <a:pPr/>
              <a:t>4</a:t>
            </a:fld>
            <a:endParaRPr lang="en-US" dirty="0">
              <a:solidFill>
                <a:srgbClr val="000000"/>
              </a:solidFill>
              <a:cs typeface="Arial" charset="0"/>
            </a:endParaRPr>
          </a:p>
        </p:txBody>
      </p:sp>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lIns="91310" tIns="45653" rIns="91310" bIns="45653"/>
          <a:lstStyle/>
          <a:p>
            <a:pPr eaLnBrk="0" hangingPunct="0">
              <a:buFontTx/>
              <a:buChar char="•"/>
            </a:pPr>
            <a:r>
              <a:rPr lang="en-US" dirty="0">
                <a:latin typeface="Arial" pitchFamily="34" charset="0"/>
                <a:cs typeface="Arial" pitchFamily="34" charset="0"/>
              </a:rPr>
              <a:t> </a:t>
            </a:r>
            <a:r>
              <a:rPr lang="en-US" sz="1600" dirty="0">
                <a:latin typeface="Arial" pitchFamily="34" charset="0"/>
                <a:cs typeface="Arial" pitchFamily="34" charset="0"/>
              </a:rPr>
              <a:t>Over 2</a:t>
            </a:r>
            <a:r>
              <a:rPr lang="en-US" sz="1600" baseline="0" dirty="0">
                <a:latin typeface="Arial" pitchFamily="34" charset="0"/>
                <a:cs typeface="Arial" pitchFamily="34" charset="0"/>
              </a:rPr>
              <a:t> </a:t>
            </a:r>
            <a:r>
              <a:rPr lang="en-US" sz="1600" dirty="0">
                <a:latin typeface="Arial" pitchFamily="34" charset="0"/>
                <a:cs typeface="Arial" pitchFamily="34" charset="0"/>
              </a:rPr>
              <a:t>million members which represents over 19% of Georgia population – consistently</a:t>
            </a:r>
            <a:r>
              <a:rPr lang="en-US" sz="1600" baseline="0" dirty="0">
                <a:latin typeface="Arial" pitchFamily="34" charset="0"/>
                <a:cs typeface="Arial" pitchFamily="34" charset="0"/>
              </a:rPr>
              <a:t> ticked up over 2 million as of March, 2016</a:t>
            </a:r>
            <a:endParaRPr lang="en-US" dirty="0">
              <a:latin typeface="Arial" pitchFamily="34" charset="0"/>
              <a:cs typeface="Arial" pitchFamily="34" charset="0"/>
            </a:endParaRPr>
          </a:p>
          <a:p>
            <a:pPr eaLnBrk="0" hangingPunct="0">
              <a:buFontTx/>
              <a:buChar char="•"/>
            </a:pPr>
            <a:r>
              <a:rPr lang="en-US" dirty="0">
                <a:latin typeface="Arial" pitchFamily="34" charset="0"/>
                <a:cs typeface="Arial" pitchFamily="34" charset="0"/>
              </a:rPr>
              <a:t>  </a:t>
            </a:r>
            <a:r>
              <a:rPr lang="en-US" sz="1600" dirty="0">
                <a:latin typeface="Arial" pitchFamily="34" charset="0"/>
                <a:cs typeface="Arial" pitchFamily="34" charset="0"/>
              </a:rPr>
              <a:t>Vast majority of members are children under 19 – Now cover almost 50% of kids.  (47% in fiscal 15)</a:t>
            </a:r>
            <a:endParaRPr lang="en-US" dirty="0">
              <a:latin typeface="Arial" pitchFamily="34" charset="0"/>
              <a:cs typeface="Arial" pitchFamily="34" charset="0"/>
            </a:endParaRPr>
          </a:p>
          <a:p>
            <a:r>
              <a:rPr lang="en-US" sz="1600" dirty="0"/>
              <a:t>- Population increased by 1.5%</a:t>
            </a:r>
            <a:r>
              <a:rPr lang="en-US" sz="1600" baseline="0" dirty="0"/>
              <a:t> and children’s population decreased by almost 5%.  </a:t>
            </a:r>
            <a:endParaRPr lang="en-US" sz="1600" dirty="0"/>
          </a:p>
          <a:p>
            <a:endParaRPr lang="en-US" sz="1600" dirty="0"/>
          </a:p>
          <a:p>
            <a:r>
              <a:rPr lang="en-US" sz="1600" dirty="0"/>
              <a:t>EBNE Impact:</a:t>
            </a:r>
            <a:endParaRPr lang="en-US" dirty="0"/>
          </a:p>
          <a:p>
            <a:pPr lvl="1"/>
            <a:r>
              <a:rPr lang="en-US" sz="1600" dirty="0"/>
              <a:t>46,000 (FY14)</a:t>
            </a:r>
            <a:endParaRPr lang="en-US" dirty="0"/>
          </a:p>
          <a:p>
            <a:pPr lvl="1"/>
            <a:r>
              <a:rPr lang="en-US" sz="1600" dirty="0"/>
              <a:t>65,000 (FY 15)</a:t>
            </a:r>
          </a:p>
          <a:p>
            <a:pPr lvl="0"/>
            <a:r>
              <a:rPr lang="en-US" dirty="0"/>
              <a:t>For</a:t>
            </a:r>
            <a:r>
              <a:rPr lang="en-US" baseline="0" dirty="0"/>
              <a:t> comparison, last year 59% of Georgia births were covered by Medicaid</a:t>
            </a:r>
          </a:p>
          <a:p>
            <a:pPr lvl="0"/>
            <a:r>
              <a:rPr lang="en-US" dirty="0"/>
              <a:t>Almost</a:t>
            </a:r>
            <a:r>
              <a:rPr lang="en-US" baseline="0" dirty="0"/>
              <a:t> 20% of the population is covered by Medicaid or PCK – that’s 1 in 5 people you pass on the street</a:t>
            </a:r>
            <a:endParaRPr lang="en-US" dirty="0"/>
          </a:p>
          <a:p>
            <a:pPr eaLnBrk="0" hangingPunct="0">
              <a:buFontTx/>
              <a:buNone/>
            </a:pPr>
            <a:endParaRPr lang="en-US" baseline="0" dirty="0">
              <a:latin typeface="Arial" pitchFamily="34" charset="0"/>
              <a:cs typeface="Arial" pitchFamily="34" charset="0"/>
            </a:endParaRPr>
          </a:p>
        </p:txBody>
      </p:sp>
      <p:sp>
        <p:nvSpPr>
          <p:cNvPr id="25604" name="Slide Number Placeholder 3"/>
          <p:cNvSpPr txBox="1">
            <a:spLocks noGrp="1"/>
          </p:cNvSpPr>
          <p:nvPr/>
        </p:nvSpPr>
        <p:spPr bwMode="auto">
          <a:xfrm>
            <a:off x="3975946" y="8899490"/>
            <a:ext cx="3045570" cy="468815"/>
          </a:xfrm>
          <a:prstGeom prst="rect">
            <a:avLst/>
          </a:prstGeom>
          <a:noFill/>
          <a:ln w="9525">
            <a:noFill/>
            <a:miter lim="800000"/>
            <a:headEnd/>
            <a:tailEnd/>
          </a:ln>
        </p:spPr>
        <p:txBody>
          <a:bodyPr lIns="91310" tIns="45653" rIns="91310" bIns="45653" anchor="b"/>
          <a:lstStyle/>
          <a:p>
            <a:pPr algn="r" defTabSz="913805"/>
            <a:fld id="{79A6EA8E-480E-43EF-B6C7-01CCBC3ADDD5}" type="slidenum">
              <a:rPr lang="en-US" sz="1200">
                <a:solidFill>
                  <a:srgbClr val="000000"/>
                </a:solidFill>
              </a:rPr>
              <a:pPr algn="r" defTabSz="913805"/>
              <a:t>4</a:t>
            </a:fld>
            <a:endParaRPr lang="en-US" sz="1200" dirty="0">
              <a:solidFill>
                <a:srgbClr val="000000"/>
              </a:solidFill>
            </a:endParaRPr>
          </a:p>
        </p:txBody>
      </p:sp>
    </p:spTree>
    <p:extLst>
      <p:ext uri="{BB962C8B-B14F-4D97-AF65-F5344CB8AC3E}">
        <p14:creationId xmlns:p14="http://schemas.microsoft.com/office/powerpoint/2010/main" val="349326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Medicaid Enrollment Background:</a:t>
            </a:r>
            <a:r>
              <a:rPr lang="en-US" dirty="0"/>
              <a:t>  </a:t>
            </a:r>
            <a:endParaRPr lang="en-US"/>
          </a:p>
          <a:p>
            <a:r>
              <a:rPr lang="en-US" dirty="0"/>
              <a:t>Since FY14 there have been several significant policy and operational changes that have made enrollment projections challenging. </a:t>
            </a:r>
          </a:p>
          <a:p>
            <a:r>
              <a:rPr lang="en-US" b="1" i="1" dirty="0"/>
              <a:t>Operational</a:t>
            </a:r>
            <a:r>
              <a:rPr lang="en-US" dirty="0"/>
              <a:t>:   </a:t>
            </a:r>
          </a:p>
          <a:p>
            <a:r>
              <a:rPr lang="en-US" dirty="0"/>
              <a:t>·         During the first part of FY14, DFCS had a backlog on eligibility reviews so members stayed on the rolls longer.   </a:t>
            </a:r>
          </a:p>
          <a:p>
            <a:r>
              <a:rPr lang="en-US" dirty="0"/>
              <a:t>·         Also, there were 2 instances where DFCS </a:t>
            </a:r>
            <a:r>
              <a:rPr lang="en-US" dirty="0" err="1"/>
              <a:t>disenrolled</a:t>
            </a:r>
            <a:r>
              <a:rPr lang="en-US" dirty="0"/>
              <a:t> members as ineligible without properly notifying them.  As a result - these members had to be brought back on the rolls and given a chance to appeal or refute their eligibility change.  </a:t>
            </a:r>
            <a:br>
              <a:rPr lang="en-US" dirty="0"/>
            </a:br>
            <a:r>
              <a:rPr lang="en-US" b="1" i="1" dirty="0"/>
              <a:t>ACA</a:t>
            </a:r>
            <a:r>
              <a:rPr lang="en-US" dirty="0"/>
              <a:t>:   </a:t>
            </a:r>
          </a:p>
          <a:p>
            <a:r>
              <a:rPr lang="en-US" dirty="0"/>
              <a:t>·         Requirement to move LIM from 6 month to 12 month eligibility reviews led to members staying enrolled longer.   </a:t>
            </a:r>
          </a:p>
          <a:p>
            <a:r>
              <a:rPr lang="en-US" dirty="0"/>
              <a:t>·         The "Woodwork" effect added about 66,000 members to the rolls.  </a:t>
            </a:r>
          </a:p>
          <a:p>
            <a:r>
              <a:rPr lang="en-US" dirty="0"/>
              <a:t>·         The ACA permitted hospitals to perform presumptive eligibility determinations - creating another door for accessing Medicaid.  </a:t>
            </a:r>
            <a:br>
              <a:rPr lang="en-US" dirty="0"/>
            </a:br>
            <a:r>
              <a:rPr lang="en-US" dirty="0"/>
              <a:t/>
            </a:r>
            <a:br>
              <a:rPr lang="en-US" dirty="0"/>
            </a:br>
            <a:r>
              <a:rPr lang="en-US" dirty="0"/>
              <a:t>These changes have taken place in the context of an improved economy - specifically a decreased unemployment rate - which in the past was associated with a decline in Medicaid enrollment.   The factors above appear to have mitigated the effect of the unemployment rate on Medicaid enrollment – at least for now.  </a:t>
            </a:r>
            <a:br>
              <a:rPr lang="en-US" dirty="0"/>
            </a:br>
            <a:r>
              <a:rPr lang="en-US" b="1" dirty="0"/>
              <a:t>Looking Ahead:</a:t>
            </a:r>
            <a:r>
              <a:rPr lang="en-US" dirty="0"/>
              <a:t>  </a:t>
            </a:r>
            <a:br>
              <a:rPr lang="en-US" dirty="0"/>
            </a:br>
            <a:r>
              <a:rPr lang="en-US" dirty="0"/>
              <a:t>To be conservative in the enrollment projections, and due to the FY2017 implementation of the new eligibility system (GA Gateway) - which should make it easier/faster for eligible members to enroll -  </a:t>
            </a:r>
          </a:p>
          <a:p>
            <a:r>
              <a:rPr lang="en-US" dirty="0"/>
              <a:t>DCH continues to project enrollment growth (about 2%) in FY17 and FY18. </a:t>
            </a:r>
          </a:p>
        </p:txBody>
      </p:sp>
      <p:sp>
        <p:nvSpPr>
          <p:cNvPr id="4" name="Slide Number Placeholder 3"/>
          <p:cNvSpPr>
            <a:spLocks noGrp="1"/>
          </p:cNvSpPr>
          <p:nvPr>
            <p:ph type="sldNum" sz="quarter" idx="10"/>
          </p:nvPr>
        </p:nvSpPr>
        <p:spPr/>
        <p:txBody>
          <a:bodyPr/>
          <a:lstStyle/>
          <a:p>
            <a:fld id="{E9A09705-AF97-41B3-9FE6-AC49CCE29C4C}" type="slidenum">
              <a:rPr lang="en-US" smtClean="0"/>
              <a:pPr/>
              <a:t>5</a:t>
            </a:fld>
            <a:endParaRPr lang="en-US" dirty="0"/>
          </a:p>
        </p:txBody>
      </p:sp>
    </p:spTree>
    <p:extLst>
      <p:ext uri="{BB962C8B-B14F-4D97-AF65-F5344CB8AC3E}">
        <p14:creationId xmlns:p14="http://schemas.microsoft.com/office/powerpoint/2010/main" val="4018532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Regulations allow States to enroll members in the following ways:</a:t>
            </a:r>
          </a:p>
          <a:p>
            <a:pPr marL="228600" indent="-228600">
              <a:buAutoNum type="arabicPeriod"/>
            </a:pPr>
            <a:r>
              <a:rPr lang="en-US" dirty="0"/>
              <a:t>Voluntary: Certain categories of eligibility have the option to enroll in CMO or remain in FFS.</a:t>
            </a:r>
          </a:p>
          <a:p>
            <a:pPr marL="228600" indent="-228600">
              <a:buAutoNum type="arabicPeriod"/>
            </a:pPr>
            <a:r>
              <a:rPr lang="en-US" dirty="0"/>
              <a:t>Mandatory: Certain categories are required to enroll in CMO in order to receive covered benefits. </a:t>
            </a:r>
          </a:p>
          <a:p>
            <a:pPr marL="228600" indent="-228600">
              <a:buAutoNum type="arabicPeriod"/>
            </a:pPr>
            <a:endParaRPr lang="en-US" dirty="0"/>
          </a:p>
          <a:p>
            <a:pPr marL="0" indent="0">
              <a:buNone/>
            </a:pPr>
            <a:r>
              <a:rPr lang="en-US" dirty="0"/>
              <a:t>Georgia has</a:t>
            </a:r>
            <a:r>
              <a:rPr lang="en-US" baseline="0" dirty="0"/>
              <a:t> Mandatory Enrollment</a:t>
            </a:r>
            <a:endParaRPr lang="en-US" dirty="0"/>
          </a:p>
          <a:p>
            <a:endParaRPr lang="en-US" dirty="0"/>
          </a:p>
          <a:p>
            <a:endParaRPr lang="en-US" dirty="0"/>
          </a:p>
          <a:p>
            <a:r>
              <a:rPr lang="en-US" dirty="0"/>
              <a:t>State Plan</a:t>
            </a:r>
          </a:p>
          <a:p>
            <a:pPr marL="171450" indent="-171450">
              <a:buFont typeface="Arial" panose="020B0604020202020204" pitchFamily="34" charset="0"/>
              <a:buChar char="•"/>
            </a:pPr>
            <a:r>
              <a:rPr lang="en-US" dirty="0"/>
              <a:t>Attachment 3.1-F, Page 1</a:t>
            </a:r>
          </a:p>
          <a:p>
            <a:pPr marL="171450" indent="-171450">
              <a:buFont typeface="Arial" panose="020B0604020202020204" pitchFamily="34" charset="0"/>
              <a:buChar char="•"/>
            </a:pPr>
            <a:r>
              <a:rPr lang="en-US" dirty="0"/>
              <a:t>State wideness (42 CFR 431.50)</a:t>
            </a:r>
          </a:p>
          <a:p>
            <a:pPr marL="171450" indent="-171450">
              <a:buFont typeface="Arial" panose="020B0604020202020204" pitchFamily="34" charset="0"/>
              <a:buChar char="•"/>
            </a:pPr>
            <a:r>
              <a:rPr lang="en-US" dirty="0"/>
              <a:t>Freedom of Choice (42 CFR 431.51)</a:t>
            </a:r>
          </a:p>
          <a:p>
            <a:pPr marL="171450" indent="-171450">
              <a:buFont typeface="Arial" panose="020B0604020202020204" pitchFamily="34" charset="0"/>
              <a:buChar char="•"/>
            </a:pPr>
            <a:r>
              <a:rPr lang="en-US" dirty="0"/>
              <a:t>Comparability (42 CFR 440.230)- Must be sufficient in amount,</a:t>
            </a:r>
            <a:r>
              <a:rPr lang="en-US" baseline="0" dirty="0"/>
              <a:t> duration, and scope to achieve its purpose. </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Approximately 1.3 million members are enrolled in Managed Care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 WellCare has the largest membership</a:t>
            </a:r>
          </a:p>
          <a:p>
            <a:pPr marL="171450" indent="-171450">
              <a:buFont typeface="Arial" panose="020B0604020202020204" pitchFamily="34" charset="0"/>
              <a:buChar char="•"/>
            </a:pPr>
            <a:r>
              <a:rPr lang="en-US" dirty="0"/>
              <a:t>Peach State second</a:t>
            </a:r>
          </a:p>
          <a:p>
            <a:pPr marL="171450" indent="-171450">
              <a:buFont typeface="Arial" panose="020B0604020202020204" pitchFamily="34" charset="0"/>
              <a:buChar char="•"/>
            </a:pPr>
            <a:r>
              <a:rPr lang="en-US" dirty="0"/>
              <a:t>Amerigroup</a:t>
            </a:r>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6</a:t>
            </a:fld>
            <a:endParaRPr lang="en-US" dirty="0"/>
          </a:p>
        </p:txBody>
      </p:sp>
    </p:spTree>
    <p:extLst>
      <p:ext uri="{BB962C8B-B14F-4D97-AF65-F5344CB8AC3E}">
        <p14:creationId xmlns:p14="http://schemas.microsoft.com/office/powerpoint/2010/main" val="378078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6/1/2006 originally implemented</a:t>
            </a:r>
          </a:p>
          <a:p>
            <a:r>
              <a:rPr lang="en-US" dirty="0" err="1"/>
              <a:t>Reprocurement</a:t>
            </a:r>
            <a:r>
              <a:rPr lang="en-US" dirty="0"/>
              <a:t> started in 2014 and was completed in August, 2016.  </a:t>
            </a:r>
          </a:p>
        </p:txBody>
      </p:sp>
      <p:sp>
        <p:nvSpPr>
          <p:cNvPr id="4" name="Slide Number Placeholder 3"/>
          <p:cNvSpPr>
            <a:spLocks noGrp="1"/>
          </p:cNvSpPr>
          <p:nvPr>
            <p:ph type="sldNum" sz="quarter" idx="10"/>
          </p:nvPr>
        </p:nvSpPr>
        <p:spPr/>
        <p:txBody>
          <a:bodyPr/>
          <a:lstStyle/>
          <a:p>
            <a:pPr>
              <a:defRPr/>
            </a:pPr>
            <a:fld id="{D61530D1-4263-41BE-AEC3-8248F931D8F6}" type="slidenum">
              <a:rPr lang="en-US" smtClean="0"/>
              <a:pPr>
                <a:defRPr/>
              </a:pPr>
              <a:t>7</a:t>
            </a:fld>
            <a:endParaRPr lang="en-US" dirty="0"/>
          </a:p>
        </p:txBody>
      </p:sp>
    </p:spTree>
    <p:extLst>
      <p:ext uri="{BB962C8B-B14F-4D97-AF65-F5344CB8AC3E}">
        <p14:creationId xmlns:p14="http://schemas.microsoft.com/office/powerpoint/2010/main" val="3951578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8</a:t>
            </a:fld>
            <a:endParaRPr lang="en-US" dirty="0"/>
          </a:p>
        </p:txBody>
      </p:sp>
    </p:spTree>
    <p:extLst>
      <p:ext uri="{BB962C8B-B14F-4D97-AF65-F5344CB8AC3E}">
        <p14:creationId xmlns:p14="http://schemas.microsoft.com/office/powerpoint/2010/main" val="385159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87385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665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215265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30555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745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10600" cy="9906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Tree>
    <p:extLst>
      <p:ext uri="{BB962C8B-B14F-4D97-AF65-F5344CB8AC3E}">
        <p14:creationId xmlns:p14="http://schemas.microsoft.com/office/powerpoint/2010/main" val="157675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610600" cy="5973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525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080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49012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553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68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1826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575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6130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9101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0" y="0"/>
            <a:ext cx="9144000" cy="1219200"/>
          </a:xfrm>
          <a:prstGeom prst="rect">
            <a:avLst/>
          </a:prstGeom>
          <a:solidFill>
            <a:srgbClr val="0F9CD8"/>
          </a:solidFill>
          <a:ln w="9525">
            <a:noFill/>
            <a:miter lim="800000"/>
            <a:headEnd/>
            <a:tailEnd/>
          </a:ln>
          <a:effectLst/>
        </p:spPr>
        <p:txBody>
          <a:bodyPr wrap="none" anchor="ctr"/>
          <a:lstStyle/>
          <a:p>
            <a:pPr>
              <a:defRPr/>
            </a:pPr>
            <a:endParaRPr lang="en-US" dirty="0"/>
          </a:p>
        </p:txBody>
      </p:sp>
      <p:sp>
        <p:nvSpPr>
          <p:cNvPr id="1027" name="Rectangle 2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1028" name="Rectangle 23"/>
          <p:cNvSpPr>
            <a:spLocks noGrp="1" noChangeArrowheads="1"/>
          </p:cNvSpPr>
          <p:nvPr>
            <p:ph type="title"/>
          </p:nvPr>
        </p:nvSpPr>
        <p:spPr bwMode="auto">
          <a:xfrm>
            <a:off x="457200" y="1524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 </a:t>
            </a:r>
          </a:p>
        </p:txBody>
      </p:sp>
      <p:sp>
        <p:nvSpPr>
          <p:cNvPr id="1049" name="Rectangle 25"/>
          <p:cNvSpPr>
            <a:spLocks noChangeArrowheads="1"/>
          </p:cNvSpPr>
          <p:nvPr userDrawn="1"/>
        </p:nvSpPr>
        <p:spPr bwMode="auto">
          <a:xfrm>
            <a:off x="0" y="1219200"/>
            <a:ext cx="9144000" cy="152400"/>
          </a:xfrm>
          <a:prstGeom prst="rect">
            <a:avLst/>
          </a:prstGeom>
          <a:solidFill>
            <a:srgbClr val="4FC0F3"/>
          </a:solidFill>
          <a:ln w="9525">
            <a:noFill/>
            <a:miter lim="800000"/>
            <a:headEnd/>
            <a:tailEnd/>
          </a:ln>
          <a:effectLst/>
        </p:spPr>
        <p:txBody>
          <a:bodyPr wrap="none" anchor="ctr"/>
          <a:lstStyle/>
          <a:p>
            <a:pPr>
              <a:defRPr/>
            </a:pPr>
            <a:endParaRPr lang="en-US" dirty="0"/>
          </a:p>
        </p:txBody>
      </p:sp>
      <p:sp>
        <p:nvSpPr>
          <p:cNvPr id="1052" name="Rectangle 28"/>
          <p:cNvSpPr>
            <a:spLocks noChangeArrowheads="1"/>
          </p:cNvSpPr>
          <p:nvPr/>
        </p:nvSpPr>
        <p:spPr bwMode="auto">
          <a:xfrm>
            <a:off x="228600" y="6400800"/>
            <a:ext cx="990600" cy="457200"/>
          </a:xfrm>
          <a:prstGeom prst="rect">
            <a:avLst/>
          </a:prstGeom>
          <a:noFill/>
          <a:ln w="25400">
            <a:noFill/>
            <a:miter lim="800000"/>
            <a:headEnd/>
            <a:tailEnd/>
          </a:ln>
          <a:effectLst/>
        </p:spPr>
        <p:txBody>
          <a:bodyPr anchor="ctr"/>
          <a:lstStyle/>
          <a:p>
            <a:pPr>
              <a:defRPr/>
            </a:pPr>
            <a:endParaRPr lang="en-US" sz="4000" b="1" dirty="0">
              <a:solidFill>
                <a:schemeClr val="bg1"/>
              </a:solidFill>
              <a:latin typeface="Arial Narrow" pitchFamily="34" charset="0"/>
            </a:endParaRPr>
          </a:p>
        </p:txBody>
      </p:sp>
      <p:sp>
        <p:nvSpPr>
          <p:cNvPr id="1055" name="Line 31"/>
          <p:cNvSpPr>
            <a:spLocks noChangeShapeType="1"/>
          </p:cNvSpPr>
          <p:nvPr userDrawn="1"/>
        </p:nvSpPr>
        <p:spPr bwMode="auto">
          <a:xfrm>
            <a:off x="0" y="1219200"/>
            <a:ext cx="9144000" cy="0"/>
          </a:xfrm>
          <a:prstGeom prst="line">
            <a:avLst/>
          </a:prstGeom>
          <a:noFill/>
          <a:ln w="19050">
            <a:solidFill>
              <a:schemeClr val="folHlink"/>
            </a:solidFill>
            <a:round/>
            <a:headEnd/>
            <a:tailEnd/>
          </a:ln>
          <a:effectLst/>
        </p:spPr>
        <p:txBody>
          <a:bodyPr/>
          <a:lstStyle/>
          <a:p>
            <a:pPr>
              <a:defRPr/>
            </a:pPr>
            <a:endParaRPr lang="en-US" dirty="0">
              <a:ln>
                <a:solidFill>
                  <a:srgbClr val="92D050"/>
                </a:solidFill>
              </a:ln>
            </a:endParaRPr>
          </a:p>
        </p:txBody>
      </p:sp>
      <p:sp>
        <p:nvSpPr>
          <p:cNvPr id="1056" name="Text Box 32"/>
          <p:cNvSpPr txBox="1">
            <a:spLocks noChangeArrowheads="1"/>
          </p:cNvSpPr>
          <p:nvPr userDrawn="1"/>
        </p:nvSpPr>
        <p:spPr bwMode="auto">
          <a:xfrm>
            <a:off x="8634413" y="6445250"/>
            <a:ext cx="433387" cy="336550"/>
          </a:xfrm>
          <a:prstGeom prst="rect">
            <a:avLst/>
          </a:prstGeom>
          <a:noFill/>
          <a:ln w="9525">
            <a:noFill/>
            <a:miter lim="800000"/>
            <a:headEnd/>
            <a:tailEnd/>
          </a:ln>
          <a:effectLst/>
        </p:spPr>
        <p:txBody>
          <a:bodyPr wrap="none">
            <a:spAutoFit/>
          </a:bodyPr>
          <a:lstStyle/>
          <a:p>
            <a:pPr>
              <a:defRPr/>
            </a:pPr>
            <a:fld id="{77965584-E620-4294-BBF8-06673E516ABE}" type="slidenum">
              <a:rPr lang="en-US" sz="1600">
                <a:solidFill>
                  <a:srgbClr val="0099FF"/>
                </a:solidFill>
              </a:rPr>
              <a:pPr>
                <a:defRPr/>
              </a:pPr>
              <a:t>‹#›</a:t>
            </a:fld>
            <a:endParaRPr lang="en-US" sz="1600" dirty="0">
              <a:solidFill>
                <a:srgbClr val="0099FF"/>
              </a:solidFill>
            </a:endParaRPr>
          </a:p>
        </p:txBody>
      </p:sp>
      <p:pic>
        <p:nvPicPr>
          <p:cNvPr id="1033" name="Picture 34" descr="dch_logo_pms299_ALT201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52400" y="6248400"/>
            <a:ext cx="2001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1" r:id="rId13"/>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Narrow" pitchFamily="34" charset="0"/>
        </a:defRPr>
      </a:lvl2pPr>
      <a:lvl3pPr algn="l" rtl="0" eaLnBrk="0" fontAlgn="base" hangingPunct="0">
        <a:spcBef>
          <a:spcPct val="0"/>
        </a:spcBef>
        <a:spcAft>
          <a:spcPct val="0"/>
        </a:spcAft>
        <a:defRPr sz="4000" b="1">
          <a:solidFill>
            <a:schemeClr val="bg1"/>
          </a:solidFill>
          <a:latin typeface="Arial Narrow" pitchFamily="34" charset="0"/>
        </a:defRPr>
      </a:lvl3pPr>
      <a:lvl4pPr algn="l" rtl="0" eaLnBrk="0" fontAlgn="base" hangingPunct="0">
        <a:spcBef>
          <a:spcPct val="0"/>
        </a:spcBef>
        <a:spcAft>
          <a:spcPct val="0"/>
        </a:spcAft>
        <a:defRPr sz="4000" b="1">
          <a:solidFill>
            <a:schemeClr val="bg1"/>
          </a:solidFill>
          <a:latin typeface="Arial Narrow" pitchFamily="34" charset="0"/>
        </a:defRPr>
      </a:lvl4pPr>
      <a:lvl5pPr algn="l" rtl="0" eaLnBrk="0" fontAlgn="base" hangingPunct="0">
        <a:spcBef>
          <a:spcPct val="0"/>
        </a:spcBef>
        <a:spcAft>
          <a:spcPct val="0"/>
        </a:spcAft>
        <a:defRPr sz="4000" b="1">
          <a:solidFill>
            <a:schemeClr val="bg1"/>
          </a:solidFill>
          <a:latin typeface="Arial Narrow" pitchFamily="34" charset="0"/>
        </a:defRPr>
      </a:lvl5pPr>
      <a:lvl6pPr marL="457200" algn="l" rtl="0" fontAlgn="base">
        <a:spcBef>
          <a:spcPct val="0"/>
        </a:spcBef>
        <a:spcAft>
          <a:spcPct val="0"/>
        </a:spcAft>
        <a:defRPr sz="4000" b="1">
          <a:solidFill>
            <a:schemeClr val="bg1"/>
          </a:solidFill>
          <a:latin typeface="Arial Narrow" pitchFamily="34" charset="0"/>
        </a:defRPr>
      </a:lvl6pPr>
      <a:lvl7pPr marL="914400" algn="l" rtl="0" fontAlgn="base">
        <a:spcBef>
          <a:spcPct val="0"/>
        </a:spcBef>
        <a:spcAft>
          <a:spcPct val="0"/>
        </a:spcAft>
        <a:defRPr sz="4000" b="1">
          <a:solidFill>
            <a:schemeClr val="bg1"/>
          </a:solidFill>
          <a:latin typeface="Arial Narrow" pitchFamily="34" charset="0"/>
        </a:defRPr>
      </a:lvl7pPr>
      <a:lvl8pPr marL="1371600" algn="l" rtl="0" fontAlgn="base">
        <a:spcBef>
          <a:spcPct val="0"/>
        </a:spcBef>
        <a:spcAft>
          <a:spcPct val="0"/>
        </a:spcAft>
        <a:defRPr sz="4000" b="1">
          <a:solidFill>
            <a:schemeClr val="bg1"/>
          </a:solidFill>
          <a:latin typeface="Arial Narrow" pitchFamily="34" charset="0"/>
        </a:defRPr>
      </a:lvl8pPr>
      <a:lvl9pPr marL="1828800" algn="l" rtl="0" fontAlgn="base">
        <a:spcBef>
          <a:spcPct val="0"/>
        </a:spcBef>
        <a:spcAft>
          <a:spcPct val="0"/>
        </a:spcAft>
        <a:defRPr sz="4000" b="1">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ch.georgia.gov/georgia-famili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dch.g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a:p>
        </p:txBody>
      </p:sp>
      <p:pic>
        <p:nvPicPr>
          <p:cNvPr id="2051" name="Picture 87" descr="PPTdesign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5" y="1172"/>
            <a:ext cx="9369425" cy="702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0"/>
          <p:cNvSpPr>
            <a:spLocks noChangeArrowheads="1"/>
          </p:cNvSpPr>
          <p:nvPr/>
        </p:nvSpPr>
        <p:spPr bwMode="auto">
          <a:xfrm>
            <a:off x="-28576" y="4295561"/>
            <a:ext cx="9248775" cy="2012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spcAft>
                <a:spcPct val="30000"/>
              </a:spcAft>
            </a:pPr>
            <a:r>
              <a:rPr lang="en-US" sz="2400" dirty="0">
                <a:solidFill>
                  <a:schemeClr val="bg1"/>
                </a:solidFill>
                <a:latin typeface="Arial Narrow" pitchFamily="34" charset="0"/>
              </a:rPr>
              <a:t>Presentation to: 	</a:t>
            </a:r>
            <a:r>
              <a:rPr lang="en-US" sz="2400" dirty="0">
                <a:solidFill>
                  <a:srgbClr val="FFFFFF"/>
                </a:solidFill>
                <a:latin typeface="Arial Narrow" pitchFamily="34" charset="0"/>
              </a:rPr>
              <a:t> 	</a:t>
            </a:r>
            <a:r>
              <a:rPr lang="en-US" sz="2400" dirty="0">
                <a:solidFill>
                  <a:schemeClr val="bg1"/>
                </a:solidFill>
                <a:latin typeface="Arial Narrow" pitchFamily="34" charset="0"/>
              </a:rPr>
              <a:t>Georgia Rural Health Association</a:t>
            </a:r>
            <a:endParaRPr lang="en-US" sz="2000" b="1" dirty="0">
              <a:solidFill>
                <a:srgbClr val="FFFFFF"/>
              </a:solidFill>
              <a:latin typeface="+mn-lt"/>
              <a:cs typeface="Arial" panose="020B0604020202020204" pitchFamily="34" charset="0"/>
            </a:endParaRPr>
          </a:p>
          <a:p>
            <a:pPr>
              <a:spcBef>
                <a:spcPts val="0"/>
              </a:spcBef>
              <a:spcAft>
                <a:spcPts val="0"/>
              </a:spcAft>
            </a:pPr>
            <a:r>
              <a:rPr lang="en-US" sz="2400" dirty="0">
                <a:solidFill>
                  <a:schemeClr val="bg1"/>
                </a:solidFill>
                <a:latin typeface="Arial Narrow" pitchFamily="34" charset="0"/>
              </a:rPr>
              <a:t>			Rural Health Clinic Conference</a:t>
            </a:r>
          </a:p>
          <a:p>
            <a:pPr>
              <a:spcBef>
                <a:spcPts val="0"/>
              </a:spcBef>
              <a:spcAft>
                <a:spcPts val="0"/>
              </a:spcAft>
            </a:pPr>
            <a:r>
              <a:rPr lang="en-US" sz="2400" dirty="0">
                <a:solidFill>
                  <a:schemeClr val="bg1"/>
                </a:solidFill>
                <a:latin typeface="Arial Narrow" pitchFamily="34" charset="0"/>
              </a:rPr>
              <a:t>			Mercer University School of Medicine</a:t>
            </a:r>
          </a:p>
          <a:p>
            <a:pPr>
              <a:spcBef>
                <a:spcPts val="0"/>
              </a:spcBef>
              <a:spcAft>
                <a:spcPts val="0"/>
              </a:spcAft>
            </a:pPr>
            <a:r>
              <a:rPr lang="en-US" sz="2400" dirty="0">
                <a:solidFill>
                  <a:schemeClr val="bg1"/>
                </a:solidFill>
                <a:latin typeface="Arial Narrow" pitchFamily="34" charset="0"/>
              </a:rPr>
              <a:t>Presented by: 		</a:t>
            </a:r>
            <a:r>
              <a:rPr lang="en-US" sz="2400" dirty="0">
                <a:solidFill>
                  <a:srgbClr val="FFFFFF"/>
                </a:solidFill>
                <a:latin typeface="Arial Narrow" pitchFamily="34" charset="0"/>
              </a:rPr>
              <a:t>Linda Wiant, </a:t>
            </a:r>
            <a:r>
              <a:rPr lang="en-US" sz="2400" dirty="0" err="1">
                <a:solidFill>
                  <a:srgbClr val="FFFFFF"/>
                </a:solidFill>
                <a:latin typeface="Arial Narrow"/>
                <a:cs typeface="Arial" panose="020B0604020202020204" pitchFamily="34" charset="0"/>
              </a:rPr>
              <a:t>Pharm.D.</a:t>
            </a:r>
            <a:r>
              <a:rPr lang="en-US" sz="2400" dirty="0">
                <a:solidFill>
                  <a:srgbClr val="FFFFFF"/>
                </a:solidFill>
                <a:latin typeface="Arial Narrow"/>
                <a:cs typeface="Arial" panose="020B0604020202020204" pitchFamily="34" charset="0"/>
              </a:rPr>
              <a:t>, </a:t>
            </a:r>
          </a:p>
          <a:p>
            <a:pPr>
              <a:spcBef>
                <a:spcPts val="0"/>
              </a:spcBef>
              <a:spcAft>
                <a:spcPts val="0"/>
              </a:spcAft>
            </a:pPr>
            <a:r>
              <a:rPr lang="en-US" sz="2400" dirty="0">
                <a:solidFill>
                  <a:srgbClr val="FFFFFF"/>
                </a:solidFill>
                <a:latin typeface="Arial Narrow"/>
                <a:cs typeface="Arial" panose="020B0604020202020204" pitchFamily="34" charset="0"/>
              </a:rPr>
              <a:t>			Chief, Medical Assistance Plans</a:t>
            </a:r>
            <a:endParaRPr lang="en-US" sz="2400" dirty="0">
              <a:solidFill>
                <a:schemeClr val="bg1"/>
              </a:solidFill>
              <a:latin typeface="Arial Narrow" pitchFamily="34" charset="0"/>
            </a:endParaRPr>
          </a:p>
          <a:p>
            <a:pPr>
              <a:spcBef>
                <a:spcPts val="0"/>
              </a:spcBef>
              <a:spcAft>
                <a:spcPts val="0"/>
              </a:spcAft>
            </a:pPr>
            <a:r>
              <a:rPr lang="en-US" sz="2400" dirty="0">
                <a:solidFill>
                  <a:schemeClr val="bg1"/>
                </a:solidFill>
                <a:latin typeface="Arial Narrow" pitchFamily="34" charset="0"/>
              </a:rPr>
              <a:t>						</a:t>
            </a:r>
          </a:p>
          <a:p>
            <a:pPr>
              <a:spcBef>
                <a:spcPts val="0"/>
              </a:spcBef>
              <a:spcAft>
                <a:spcPts val="0"/>
              </a:spcAft>
            </a:pPr>
            <a:r>
              <a:rPr lang="en-US" sz="2400" dirty="0">
                <a:solidFill>
                  <a:schemeClr val="bg1"/>
                </a:solidFill>
                <a:latin typeface="Arial Narrow" pitchFamily="34" charset="0"/>
              </a:rPr>
              <a:t>			</a:t>
            </a:r>
          </a:p>
          <a:p>
            <a:pPr>
              <a:spcBef>
                <a:spcPts val="0"/>
              </a:spcBef>
              <a:spcAft>
                <a:spcPts val="0"/>
              </a:spcAft>
            </a:pPr>
            <a:r>
              <a:rPr lang="en-US" sz="2400" dirty="0">
                <a:solidFill>
                  <a:schemeClr val="bg1"/>
                </a:solidFill>
                <a:latin typeface="Arial Narrow" pitchFamily="34" charset="0"/>
              </a:rPr>
              <a:t>						</a:t>
            </a:r>
          </a:p>
          <a:p>
            <a:pPr>
              <a:lnSpc>
                <a:spcPct val="80000"/>
              </a:lnSpc>
              <a:spcBef>
                <a:spcPct val="20000"/>
              </a:spcBef>
            </a:pPr>
            <a:endParaRPr lang="en-US" sz="2000" dirty="0">
              <a:solidFill>
                <a:schemeClr val="bg1"/>
              </a:solidFill>
              <a:latin typeface="Arial Narrow" pitchFamily="34" charset="0"/>
            </a:endParaRPr>
          </a:p>
        </p:txBody>
      </p:sp>
      <p:sp>
        <p:nvSpPr>
          <p:cNvPr id="2053" name="Rectangle 93"/>
          <p:cNvSpPr>
            <a:spLocks noChangeArrowheads="1"/>
          </p:cNvSpPr>
          <p:nvPr/>
        </p:nvSpPr>
        <p:spPr bwMode="auto">
          <a:xfrm>
            <a:off x="152400" y="5257800"/>
            <a:ext cx="891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pPr>
            <a:endParaRPr lang="en-US" sz="1600" b="1" dirty="0">
              <a:solidFill>
                <a:schemeClr val="bg1"/>
              </a:solidFill>
              <a:latin typeface="Arial Narrow" pitchFamily="34" charset="0"/>
            </a:endParaRPr>
          </a:p>
        </p:txBody>
      </p:sp>
      <p:sp>
        <p:nvSpPr>
          <p:cNvPr id="2054" name="Rectangle 94"/>
          <p:cNvSpPr>
            <a:spLocks noChangeArrowheads="1"/>
          </p:cNvSpPr>
          <p:nvPr/>
        </p:nvSpPr>
        <p:spPr bwMode="auto">
          <a:xfrm>
            <a:off x="7239000" y="6477000"/>
            <a:ext cx="2130424"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spcAft>
                <a:spcPct val="30000"/>
              </a:spcAft>
            </a:pPr>
            <a:r>
              <a:rPr lang="en-US" dirty="0">
                <a:solidFill>
                  <a:schemeClr val="bg1"/>
                </a:solidFill>
                <a:latin typeface="Arial Narrow" pitchFamily="34" charset="0"/>
              </a:rPr>
              <a:t>Date: 4/10/17</a:t>
            </a:r>
          </a:p>
        </p:txBody>
      </p:sp>
      <p:pic>
        <p:nvPicPr>
          <p:cNvPr id="2055" name="Picture 95" descr="PPT_2011_coll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 y="2536825"/>
            <a:ext cx="9424988"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Box 9"/>
          <p:cNvSpPr txBox="1">
            <a:spLocks noChangeArrowheads="1"/>
          </p:cNvSpPr>
          <p:nvPr/>
        </p:nvSpPr>
        <p:spPr bwMode="auto">
          <a:xfrm>
            <a:off x="1676400" y="1405549"/>
            <a:ext cx="640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dirty="0">
                <a:solidFill>
                  <a:schemeClr val="bg1"/>
                </a:solidFill>
                <a:latin typeface="Arial Narrow" pitchFamily="34" charset="0"/>
              </a:rPr>
              <a:t>DCH CMO Implementation</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55307"/>
            <a:ext cx="2750430" cy="6309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Georgia Families Managed Care Program</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a:solidFill>
                  <a:srgbClr val="FF0000"/>
                </a:solidFill>
              </a:rPr>
              <a:t>Excluded Populations:</a:t>
            </a:r>
          </a:p>
          <a:p>
            <a:pPr lvl="1">
              <a:buFont typeface="Wingdings" panose="05000000000000000000" pitchFamily="2" charset="2"/>
              <a:buChar char="Ø"/>
            </a:pPr>
            <a:r>
              <a:rPr lang="en-US" sz="2400" dirty="0"/>
              <a:t>Individuals in Nursing Home Category of Aid</a:t>
            </a:r>
          </a:p>
          <a:p>
            <a:pPr lvl="1">
              <a:buFont typeface="Wingdings" panose="05000000000000000000" pitchFamily="2" charset="2"/>
              <a:buChar char="Ø"/>
            </a:pPr>
            <a:r>
              <a:rPr lang="en-US" sz="2400" dirty="0"/>
              <a:t>Individuals in Hospice Category of Aid</a:t>
            </a:r>
          </a:p>
          <a:p>
            <a:pPr lvl="1">
              <a:buFont typeface="Wingdings" panose="05000000000000000000" pitchFamily="2" charset="2"/>
              <a:buChar char="Ø"/>
            </a:pPr>
            <a:r>
              <a:rPr lang="en-US" sz="2400" dirty="0"/>
              <a:t>Aged, Blind, and Disabled (with certain exceptions)</a:t>
            </a:r>
          </a:p>
          <a:p>
            <a:pPr lvl="1">
              <a:buFont typeface="Wingdings" panose="05000000000000000000" pitchFamily="2" charset="2"/>
              <a:buChar char="Ø"/>
            </a:pPr>
            <a:r>
              <a:rPr lang="en-US" sz="2400" dirty="0"/>
              <a:t>Children enrolled in the Georgia Pediatric Program (GAPP)</a:t>
            </a:r>
          </a:p>
          <a:p>
            <a:pPr lvl="1">
              <a:buFont typeface="Wingdings" panose="05000000000000000000" pitchFamily="2" charset="2"/>
              <a:buChar char="Ø"/>
            </a:pPr>
            <a:r>
              <a:rPr lang="en-US" sz="2400" dirty="0"/>
              <a:t>Individuals eligible for Medicare</a:t>
            </a:r>
          </a:p>
          <a:p>
            <a:pPr marL="0" indent="0">
              <a:buNone/>
            </a:pPr>
            <a:endParaRPr lang="en-US" dirty="0"/>
          </a:p>
        </p:txBody>
      </p:sp>
    </p:spTree>
    <p:extLst>
      <p:ext uri="{BB962C8B-B14F-4D97-AF65-F5344CB8AC3E}">
        <p14:creationId xmlns:p14="http://schemas.microsoft.com/office/powerpoint/2010/main" val="407576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Managed Care Benefits</a:t>
            </a:r>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sz="2400" dirty="0">
                <a:solidFill>
                  <a:srgbClr val="FF0000"/>
                </a:solidFill>
              </a:rPr>
              <a:t>Types of Services Provided:</a:t>
            </a:r>
          </a:p>
          <a:p>
            <a:pPr lvl="1">
              <a:buFont typeface="Wingdings" panose="05000000000000000000" pitchFamily="2" charset="2"/>
              <a:buChar char="Ø"/>
            </a:pPr>
            <a:r>
              <a:rPr lang="en-US" sz="2200" dirty="0"/>
              <a:t>Office Visits</a:t>
            </a:r>
          </a:p>
          <a:p>
            <a:pPr lvl="1">
              <a:buFont typeface="Wingdings" panose="05000000000000000000" pitchFamily="2" charset="2"/>
              <a:buChar char="Ø"/>
            </a:pPr>
            <a:r>
              <a:rPr lang="en-US" sz="2200" dirty="0"/>
              <a:t>Inpatient/Outpatient Hospital Services</a:t>
            </a:r>
          </a:p>
          <a:p>
            <a:pPr lvl="1">
              <a:buFont typeface="Wingdings" panose="05000000000000000000" pitchFamily="2" charset="2"/>
              <a:buChar char="Ø"/>
            </a:pPr>
            <a:r>
              <a:rPr lang="en-US" sz="2200" dirty="0"/>
              <a:t>Behavioral Health Services</a:t>
            </a:r>
          </a:p>
          <a:p>
            <a:pPr lvl="1">
              <a:buFont typeface="Wingdings" panose="05000000000000000000" pitchFamily="2" charset="2"/>
              <a:buChar char="Ø"/>
            </a:pPr>
            <a:r>
              <a:rPr lang="en-US" sz="2200" dirty="0"/>
              <a:t>Mental Health and Substance Abuse Services</a:t>
            </a:r>
          </a:p>
          <a:p>
            <a:pPr lvl="1">
              <a:buFont typeface="Wingdings" panose="05000000000000000000" pitchFamily="2" charset="2"/>
              <a:buChar char="Ø"/>
            </a:pPr>
            <a:r>
              <a:rPr lang="en-US" sz="2200" dirty="0"/>
              <a:t>Laboratory and X-ray </a:t>
            </a:r>
          </a:p>
          <a:p>
            <a:pPr lvl="1">
              <a:buFont typeface="Wingdings" panose="05000000000000000000" pitchFamily="2" charset="2"/>
              <a:buChar char="Ø"/>
            </a:pPr>
            <a:r>
              <a:rPr lang="en-US" sz="2200" dirty="0"/>
              <a:t>Physicians Services</a:t>
            </a:r>
          </a:p>
          <a:p>
            <a:pPr lvl="1">
              <a:buFont typeface="Wingdings" panose="05000000000000000000" pitchFamily="2" charset="2"/>
              <a:buChar char="Ø"/>
            </a:pPr>
            <a:r>
              <a:rPr lang="en-US" sz="2200" dirty="0"/>
              <a:t>Dental and Vision</a:t>
            </a:r>
          </a:p>
          <a:p>
            <a:pPr lvl="1">
              <a:buFont typeface="Wingdings" panose="05000000000000000000" pitchFamily="2" charset="2"/>
              <a:buChar char="Ø"/>
            </a:pPr>
            <a:r>
              <a:rPr lang="en-US" sz="2200" dirty="0"/>
              <a:t>Speech, Occupational, and Physical Therapy</a:t>
            </a:r>
          </a:p>
          <a:p>
            <a:pPr lvl="1">
              <a:buFont typeface="Wingdings" panose="05000000000000000000" pitchFamily="2" charset="2"/>
              <a:buChar char="Ø"/>
            </a:pPr>
            <a:r>
              <a:rPr lang="en-US" sz="2200" dirty="0"/>
              <a:t>Prescribed Pharmacy Drugs</a:t>
            </a:r>
          </a:p>
          <a:p>
            <a:pPr lvl="1">
              <a:buFont typeface="Wingdings" panose="05000000000000000000" pitchFamily="2" charset="2"/>
              <a:buChar char="Ø"/>
            </a:pPr>
            <a:r>
              <a:rPr lang="en-US" sz="2200" dirty="0"/>
              <a:t>Diagnostic, Screening, Preventive, and Rehabilitative Services</a:t>
            </a:r>
          </a:p>
          <a:p>
            <a:pPr marL="457200" lvl="1" indent="0">
              <a:buNone/>
            </a:pPr>
            <a:endParaRPr lang="en-US" dirty="0"/>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481262"/>
            <a:ext cx="2667000" cy="1895475"/>
          </a:xfrm>
          <a:prstGeom prst="rect">
            <a:avLst/>
          </a:prstGeom>
        </p:spPr>
      </p:pic>
    </p:spTree>
    <p:extLst>
      <p:ext uri="{BB962C8B-B14F-4D97-AF65-F5344CB8AC3E}">
        <p14:creationId xmlns:p14="http://schemas.microsoft.com/office/powerpoint/2010/main" val="141379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Managed Care Benefits</a:t>
            </a:r>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sz="2800" dirty="0">
                <a:solidFill>
                  <a:srgbClr val="FF0000"/>
                </a:solidFill>
              </a:rPr>
              <a:t>Types of Services Continued</a:t>
            </a:r>
            <a:r>
              <a:rPr lang="en-US" dirty="0">
                <a:solidFill>
                  <a:srgbClr val="FF0000"/>
                </a:solidFill>
              </a:rPr>
              <a:t>:</a:t>
            </a:r>
          </a:p>
          <a:p>
            <a:pPr lvl="1">
              <a:buFont typeface="Wingdings" panose="05000000000000000000" pitchFamily="2" charset="2"/>
              <a:buChar char="Ø"/>
            </a:pPr>
            <a:r>
              <a:rPr lang="en-US" sz="2400" dirty="0"/>
              <a:t>Immunizations</a:t>
            </a:r>
          </a:p>
          <a:p>
            <a:pPr lvl="1">
              <a:buFont typeface="Wingdings" panose="05000000000000000000" pitchFamily="2" charset="2"/>
              <a:buChar char="Ø"/>
            </a:pPr>
            <a:r>
              <a:rPr lang="en-US" sz="2400" dirty="0"/>
              <a:t>Perinatal Services</a:t>
            </a:r>
          </a:p>
          <a:p>
            <a:pPr lvl="1">
              <a:buFont typeface="Wingdings" panose="05000000000000000000" pitchFamily="2" charset="2"/>
              <a:buChar char="Ø"/>
            </a:pPr>
            <a:r>
              <a:rPr lang="en-US" sz="2400" dirty="0"/>
              <a:t>Durable Medical Equipment (wheelchairs, oxygen equipment, etc.)</a:t>
            </a:r>
          </a:p>
          <a:p>
            <a:pPr lvl="1">
              <a:buFont typeface="Wingdings" panose="05000000000000000000" pitchFamily="2" charset="2"/>
              <a:buChar char="Ø"/>
            </a:pPr>
            <a:r>
              <a:rPr lang="en-US" sz="2400" dirty="0"/>
              <a:t>Urgent Care and Emergency Services</a:t>
            </a:r>
          </a:p>
          <a:p>
            <a:pPr lvl="1">
              <a:buFont typeface="Wingdings" panose="05000000000000000000" pitchFamily="2" charset="2"/>
              <a:buChar char="Ø"/>
            </a:pPr>
            <a:r>
              <a:rPr lang="en-US" sz="2400" dirty="0"/>
              <a:t>Family Planning Services</a:t>
            </a:r>
          </a:p>
          <a:p>
            <a:pPr lvl="1">
              <a:buFont typeface="Wingdings" panose="05000000000000000000" pitchFamily="2" charset="2"/>
              <a:buChar char="Ø"/>
            </a:pPr>
            <a:r>
              <a:rPr lang="en-US" sz="2400" dirty="0"/>
              <a:t>Non-Emergency Transportation</a:t>
            </a:r>
          </a:p>
          <a:p>
            <a:pPr lvl="1">
              <a:buFont typeface="Wingdings" panose="05000000000000000000" pitchFamily="2" charset="2"/>
              <a:buChar char="Ø"/>
            </a:pPr>
            <a:r>
              <a:rPr lang="en-US" sz="2400" dirty="0"/>
              <a:t>Case Management and Care Coordination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600201"/>
            <a:ext cx="2057400" cy="1600200"/>
          </a:xfrm>
          <a:prstGeom prst="rect">
            <a:avLst/>
          </a:prstGeom>
        </p:spPr>
      </p:pic>
    </p:spTree>
    <p:extLst>
      <p:ext uri="{BB962C8B-B14F-4D97-AF65-F5344CB8AC3E}">
        <p14:creationId xmlns:p14="http://schemas.microsoft.com/office/powerpoint/2010/main" val="179533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610600" cy="990600"/>
          </a:xfrm>
        </p:spPr>
        <p:txBody>
          <a:bodyPr/>
          <a:lstStyle/>
          <a:p>
            <a:pPr algn="ctr"/>
            <a:r>
              <a:rPr lang="en-US" dirty="0"/>
              <a:t>CMO Procurement</a:t>
            </a:r>
          </a:p>
        </p:txBody>
      </p:sp>
      <p:sp>
        <p:nvSpPr>
          <p:cNvPr id="3" name="Content Placeholder 2"/>
          <p:cNvSpPr>
            <a:spLocks noGrp="1"/>
          </p:cNvSpPr>
          <p:nvPr>
            <p:ph idx="1"/>
          </p:nvPr>
        </p:nvSpPr>
        <p:spPr>
          <a:xfrm>
            <a:off x="76200" y="1447800"/>
            <a:ext cx="8915400" cy="4876800"/>
          </a:xfrm>
        </p:spPr>
        <p:txBody>
          <a:bodyPr/>
          <a:lstStyle/>
          <a:p>
            <a:pPr>
              <a:spcBef>
                <a:spcPts val="600"/>
              </a:spcBef>
              <a:spcAft>
                <a:spcPts val="600"/>
              </a:spcAft>
            </a:pPr>
            <a:r>
              <a:rPr lang="en-US" sz="2400" dirty="0">
                <a:solidFill>
                  <a:srgbClr val="000000"/>
                </a:solidFill>
                <a:ea typeface="Times New Roman" panose="02020603050405020304" pitchFamily="18" charset="0"/>
              </a:rPr>
              <a:t>Through the competitive CMO procurement process,</a:t>
            </a:r>
            <a:r>
              <a:rPr lang="en-US" sz="2400" b="1" i="1" dirty="0">
                <a:solidFill>
                  <a:srgbClr val="000000"/>
                </a:solidFill>
                <a:ea typeface="Times New Roman" panose="02020603050405020304" pitchFamily="18" charset="0"/>
              </a:rPr>
              <a:t> DCH awarded new contracts to Amerigroup, Peach State and WellCare</a:t>
            </a:r>
            <a:r>
              <a:rPr lang="en-US" sz="2400" dirty="0">
                <a:solidFill>
                  <a:srgbClr val="000000"/>
                </a:solidFill>
                <a:ea typeface="Times New Roman" panose="02020603050405020304" pitchFamily="18" charset="0"/>
              </a:rPr>
              <a:t> to continue providing services to Georgia Families members beginning </a:t>
            </a:r>
            <a:r>
              <a:rPr lang="en-US" sz="2400" b="1" dirty="0">
                <a:solidFill>
                  <a:srgbClr val="000000"/>
                </a:solidFill>
                <a:ea typeface="Times New Roman" panose="02020603050405020304" pitchFamily="18" charset="0"/>
              </a:rPr>
              <a:t>July 1, 2017</a:t>
            </a:r>
            <a:r>
              <a:rPr lang="en-US" sz="2400" dirty="0">
                <a:solidFill>
                  <a:srgbClr val="000000"/>
                </a:solidFill>
                <a:ea typeface="Times New Roman" panose="02020603050405020304" pitchFamily="18" charset="0"/>
              </a:rPr>
              <a:t>.</a:t>
            </a:r>
          </a:p>
          <a:p>
            <a:pPr>
              <a:spcBef>
                <a:spcPts val="600"/>
              </a:spcBef>
              <a:spcAft>
                <a:spcPts val="600"/>
              </a:spcAft>
            </a:pPr>
            <a:endParaRPr lang="en-US" sz="2400" dirty="0">
              <a:solidFill>
                <a:srgbClr val="000000"/>
              </a:solidFill>
              <a:ea typeface="Times New Roman" panose="02020603050405020304" pitchFamily="18" charset="0"/>
            </a:endParaRPr>
          </a:p>
          <a:p>
            <a:pPr>
              <a:spcBef>
                <a:spcPts val="0"/>
              </a:spcBef>
              <a:spcAft>
                <a:spcPts val="0"/>
              </a:spcAft>
            </a:pPr>
            <a:endParaRPr lang="en-US" sz="2400" dirty="0">
              <a:solidFill>
                <a:srgbClr val="000000"/>
              </a:solidFill>
              <a:ea typeface="Times New Roman" panose="02020603050405020304" pitchFamily="18" charset="0"/>
            </a:endParaRPr>
          </a:p>
          <a:p>
            <a:pPr>
              <a:spcBef>
                <a:spcPts val="0"/>
              </a:spcBef>
              <a:spcAft>
                <a:spcPts val="0"/>
              </a:spcAft>
            </a:pPr>
            <a:r>
              <a:rPr lang="en-US" sz="2400" dirty="0">
                <a:solidFill>
                  <a:srgbClr val="000000"/>
                </a:solidFill>
                <a:ea typeface="Times New Roman" panose="02020603050405020304" pitchFamily="18" charset="0"/>
              </a:rPr>
              <a:t>In addition, </a:t>
            </a:r>
            <a:r>
              <a:rPr lang="en-US" sz="2400" b="1" dirty="0">
                <a:solidFill>
                  <a:srgbClr val="000000"/>
                </a:solidFill>
                <a:ea typeface="Times New Roman" panose="02020603050405020304" pitchFamily="18" charset="0"/>
              </a:rPr>
              <a:t>DCH awarded a contract to a new</a:t>
            </a:r>
          </a:p>
          <a:p>
            <a:pPr marL="0" indent="0">
              <a:spcBef>
                <a:spcPts val="600"/>
              </a:spcBef>
              <a:spcAft>
                <a:spcPts val="600"/>
              </a:spcAft>
              <a:buNone/>
            </a:pPr>
            <a:r>
              <a:rPr lang="en-US" sz="2400" b="1" dirty="0">
                <a:solidFill>
                  <a:srgbClr val="000000"/>
                </a:solidFill>
                <a:ea typeface="Times New Roman" panose="02020603050405020304" pitchFamily="18" charset="0"/>
              </a:rPr>
              <a:t>     CMO, CareSource</a:t>
            </a:r>
            <a:r>
              <a:rPr lang="en-US" sz="2400" dirty="0">
                <a:solidFill>
                  <a:srgbClr val="000000"/>
                </a:solidFill>
                <a:ea typeface="Times New Roman" panose="02020603050405020304" pitchFamily="18" charset="0"/>
              </a:rPr>
              <a:t>.</a:t>
            </a:r>
            <a:endParaRPr lang="en-US" sz="2400" dirty="0">
              <a:ea typeface="Times New Roman" panose="02020603050405020304" pitchFamily="18" charset="0"/>
            </a:endParaRPr>
          </a:p>
          <a:p>
            <a:pPr eaLnBrk="1" hangingPunct="1">
              <a:spcBef>
                <a:spcPts val="600"/>
              </a:spcBef>
              <a:spcAft>
                <a:spcPts val="600"/>
              </a:spcAft>
            </a:pPr>
            <a:r>
              <a:rPr lang="en-US" sz="2400" dirty="0">
                <a:ea typeface="Times New Roman" panose="02020603050405020304" pitchFamily="18" charset="0"/>
              </a:rPr>
              <a:t>DCH selected Amerigroup to continue providing managed care services and benefits to Georgia Families 360⁰ members.</a:t>
            </a:r>
          </a:p>
          <a:p>
            <a:pPr>
              <a:spcBef>
                <a:spcPts val="600"/>
              </a:spcBef>
              <a:spcAft>
                <a:spcPts val="600"/>
              </a:spcAft>
            </a:pPr>
            <a:r>
              <a:rPr lang="en-US" sz="2400" b="1" dirty="0">
                <a:ea typeface="Times New Roman" panose="02020603050405020304" pitchFamily="18" charset="0"/>
              </a:rPr>
              <a:t>All four CMOs will provide services on a </a:t>
            </a:r>
            <a:r>
              <a:rPr lang="en-US" sz="2400" b="1" u="sng" dirty="0">
                <a:ea typeface="Times New Roman" panose="02020603050405020304" pitchFamily="18" charset="0"/>
              </a:rPr>
              <a:t>statewide basis</a:t>
            </a:r>
            <a:r>
              <a:rPr lang="en-US" sz="2400" b="1" dirty="0">
                <a:ea typeface="Times New Roman" panose="02020603050405020304" pitchFamily="18" charset="0"/>
              </a:rPr>
              <a:t>.</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755" y="2845619"/>
            <a:ext cx="2282445" cy="58057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1507" y="2728544"/>
            <a:ext cx="2168694" cy="63065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0651" y="2817194"/>
            <a:ext cx="2057287" cy="411457"/>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61837" y="3572639"/>
            <a:ext cx="1991563" cy="627121"/>
          </a:xfrm>
          <a:prstGeom prst="rect">
            <a:avLst/>
          </a:prstGeom>
        </p:spPr>
      </p:pic>
      <p:pic>
        <p:nvPicPr>
          <p:cNvPr id="8" name="Picture 7"/>
          <p:cNvPicPr>
            <a:picLocks noChangeAspect="1"/>
          </p:cNvPicPr>
          <p:nvPr/>
        </p:nvPicPr>
        <p:blipFill>
          <a:blip r:embed="rId7"/>
          <a:stretch>
            <a:fillRect/>
          </a:stretch>
        </p:blipFill>
        <p:spPr>
          <a:xfrm>
            <a:off x="80176" y="6172200"/>
            <a:ext cx="2286198" cy="530398"/>
          </a:xfrm>
          <a:prstGeom prst="rect">
            <a:avLst/>
          </a:prstGeom>
        </p:spPr>
      </p:pic>
    </p:spTree>
    <p:extLst>
      <p:ext uri="{BB962C8B-B14F-4D97-AF65-F5344CB8AC3E}">
        <p14:creationId xmlns:p14="http://schemas.microsoft.com/office/powerpoint/2010/main" val="258118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CMO Implementation Approach</a:t>
            </a:r>
          </a:p>
        </p:txBody>
      </p:sp>
      <p:sp>
        <p:nvSpPr>
          <p:cNvPr id="3" name="Content Placeholder 2"/>
          <p:cNvSpPr>
            <a:spLocks noGrp="1"/>
          </p:cNvSpPr>
          <p:nvPr>
            <p:ph idx="1"/>
          </p:nvPr>
        </p:nvSpPr>
        <p:spPr>
          <a:xfrm>
            <a:off x="304800" y="1600200"/>
            <a:ext cx="8382000" cy="4525963"/>
          </a:xfrm>
        </p:spPr>
        <p:txBody>
          <a:bodyPr/>
          <a:lstStyle/>
          <a:p>
            <a:r>
              <a:rPr lang="en-US" sz="2800" dirty="0"/>
              <a:t>The CMO implementation process is complex and requires significant planning to ensure CMO readiness, minimize member disruption, and lessen the administrative burden on providers. </a:t>
            </a:r>
          </a:p>
          <a:p>
            <a:r>
              <a:rPr lang="en-US" sz="2800" dirty="0"/>
              <a:t>The planning process involves DCH, sister agencies, providers, members, consumer advocates, and contracted vendors.</a:t>
            </a:r>
          </a:p>
          <a:p>
            <a:r>
              <a:rPr lang="en-US" sz="2800" dirty="0"/>
              <a:t>Critical milestones have been established to meet the July 1, 2017 go-live date.</a:t>
            </a:r>
          </a:p>
        </p:txBody>
      </p:sp>
      <p:pic>
        <p:nvPicPr>
          <p:cNvPr id="4" name="Picture 3"/>
          <p:cNvPicPr>
            <a:picLocks noChangeAspect="1"/>
          </p:cNvPicPr>
          <p:nvPr/>
        </p:nvPicPr>
        <p:blipFill>
          <a:blip r:embed="rId2"/>
          <a:stretch>
            <a:fillRect/>
          </a:stretch>
        </p:blipFill>
        <p:spPr>
          <a:xfrm>
            <a:off x="148424" y="6172200"/>
            <a:ext cx="2286198" cy="530398"/>
          </a:xfrm>
          <a:prstGeom prst="rect">
            <a:avLst/>
          </a:prstGeom>
        </p:spPr>
      </p:pic>
    </p:spTree>
    <p:extLst>
      <p:ext uri="{BB962C8B-B14F-4D97-AF65-F5344CB8AC3E}">
        <p14:creationId xmlns:p14="http://schemas.microsoft.com/office/powerpoint/2010/main" val="302058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CMO Implementation Approach</a:t>
            </a:r>
          </a:p>
        </p:txBody>
      </p:sp>
      <p:pic>
        <p:nvPicPr>
          <p:cNvPr id="3" name="Picture 2"/>
          <p:cNvPicPr>
            <a:picLocks noChangeAspect="1"/>
          </p:cNvPicPr>
          <p:nvPr/>
        </p:nvPicPr>
        <p:blipFill>
          <a:blip r:embed="rId2"/>
          <a:stretch>
            <a:fillRect/>
          </a:stretch>
        </p:blipFill>
        <p:spPr>
          <a:xfrm>
            <a:off x="76200" y="6207318"/>
            <a:ext cx="2286198" cy="530398"/>
          </a:xfrm>
          <a:prstGeom prst="rect">
            <a:avLst/>
          </a:prstGeom>
        </p:spPr>
      </p:pic>
      <p:sp>
        <p:nvSpPr>
          <p:cNvPr id="4" name="Rectangle 3"/>
          <p:cNvSpPr/>
          <p:nvPr/>
        </p:nvSpPr>
        <p:spPr>
          <a:xfrm>
            <a:off x="10644748" y="20122"/>
            <a:ext cx="787395" cy="369332"/>
          </a:xfrm>
          <a:prstGeom prst="rect">
            <a:avLst/>
          </a:prstGeom>
        </p:spPr>
        <p:txBody>
          <a:bodyPr wrap="none">
            <a:spAutoFit/>
          </a:bodyPr>
          <a:lstStyle/>
          <a:p>
            <a:r>
              <a:rPr lang="en-US" dirty="0"/>
              <a:t>works</a:t>
            </a:r>
          </a:p>
        </p:txBody>
      </p:sp>
      <p:pic>
        <p:nvPicPr>
          <p:cNvPr id="7" name="Picture 6"/>
          <p:cNvPicPr>
            <a:picLocks noChangeAspect="1"/>
          </p:cNvPicPr>
          <p:nvPr/>
        </p:nvPicPr>
        <p:blipFill>
          <a:blip r:embed="rId3"/>
          <a:stretch>
            <a:fillRect/>
          </a:stretch>
        </p:blipFill>
        <p:spPr>
          <a:xfrm>
            <a:off x="144194" y="1905000"/>
            <a:ext cx="8821947" cy="3962400"/>
          </a:xfrm>
          <a:prstGeom prst="rect">
            <a:avLst/>
          </a:prstGeom>
        </p:spPr>
      </p:pic>
    </p:spTree>
    <p:extLst>
      <p:ext uri="{BB962C8B-B14F-4D97-AF65-F5344CB8AC3E}">
        <p14:creationId xmlns:p14="http://schemas.microsoft.com/office/powerpoint/2010/main" val="1041932041"/>
      </p:ext>
    </p:extLst>
  </p:cSld>
  <p:clrMapOvr>
    <a:masterClrMapping/>
  </p:clrMapOvr>
  <mc:AlternateContent xmlns:mc="http://schemas.openxmlformats.org/markup-compatibility/2006" xmlns:p14="http://schemas.microsoft.com/office/powerpoint/2010/main">
    <mc:Choice Requires="p14">
      <p:transition spd="slow" p14:dur="2250">
        <p:wipe dir="r"/>
      </p:transition>
    </mc:Choice>
    <mc:Fallback xmlns="">
      <p:transition spd="slow">
        <p:wipe dir="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CMO Readiness Reviews</a:t>
            </a:r>
          </a:p>
        </p:txBody>
      </p:sp>
      <p:sp>
        <p:nvSpPr>
          <p:cNvPr id="3" name="Content Placeholder 2"/>
          <p:cNvSpPr>
            <a:spLocks noGrp="1"/>
          </p:cNvSpPr>
          <p:nvPr>
            <p:ph idx="1"/>
          </p:nvPr>
        </p:nvSpPr>
        <p:spPr>
          <a:xfrm>
            <a:off x="152400" y="1295400"/>
            <a:ext cx="8991600" cy="5105400"/>
          </a:xfrm>
        </p:spPr>
        <p:txBody>
          <a:bodyPr/>
          <a:lstStyle/>
          <a:p>
            <a:r>
              <a:rPr lang="en-US" sz="2700" dirty="0"/>
              <a:t>DCH implemented a two-phased approach to ensure CMO readiness for go-live on July 1, 2017.</a:t>
            </a:r>
          </a:p>
          <a:p>
            <a:r>
              <a:rPr lang="en-US" sz="2700" dirty="0"/>
              <a:t>The readiness reviews assessed the CMOs’ ability and capacity to provide services to members on a statewide basis.</a:t>
            </a:r>
          </a:p>
          <a:p>
            <a:r>
              <a:rPr lang="en-US" sz="2700" dirty="0"/>
              <a:t>Four major area of focus were evaluated by DCH:</a:t>
            </a:r>
          </a:p>
          <a:p>
            <a:pPr lvl="1"/>
            <a:r>
              <a:rPr lang="en-US" sz="2500" dirty="0"/>
              <a:t>Operations/Administration</a:t>
            </a:r>
          </a:p>
          <a:p>
            <a:pPr lvl="1"/>
            <a:r>
              <a:rPr lang="en-US" sz="2500" dirty="0"/>
              <a:t>Service delivery</a:t>
            </a:r>
          </a:p>
          <a:p>
            <a:pPr lvl="1"/>
            <a:r>
              <a:rPr lang="en-US" sz="2500" dirty="0"/>
              <a:t>Financial management</a:t>
            </a:r>
          </a:p>
          <a:p>
            <a:pPr lvl="1"/>
            <a:r>
              <a:rPr lang="en-US" sz="2500" dirty="0"/>
              <a:t>Systems management	</a:t>
            </a:r>
          </a:p>
          <a:p>
            <a:r>
              <a:rPr lang="en-US" sz="2700" b="1" i="1" dirty="0"/>
              <a:t>Each CMO, whether an incumbent or new to Georgia, was held to the same standards and requirements.</a:t>
            </a:r>
          </a:p>
          <a:p>
            <a:pPr lvl="1"/>
            <a:endParaRPr lang="en-US" sz="2500" dirty="0"/>
          </a:p>
        </p:txBody>
      </p:sp>
      <p:pic>
        <p:nvPicPr>
          <p:cNvPr id="4" name="Picture 3"/>
          <p:cNvPicPr>
            <a:picLocks noChangeAspect="1"/>
          </p:cNvPicPr>
          <p:nvPr/>
        </p:nvPicPr>
        <p:blipFill>
          <a:blip r:embed="rId2"/>
          <a:stretch>
            <a:fillRect/>
          </a:stretch>
        </p:blipFill>
        <p:spPr>
          <a:xfrm>
            <a:off x="117282" y="6248400"/>
            <a:ext cx="2286198" cy="530398"/>
          </a:xfrm>
          <a:prstGeom prst="rect">
            <a:avLst/>
          </a:prstGeom>
        </p:spPr>
      </p:pic>
    </p:spTree>
    <p:extLst>
      <p:ext uri="{BB962C8B-B14F-4D97-AF65-F5344CB8AC3E}">
        <p14:creationId xmlns:p14="http://schemas.microsoft.com/office/powerpoint/2010/main" val="59360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CMO Readiness Reviews</a:t>
            </a:r>
          </a:p>
        </p:txBody>
      </p:sp>
      <p:sp>
        <p:nvSpPr>
          <p:cNvPr id="3" name="Content Placeholder 2"/>
          <p:cNvSpPr>
            <a:spLocks noGrp="1"/>
          </p:cNvSpPr>
          <p:nvPr>
            <p:ph idx="1"/>
          </p:nvPr>
        </p:nvSpPr>
        <p:spPr>
          <a:xfrm>
            <a:off x="152400" y="1371600"/>
            <a:ext cx="8763000" cy="4648200"/>
          </a:xfrm>
        </p:spPr>
        <p:txBody>
          <a:bodyPr/>
          <a:lstStyle/>
          <a:p>
            <a:r>
              <a:rPr lang="en-US" sz="2800" b="1" dirty="0"/>
              <a:t>Phase 1 of Readiness Review: </a:t>
            </a:r>
            <a:r>
              <a:rPr lang="en-US" sz="2800" dirty="0"/>
              <a:t> DCH completed desk reviews across 19 focused areas.</a:t>
            </a:r>
          </a:p>
          <a:p>
            <a:r>
              <a:rPr lang="en-US" sz="2800" b="1" dirty="0"/>
              <a:t>Phase 2 of Readiness Review:  </a:t>
            </a:r>
            <a:r>
              <a:rPr lang="en-US" sz="2800" dirty="0"/>
              <a:t>DCH conducted detailed onsite assessments of each CMO’s readiness, which involved:</a:t>
            </a:r>
          </a:p>
          <a:p>
            <a:pPr lvl="1"/>
            <a:r>
              <a:rPr lang="en-US" sz="2400" dirty="0"/>
              <a:t>Interviews with CMO staff and leadership</a:t>
            </a:r>
          </a:p>
          <a:p>
            <a:pPr lvl="1"/>
            <a:r>
              <a:rPr lang="en-US" sz="2400" dirty="0"/>
              <a:t>Tour of CMO’s physical location</a:t>
            </a:r>
          </a:p>
          <a:p>
            <a:pPr lvl="1"/>
            <a:r>
              <a:rPr lang="en-US" sz="2400" dirty="0"/>
              <a:t>CMO’s demonstration of call centers, operations, systems, and webpages</a:t>
            </a:r>
          </a:p>
          <a:p>
            <a:pPr lvl="1"/>
            <a:r>
              <a:rPr lang="en-US" sz="2400" dirty="0"/>
              <a:t>Assessment of readiness in all key areas of CMO operations</a:t>
            </a:r>
          </a:p>
          <a:p>
            <a:r>
              <a:rPr lang="en-US" sz="2800" dirty="0"/>
              <a:t>Onsite CMO reviews were completed March 24, 2017.</a:t>
            </a:r>
          </a:p>
          <a:p>
            <a:endParaRPr lang="en-US" sz="2800" dirty="0"/>
          </a:p>
        </p:txBody>
      </p:sp>
      <p:pic>
        <p:nvPicPr>
          <p:cNvPr id="4" name="Picture 3"/>
          <p:cNvPicPr>
            <a:picLocks noChangeAspect="1"/>
          </p:cNvPicPr>
          <p:nvPr/>
        </p:nvPicPr>
        <p:blipFill>
          <a:blip r:embed="rId2"/>
          <a:stretch>
            <a:fillRect/>
          </a:stretch>
        </p:blipFill>
        <p:spPr>
          <a:xfrm>
            <a:off x="35118" y="6172200"/>
            <a:ext cx="2286198" cy="530398"/>
          </a:xfrm>
          <a:prstGeom prst="rect">
            <a:avLst/>
          </a:prstGeom>
        </p:spPr>
      </p:pic>
    </p:spTree>
    <p:extLst>
      <p:ext uri="{BB962C8B-B14F-4D97-AF65-F5344CB8AC3E}">
        <p14:creationId xmlns:p14="http://schemas.microsoft.com/office/powerpoint/2010/main" val="241444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CMO Readiness Reviews</a:t>
            </a:r>
          </a:p>
        </p:txBody>
      </p:sp>
      <p:sp>
        <p:nvSpPr>
          <p:cNvPr id="3" name="Content Placeholder 2"/>
          <p:cNvSpPr>
            <a:spLocks noGrp="1"/>
          </p:cNvSpPr>
          <p:nvPr>
            <p:ph idx="1"/>
          </p:nvPr>
        </p:nvSpPr>
        <p:spPr>
          <a:xfrm>
            <a:off x="168442" y="1447800"/>
            <a:ext cx="8899358" cy="4648200"/>
          </a:xfrm>
        </p:spPr>
        <p:txBody>
          <a:bodyPr/>
          <a:lstStyle/>
          <a:p>
            <a:r>
              <a:rPr lang="en-US" sz="2900" dirty="0"/>
              <a:t>Any deficiencies noted in the desk reviews and/or onsite assessments will be addressed by DCH in a Corrective Action Plan issued to the CMO. The CMO must remedy any deficiencies within specific timeframes.</a:t>
            </a:r>
          </a:p>
          <a:p>
            <a:pPr marL="0" indent="0">
              <a:buNone/>
            </a:pPr>
            <a:endParaRPr lang="en-US" sz="2900" dirty="0"/>
          </a:p>
          <a:p>
            <a:r>
              <a:rPr lang="en-US" sz="2900" dirty="0"/>
              <a:t>The results of the CMO readiness reviews will be submitted to CMS by April 2017 for review and approval. </a:t>
            </a:r>
          </a:p>
          <a:p>
            <a:pPr marL="0" indent="0">
              <a:buNone/>
            </a:pPr>
            <a:endParaRPr lang="en-US" sz="2900" dirty="0"/>
          </a:p>
          <a:p>
            <a:r>
              <a:rPr lang="en-US" sz="2900" dirty="0"/>
              <a:t>Follow-up onsite reviews will be conducted by DCH, as needed, to ensure CMO readiness by July 1, 2017.</a:t>
            </a:r>
          </a:p>
          <a:p>
            <a:pPr marL="0" indent="0">
              <a:buNone/>
            </a:pPr>
            <a:endParaRPr lang="en-US" sz="2800" dirty="0"/>
          </a:p>
          <a:p>
            <a:pPr marL="0" indent="0">
              <a:buNone/>
            </a:pPr>
            <a:endParaRPr lang="en-US" sz="2800" dirty="0"/>
          </a:p>
        </p:txBody>
      </p:sp>
      <p:pic>
        <p:nvPicPr>
          <p:cNvPr id="4" name="Picture 3"/>
          <p:cNvPicPr>
            <a:picLocks noChangeAspect="1"/>
          </p:cNvPicPr>
          <p:nvPr/>
        </p:nvPicPr>
        <p:blipFill>
          <a:blip r:embed="rId2"/>
          <a:stretch>
            <a:fillRect/>
          </a:stretch>
        </p:blipFill>
        <p:spPr>
          <a:xfrm>
            <a:off x="76200" y="6248400"/>
            <a:ext cx="2286198" cy="530398"/>
          </a:xfrm>
          <a:prstGeom prst="rect">
            <a:avLst/>
          </a:prstGeom>
        </p:spPr>
      </p:pic>
    </p:spTree>
    <p:extLst>
      <p:ext uri="{BB962C8B-B14F-4D97-AF65-F5344CB8AC3E}">
        <p14:creationId xmlns:p14="http://schemas.microsoft.com/office/powerpoint/2010/main" val="4221082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Open Enrollment</a:t>
            </a:r>
          </a:p>
        </p:txBody>
      </p:sp>
      <p:sp>
        <p:nvSpPr>
          <p:cNvPr id="3" name="Content Placeholder 2"/>
          <p:cNvSpPr>
            <a:spLocks noGrp="1"/>
          </p:cNvSpPr>
          <p:nvPr>
            <p:ph idx="1"/>
          </p:nvPr>
        </p:nvSpPr>
        <p:spPr>
          <a:xfrm>
            <a:off x="152400" y="1447800"/>
            <a:ext cx="8763000" cy="4953000"/>
          </a:xfrm>
        </p:spPr>
        <p:txBody>
          <a:bodyPr/>
          <a:lstStyle/>
          <a:p>
            <a:r>
              <a:rPr lang="en-US" sz="2800" dirty="0"/>
              <a:t>The Open Enrollment period was held from March 1, 2017 through March 31, 2017 for </a:t>
            </a:r>
            <a:r>
              <a:rPr lang="en-US" sz="2800" b="1" dirty="0"/>
              <a:t>ALL</a:t>
            </a:r>
            <a:r>
              <a:rPr lang="en-US" sz="2800" dirty="0"/>
              <a:t> current Georgia Families members to choose their preferred CMO. </a:t>
            </a:r>
          </a:p>
          <a:p>
            <a:pPr lvl="1"/>
            <a:r>
              <a:rPr lang="en-US" sz="2500" dirty="0"/>
              <a:t>In previous years, Open Enrollment has taken place on members’ anniversary date, but this year the open enrollment date is the same for ALL members. </a:t>
            </a:r>
          </a:p>
          <a:p>
            <a:endParaRPr lang="en-US" sz="2500" dirty="0"/>
          </a:p>
          <a:p>
            <a:r>
              <a:rPr lang="en-US" sz="2800" dirty="0"/>
              <a:t>In February 2017, DCH mailed enrollment packets to Georgia Families members and P4HB recipients. </a:t>
            </a:r>
          </a:p>
          <a:p>
            <a:pPr lvl="1"/>
            <a:r>
              <a:rPr lang="en-US" sz="2500" dirty="0"/>
              <a:t>The enrollment packet included a CMO comparison chart and instructions on how to choose a CMO. </a:t>
            </a:r>
          </a:p>
        </p:txBody>
      </p:sp>
      <p:pic>
        <p:nvPicPr>
          <p:cNvPr id="4" name="Picture 3"/>
          <p:cNvPicPr>
            <a:picLocks noChangeAspect="1"/>
          </p:cNvPicPr>
          <p:nvPr/>
        </p:nvPicPr>
        <p:blipFill>
          <a:blip r:embed="rId2"/>
          <a:stretch>
            <a:fillRect/>
          </a:stretch>
        </p:blipFill>
        <p:spPr>
          <a:xfrm>
            <a:off x="133847" y="6248400"/>
            <a:ext cx="2286198" cy="530398"/>
          </a:xfrm>
          <a:prstGeom prst="rect">
            <a:avLst/>
          </a:prstGeom>
        </p:spPr>
      </p:pic>
    </p:spTree>
    <p:extLst>
      <p:ext uri="{BB962C8B-B14F-4D97-AF65-F5344CB8AC3E}">
        <p14:creationId xmlns:p14="http://schemas.microsoft.com/office/powerpoint/2010/main" val="344116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PPTdesig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1385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8"/>
          <p:cNvSpPr>
            <a:spLocks noGrp="1" noChangeArrowheads="1"/>
          </p:cNvSpPr>
          <p:nvPr>
            <p:ph type="body" idx="1"/>
          </p:nvPr>
        </p:nvSpPr>
        <p:spPr>
          <a:xfrm>
            <a:off x="457200" y="2133600"/>
            <a:ext cx="8229600" cy="3992563"/>
          </a:xfrm>
          <a:noFill/>
        </p:spPr>
        <p:txBody>
          <a:bodyPr/>
          <a:lstStyle/>
          <a:p>
            <a:pPr algn="ctr" eaLnBrk="1" hangingPunct="1">
              <a:buFontTx/>
              <a:buNone/>
            </a:pPr>
            <a:r>
              <a:rPr lang="en-US" sz="4000" b="1" dirty="0">
                <a:solidFill>
                  <a:schemeClr val="bg1"/>
                </a:solidFill>
              </a:rPr>
              <a:t>Mission</a:t>
            </a:r>
          </a:p>
          <a:p>
            <a:pPr algn="ctr" eaLnBrk="1" hangingPunct="1">
              <a:buFontTx/>
              <a:buNone/>
            </a:pPr>
            <a:r>
              <a:rPr lang="en-US" sz="2800" b="1" dirty="0">
                <a:solidFill>
                  <a:schemeClr val="bg1"/>
                </a:solidFill>
              </a:rPr>
              <a:t>The Georgia Department of Community Health</a:t>
            </a:r>
          </a:p>
          <a:p>
            <a:pPr algn="ctr" eaLnBrk="1" hangingPunct="1">
              <a:buFontTx/>
              <a:buNone/>
            </a:pPr>
            <a:r>
              <a:rPr lang="en-US" sz="2400" dirty="0">
                <a:solidFill>
                  <a:schemeClr val="bg1"/>
                </a:solidFill>
              </a:rPr>
              <a:t>We will provide Georgians with access to </a:t>
            </a:r>
            <a:br>
              <a:rPr lang="en-US" sz="2400" dirty="0">
                <a:solidFill>
                  <a:schemeClr val="bg1"/>
                </a:solidFill>
              </a:rPr>
            </a:br>
            <a:r>
              <a:rPr lang="en-US" sz="2400" dirty="0">
                <a:solidFill>
                  <a:schemeClr val="bg1"/>
                </a:solidFill>
              </a:rPr>
              <a:t>affordable, quality health care through </a:t>
            </a:r>
            <a:br>
              <a:rPr lang="en-US" sz="2400" dirty="0">
                <a:solidFill>
                  <a:schemeClr val="bg1"/>
                </a:solidFill>
              </a:rPr>
            </a:br>
            <a:r>
              <a:rPr lang="en-US" sz="2400" dirty="0">
                <a:solidFill>
                  <a:schemeClr val="bg1"/>
                </a:solidFill>
              </a:rPr>
              <a:t>effective planning, purchasing and oversight.</a:t>
            </a:r>
          </a:p>
          <a:p>
            <a:pPr algn="ctr" eaLnBrk="1" hangingPunct="1">
              <a:buFontTx/>
              <a:buNone/>
            </a:pPr>
            <a:endParaRPr lang="en-US" sz="2400" b="1" i="1" dirty="0">
              <a:solidFill>
                <a:schemeClr val="bg1"/>
              </a:solidFill>
            </a:endParaRPr>
          </a:p>
          <a:p>
            <a:pPr algn="ctr" eaLnBrk="1" hangingPunct="1">
              <a:buFontTx/>
              <a:buNone/>
            </a:pPr>
            <a:r>
              <a:rPr lang="en-US" sz="2400" b="1" i="1" dirty="0">
                <a:solidFill>
                  <a:schemeClr val="bg1"/>
                </a:solidFill>
              </a:rPr>
              <a:t>We are dedicated to A Healthy Georgia.</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5781"/>
            <a:ext cx="2750430" cy="63093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Open Enrollment</a:t>
            </a:r>
          </a:p>
        </p:txBody>
      </p:sp>
      <p:sp>
        <p:nvSpPr>
          <p:cNvPr id="3" name="Content Placeholder 2"/>
          <p:cNvSpPr>
            <a:spLocks noGrp="1"/>
          </p:cNvSpPr>
          <p:nvPr>
            <p:ph idx="1"/>
          </p:nvPr>
        </p:nvSpPr>
        <p:spPr>
          <a:xfrm>
            <a:off x="228600" y="1447800"/>
            <a:ext cx="8839200" cy="4572000"/>
          </a:xfrm>
        </p:spPr>
        <p:txBody>
          <a:bodyPr/>
          <a:lstStyle/>
          <a:p>
            <a:r>
              <a:rPr lang="en-US" sz="3600" dirty="0"/>
              <a:t>If members do not choose a CMO, one will be selected for them. </a:t>
            </a:r>
          </a:p>
          <a:p>
            <a:pPr lvl="1"/>
            <a:r>
              <a:rPr lang="en-US" sz="3200" dirty="0"/>
              <a:t>DCH will utilize an auto-assignment mechanism to assign members to CMOs.</a:t>
            </a:r>
          </a:p>
          <a:p>
            <a:pPr lvl="1"/>
            <a:r>
              <a:rPr lang="en-US" sz="3200" dirty="0"/>
              <a:t>Auto-assignment minimizes disruption of services for those members who do not select a CMO.</a:t>
            </a:r>
          </a:p>
          <a:p>
            <a:pPr lvl="1">
              <a:spcBef>
                <a:spcPts val="0"/>
              </a:spcBef>
            </a:pPr>
            <a:r>
              <a:rPr lang="en-US" sz="3200" dirty="0"/>
              <a:t>Members will receive written notification of the CMO selection made via auto-assignment.</a:t>
            </a:r>
          </a:p>
          <a:p>
            <a:pPr marL="0" indent="0">
              <a:spcBef>
                <a:spcPts val="0"/>
              </a:spcBef>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pic>
        <p:nvPicPr>
          <p:cNvPr id="4" name="Picture 3"/>
          <p:cNvPicPr>
            <a:picLocks noChangeAspect="1"/>
          </p:cNvPicPr>
          <p:nvPr/>
        </p:nvPicPr>
        <p:blipFill>
          <a:blip r:embed="rId2"/>
          <a:stretch>
            <a:fillRect/>
          </a:stretch>
        </p:blipFill>
        <p:spPr>
          <a:xfrm>
            <a:off x="76200" y="6172200"/>
            <a:ext cx="2286198" cy="530398"/>
          </a:xfrm>
          <a:prstGeom prst="rect">
            <a:avLst/>
          </a:prstGeom>
        </p:spPr>
      </p:pic>
    </p:spTree>
    <p:extLst>
      <p:ext uri="{BB962C8B-B14F-4D97-AF65-F5344CB8AC3E}">
        <p14:creationId xmlns:p14="http://schemas.microsoft.com/office/powerpoint/2010/main" val="901422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Open Enrollment</a:t>
            </a:r>
          </a:p>
        </p:txBody>
      </p:sp>
      <p:sp>
        <p:nvSpPr>
          <p:cNvPr id="3" name="Content Placeholder 2"/>
          <p:cNvSpPr>
            <a:spLocks noGrp="1"/>
          </p:cNvSpPr>
          <p:nvPr>
            <p:ph idx="1"/>
          </p:nvPr>
        </p:nvSpPr>
        <p:spPr>
          <a:xfrm>
            <a:off x="152400" y="1371600"/>
            <a:ext cx="8839200" cy="4572000"/>
          </a:xfrm>
        </p:spPr>
        <p:txBody>
          <a:bodyPr/>
          <a:lstStyle/>
          <a:p>
            <a:pPr>
              <a:spcBef>
                <a:spcPts val="0"/>
              </a:spcBef>
            </a:pPr>
            <a:r>
              <a:rPr lang="en-US" sz="2800" dirty="0"/>
              <a:t>The CMO selection will be effective July 1, 2017, and the selected CMO will mail a member ID card and CMO packet to the member within seven days of enrollment.</a:t>
            </a:r>
          </a:p>
          <a:p>
            <a:pPr>
              <a:spcBef>
                <a:spcPts val="0"/>
              </a:spcBef>
            </a:pPr>
            <a:endParaRPr lang="en-US" sz="900" dirty="0"/>
          </a:p>
          <a:p>
            <a:pPr lvl="0"/>
            <a:r>
              <a:rPr lang="en-US" sz="2800" b="1" dirty="0">
                <a:solidFill>
                  <a:srgbClr val="FF0000"/>
                </a:solidFill>
              </a:rPr>
              <a:t>Note: </a:t>
            </a:r>
            <a:r>
              <a:rPr lang="en-US" sz="2800" b="1" dirty="0">
                <a:solidFill>
                  <a:srgbClr val="000000"/>
                </a:solidFill>
              </a:rPr>
              <a:t>Members will have a separate choice period where they may select a new CMO. From July 1, 2017 through September 30, 2017, members may select a different CMO.</a:t>
            </a:r>
          </a:p>
          <a:p>
            <a:pPr lvl="1"/>
            <a:r>
              <a:rPr lang="en-US" sz="2500" dirty="0">
                <a:solidFill>
                  <a:srgbClr val="000000"/>
                </a:solidFill>
              </a:rPr>
              <a:t>Members will have the same options for selecting a new CMO (i.e., phone, mail, fax, and online).</a:t>
            </a:r>
            <a:endParaRPr lang="en-US" sz="2500" b="1" dirty="0">
              <a:solidFill>
                <a:srgbClr val="000000"/>
              </a:solidFill>
            </a:endParaRPr>
          </a:p>
          <a:p>
            <a:pPr lvl="1"/>
            <a:r>
              <a:rPr lang="en-US" sz="2500" dirty="0">
                <a:solidFill>
                  <a:srgbClr val="000000"/>
                </a:solidFill>
              </a:rPr>
              <a:t>If a member selects a new CMO during the choice period, the newly selected CMO will mail a new member ID card and CMO packet.</a:t>
            </a:r>
          </a:p>
          <a:p>
            <a:pPr marL="0" indent="0">
              <a:buNone/>
            </a:pPr>
            <a:endParaRPr lang="en-US" sz="2500" dirty="0"/>
          </a:p>
          <a:p>
            <a:pPr marL="0" indent="0">
              <a:buNone/>
            </a:pPr>
            <a:endParaRPr lang="en-US" sz="2800" dirty="0"/>
          </a:p>
        </p:txBody>
      </p:sp>
      <p:pic>
        <p:nvPicPr>
          <p:cNvPr id="4" name="Picture 3"/>
          <p:cNvPicPr>
            <a:picLocks noChangeAspect="1"/>
          </p:cNvPicPr>
          <p:nvPr/>
        </p:nvPicPr>
        <p:blipFill>
          <a:blip r:embed="rId2"/>
          <a:stretch>
            <a:fillRect/>
          </a:stretch>
        </p:blipFill>
        <p:spPr>
          <a:xfrm>
            <a:off x="152400" y="6248400"/>
            <a:ext cx="2286198" cy="530398"/>
          </a:xfrm>
          <a:prstGeom prst="rect">
            <a:avLst/>
          </a:prstGeom>
        </p:spPr>
      </p:pic>
    </p:spTree>
    <p:extLst>
      <p:ext uri="{BB962C8B-B14F-4D97-AF65-F5344CB8AC3E}">
        <p14:creationId xmlns:p14="http://schemas.microsoft.com/office/powerpoint/2010/main" val="1215644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Transition of Care</a:t>
            </a:r>
          </a:p>
        </p:txBody>
      </p:sp>
      <p:sp>
        <p:nvSpPr>
          <p:cNvPr id="3" name="Content Placeholder 2"/>
          <p:cNvSpPr>
            <a:spLocks noGrp="1"/>
          </p:cNvSpPr>
          <p:nvPr>
            <p:ph idx="1"/>
          </p:nvPr>
        </p:nvSpPr>
        <p:spPr>
          <a:xfrm>
            <a:off x="228600" y="1447800"/>
            <a:ext cx="8382000" cy="4648200"/>
          </a:xfrm>
        </p:spPr>
        <p:txBody>
          <a:bodyPr/>
          <a:lstStyle/>
          <a:p>
            <a:r>
              <a:rPr lang="en-US" sz="2800" dirty="0"/>
              <a:t>A </a:t>
            </a:r>
            <a:r>
              <a:rPr lang="en-US" sz="2800" b="1" dirty="0"/>
              <a:t>critical</a:t>
            </a:r>
            <a:r>
              <a:rPr lang="en-US" sz="2800" dirty="0"/>
              <a:t> part of the CMO implementation is ensuring timely and comprehensive Transition of Care for those members moving from one CMO to another.</a:t>
            </a:r>
          </a:p>
          <a:p>
            <a:endParaRPr lang="en-US" sz="2800" dirty="0"/>
          </a:p>
          <a:p>
            <a:r>
              <a:rPr lang="en-US" sz="2800" dirty="0"/>
              <a:t>The CMOs are required to conduct Transition of Care activities to ensure continuation of services when members change CMOs. </a:t>
            </a:r>
          </a:p>
          <a:p>
            <a:pPr lvl="1"/>
            <a:r>
              <a:rPr lang="en-US" sz="2400" dirty="0"/>
              <a:t>The CMOs must collaborate together and with DCH to ensure secure transfer of member information as needed to facilitate transition of care for those members changing CMOs.</a:t>
            </a:r>
          </a:p>
        </p:txBody>
      </p:sp>
      <p:pic>
        <p:nvPicPr>
          <p:cNvPr id="4" name="Picture 3"/>
          <p:cNvPicPr>
            <a:picLocks noChangeAspect="1"/>
          </p:cNvPicPr>
          <p:nvPr/>
        </p:nvPicPr>
        <p:blipFill>
          <a:blip r:embed="rId2"/>
          <a:stretch>
            <a:fillRect/>
          </a:stretch>
        </p:blipFill>
        <p:spPr>
          <a:xfrm>
            <a:off x="136497" y="6172200"/>
            <a:ext cx="2286198" cy="530398"/>
          </a:xfrm>
          <a:prstGeom prst="rect">
            <a:avLst/>
          </a:prstGeom>
        </p:spPr>
      </p:pic>
    </p:spTree>
    <p:extLst>
      <p:ext uri="{BB962C8B-B14F-4D97-AF65-F5344CB8AC3E}">
        <p14:creationId xmlns:p14="http://schemas.microsoft.com/office/powerpoint/2010/main" val="4069343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a:lstStyle/>
          <a:p>
            <a:pPr algn="ctr"/>
            <a:r>
              <a:rPr lang="en-US" dirty="0"/>
              <a:t>Transition of Care</a:t>
            </a:r>
          </a:p>
        </p:txBody>
      </p:sp>
      <p:sp>
        <p:nvSpPr>
          <p:cNvPr id="3" name="Content Placeholder 2"/>
          <p:cNvSpPr>
            <a:spLocks noGrp="1"/>
          </p:cNvSpPr>
          <p:nvPr>
            <p:ph idx="1"/>
          </p:nvPr>
        </p:nvSpPr>
        <p:spPr>
          <a:xfrm>
            <a:off x="228600" y="1447800"/>
            <a:ext cx="8382000" cy="4648200"/>
          </a:xfrm>
        </p:spPr>
        <p:txBody>
          <a:bodyPr/>
          <a:lstStyle/>
          <a:p>
            <a:pPr lvl="0"/>
            <a:r>
              <a:rPr lang="en-US" sz="3000" dirty="0">
                <a:solidFill>
                  <a:srgbClr val="000000"/>
                </a:solidFill>
              </a:rPr>
              <a:t>Transition of Care activities are required prior to the July 1, 2017 go-live date and again if the member makes a new CMO selection during the 90-day choice period (July 1, 2017 through September 30, 2017).</a:t>
            </a:r>
          </a:p>
          <a:p>
            <a:endParaRPr lang="en-US" sz="3000" dirty="0"/>
          </a:p>
          <a:p>
            <a:r>
              <a:rPr lang="en-US" sz="3000" dirty="0"/>
              <a:t>DCH will closely monitor these transition of care activities to ensure full collaboration and coordination across CMOs.</a:t>
            </a:r>
          </a:p>
        </p:txBody>
      </p:sp>
      <p:pic>
        <p:nvPicPr>
          <p:cNvPr id="4" name="Picture 3"/>
          <p:cNvPicPr>
            <a:picLocks noChangeAspect="1"/>
          </p:cNvPicPr>
          <p:nvPr/>
        </p:nvPicPr>
        <p:blipFill>
          <a:blip r:embed="rId2"/>
          <a:stretch>
            <a:fillRect/>
          </a:stretch>
        </p:blipFill>
        <p:spPr>
          <a:xfrm>
            <a:off x="76200" y="6248400"/>
            <a:ext cx="2286198" cy="530398"/>
          </a:xfrm>
          <a:prstGeom prst="rect">
            <a:avLst/>
          </a:prstGeom>
        </p:spPr>
      </p:pic>
    </p:spTree>
    <p:extLst>
      <p:ext uri="{BB962C8B-B14F-4D97-AF65-F5344CB8AC3E}">
        <p14:creationId xmlns:p14="http://schemas.microsoft.com/office/powerpoint/2010/main" val="3757944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04553" y="152400"/>
            <a:ext cx="8610600" cy="990600"/>
          </a:xfrm>
        </p:spPr>
        <p:txBody>
          <a:bodyPr/>
          <a:lstStyle/>
          <a:p>
            <a:pPr algn="ctr"/>
            <a:r>
              <a:rPr lang="en-US" dirty="0"/>
              <a:t>Additional Information</a:t>
            </a: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a:xfrm>
            <a:off x="295053" y="1447800"/>
            <a:ext cx="8229600" cy="4525963"/>
          </a:xfrm>
        </p:spPr>
        <p:txBody>
          <a:bodyPr/>
          <a:lstStyle/>
          <a:p>
            <a:r>
              <a:rPr lang="en-US" sz="3600" dirty="0"/>
              <a:t>If you have questions, please contact the HPE Call Center at 800-766-4456.</a:t>
            </a:r>
            <a:endParaRPr lang="en-US" sz="3600" dirty="0">
              <a:solidFill>
                <a:srgbClr val="FF0000"/>
              </a:solidFill>
            </a:endParaRPr>
          </a:p>
          <a:p>
            <a:pPr marL="457200" lvl="1" indent="0">
              <a:buNone/>
            </a:pPr>
            <a:endParaRPr lang="en-US" sz="3600" dirty="0"/>
          </a:p>
          <a:p>
            <a:r>
              <a:rPr lang="en-US" sz="3600" dirty="0"/>
              <a:t>Access </a:t>
            </a:r>
            <a:r>
              <a:rPr lang="en-US" sz="3600" u="sng" dirty="0">
                <a:solidFill>
                  <a:srgbClr val="1F497D"/>
                </a:solidFill>
                <a:latin typeface="Calibri" panose="020F0502020204030204" pitchFamily="34" charset="0"/>
                <a:hlinkClick r:id="rId3"/>
              </a:rPr>
              <a:t>https://dch.georgia.gov/georgia-families</a:t>
            </a:r>
            <a:r>
              <a:rPr lang="en-US" sz="3600" dirty="0">
                <a:solidFill>
                  <a:srgbClr val="1F497D"/>
                </a:solidFill>
                <a:latin typeface="Calibri" panose="020F0502020204030204" pitchFamily="34" charset="0"/>
              </a:rPr>
              <a:t> </a:t>
            </a:r>
            <a:r>
              <a:rPr lang="en-US" sz="3600" dirty="0"/>
              <a:t>for additional information about Open Enrollment, the CMO implementation process and Frequently Asked Questions. </a:t>
            </a:r>
          </a:p>
          <a:p>
            <a:endParaRPr lang="en-US" sz="3600" dirty="0">
              <a:solidFill>
                <a:srgbClr val="FF0000"/>
              </a:solidFill>
            </a:endParaRPr>
          </a:p>
          <a:p>
            <a:endParaRPr lang="en-US" dirty="0"/>
          </a:p>
          <a:p>
            <a:endParaRPr lang="en-US" dirty="0"/>
          </a:p>
        </p:txBody>
      </p:sp>
    </p:spTree>
    <p:extLst>
      <p:ext uri="{BB962C8B-B14F-4D97-AF65-F5344CB8AC3E}">
        <p14:creationId xmlns:p14="http://schemas.microsoft.com/office/powerpoint/2010/main" val="1972266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a:r>
              <a:rPr lang="en-US" dirty="0"/>
              <a:t>More Information</a:t>
            </a: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pPr>
              <a:buFont typeface="Wingdings" panose="05000000000000000000" pitchFamily="2" charset="2"/>
              <a:buChar char="Ø"/>
            </a:pPr>
            <a:r>
              <a:rPr lang="en-US" sz="2800" dirty="0"/>
              <a:t>Upcoming Meet &amp; Greet Sessions with the CMOs</a:t>
            </a:r>
          </a:p>
          <a:p>
            <a:pPr lvl="1">
              <a:buFont typeface="Wingdings" panose="05000000000000000000" pitchFamily="2" charset="2"/>
              <a:buChar char="Ø"/>
            </a:pPr>
            <a:r>
              <a:rPr lang="en-US" b="1" i="1" dirty="0">
                <a:solidFill>
                  <a:srgbClr val="FF0000"/>
                </a:solidFill>
              </a:rPr>
              <a:t>April 12, 2017  </a:t>
            </a:r>
          </a:p>
          <a:p>
            <a:pPr lvl="2">
              <a:buFont typeface="Wingdings" panose="05000000000000000000" pitchFamily="2" charset="2"/>
              <a:buChar char="Ø"/>
            </a:pPr>
            <a:r>
              <a:rPr lang="en-US" dirty="0"/>
              <a:t>Dorminy Medical Center, 200 Perry House Rd., Fitzgerald, Ga </a:t>
            </a:r>
          </a:p>
          <a:p>
            <a:pPr lvl="1">
              <a:buFont typeface="Wingdings" panose="05000000000000000000" pitchFamily="2" charset="2"/>
              <a:buChar char="Ø"/>
            </a:pPr>
            <a:r>
              <a:rPr lang="en-US" b="1" i="1" dirty="0">
                <a:solidFill>
                  <a:srgbClr val="FF0000"/>
                </a:solidFill>
              </a:rPr>
              <a:t>May 12, 2017</a:t>
            </a:r>
          </a:p>
          <a:p>
            <a:pPr lvl="2">
              <a:buFont typeface="Wingdings" panose="05000000000000000000" pitchFamily="2" charset="2"/>
              <a:buChar char="Ø"/>
            </a:pPr>
            <a:r>
              <a:rPr lang="en-US" dirty="0"/>
              <a:t>Union General Hospital, 35 Hospital Rd., Blairsville, Ga</a:t>
            </a:r>
          </a:p>
          <a:p>
            <a:pPr lvl="1">
              <a:buFont typeface="Wingdings" panose="05000000000000000000" pitchFamily="2" charset="2"/>
              <a:buChar char="Ø"/>
            </a:pPr>
            <a:r>
              <a:rPr lang="en-US" b="1" i="1" dirty="0">
                <a:solidFill>
                  <a:srgbClr val="FF0000"/>
                </a:solidFill>
              </a:rPr>
              <a:t>May 22, 2017</a:t>
            </a:r>
          </a:p>
          <a:p>
            <a:pPr lvl="2">
              <a:buFont typeface="Wingdings" panose="05000000000000000000" pitchFamily="2" charset="2"/>
              <a:buChar char="Ø"/>
            </a:pPr>
            <a:r>
              <a:rPr lang="en-US" dirty="0"/>
              <a:t>Memorial Health University Medical Center</a:t>
            </a:r>
          </a:p>
          <a:p>
            <a:pPr lvl="2">
              <a:buFont typeface="Wingdings" panose="05000000000000000000" pitchFamily="2" charset="2"/>
              <a:buChar char="Ø"/>
            </a:pPr>
            <a:r>
              <a:rPr lang="en-US" dirty="0"/>
              <a:t>4700 Waters Avenue, Savannah, Ga </a:t>
            </a:r>
          </a:p>
          <a:p>
            <a:pPr>
              <a:buFont typeface="Wingdings" panose="05000000000000000000" pitchFamily="2" charset="2"/>
              <a:buChar char="Ø"/>
            </a:pPr>
            <a:r>
              <a:rPr lang="en-US" sz="2800" dirty="0"/>
              <a:t>FAQs are posted at </a:t>
            </a:r>
            <a:r>
              <a:rPr lang="en-US" sz="2800" dirty="0">
                <a:hlinkClick r:id="rId3"/>
              </a:rPr>
              <a:t>www.dch.ga.gov</a:t>
            </a:r>
            <a:endParaRPr lang="en-US" sz="2800" dirty="0"/>
          </a:p>
          <a:p>
            <a:endParaRPr lang="en-US" dirty="0"/>
          </a:p>
          <a:p>
            <a:endParaRPr lang="en-US" dirty="0"/>
          </a:p>
        </p:txBody>
      </p:sp>
    </p:spTree>
    <p:extLst>
      <p:ext uri="{BB962C8B-B14F-4D97-AF65-F5344CB8AC3E}">
        <p14:creationId xmlns:p14="http://schemas.microsoft.com/office/powerpoint/2010/main" val="230795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CMO Choice Change Period</a:t>
            </a:r>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a:t>Ways for Members and P4HB Recipients to Change their health plan:</a:t>
            </a:r>
          </a:p>
          <a:p>
            <a:pPr lvl="1">
              <a:buFont typeface="Wingdings" panose="05000000000000000000" pitchFamily="2" charset="2"/>
              <a:buChar char="Ø"/>
            </a:pPr>
            <a:r>
              <a:rPr lang="en-US" b="1" i="1" dirty="0"/>
              <a:t>Phone</a:t>
            </a:r>
            <a:r>
              <a:rPr lang="en-US" dirty="0"/>
              <a:t>:  Call the Georgia Families program at </a:t>
            </a:r>
            <a:r>
              <a:rPr lang="en-US" dirty="0">
                <a:solidFill>
                  <a:srgbClr val="FF0000"/>
                </a:solidFill>
              </a:rPr>
              <a:t>1-888-GA-Enroll (1-888-423-6765);</a:t>
            </a:r>
          </a:p>
          <a:p>
            <a:pPr lvl="1">
              <a:buFont typeface="Wingdings" panose="05000000000000000000" pitchFamily="2" charset="2"/>
              <a:buChar char="Ø"/>
            </a:pPr>
            <a:r>
              <a:rPr lang="en-US" b="1" i="1" dirty="0"/>
              <a:t>Mail</a:t>
            </a:r>
            <a:r>
              <a:rPr lang="en-US" dirty="0"/>
              <a:t>:  Mail the enrollment form to the address provided;</a:t>
            </a:r>
          </a:p>
          <a:p>
            <a:pPr lvl="1">
              <a:buFont typeface="Wingdings" panose="05000000000000000000" pitchFamily="2" charset="2"/>
              <a:buChar char="Ø"/>
            </a:pPr>
            <a:r>
              <a:rPr lang="en-US" b="1" i="1" dirty="0"/>
              <a:t>Fax</a:t>
            </a:r>
            <a:r>
              <a:rPr lang="en-US" dirty="0"/>
              <a:t>:  Fax the enrollment form to </a:t>
            </a:r>
            <a:r>
              <a:rPr lang="en-US" dirty="0">
                <a:solidFill>
                  <a:srgbClr val="FF0000"/>
                </a:solidFill>
              </a:rPr>
              <a:t>1-866-4U2Enroll </a:t>
            </a:r>
          </a:p>
          <a:p>
            <a:pPr marL="457200" lvl="1" indent="0">
              <a:buNone/>
            </a:pPr>
            <a:r>
              <a:rPr lang="en-US" dirty="0">
                <a:solidFill>
                  <a:srgbClr val="FF0000"/>
                </a:solidFill>
              </a:rPr>
              <a:t>(1-866-482-3637);</a:t>
            </a:r>
          </a:p>
          <a:p>
            <a:pPr lvl="1">
              <a:buFont typeface="Wingdings" panose="05000000000000000000" pitchFamily="2" charset="2"/>
              <a:buChar char="Ø"/>
            </a:pPr>
            <a:r>
              <a:rPr lang="en-US" b="1" i="1" dirty="0"/>
              <a:t>Online</a:t>
            </a:r>
            <a:r>
              <a:rPr lang="en-US" dirty="0"/>
              <a:t>:  Visit </a:t>
            </a:r>
            <a:r>
              <a:rPr lang="en-US" dirty="0">
                <a:solidFill>
                  <a:srgbClr val="FF0000"/>
                </a:solidFill>
              </a:rPr>
              <a:t>www.georgia-families.com</a:t>
            </a:r>
          </a:p>
        </p:txBody>
      </p:sp>
    </p:spTree>
    <p:extLst>
      <p:ext uri="{BB962C8B-B14F-4D97-AF65-F5344CB8AC3E}">
        <p14:creationId xmlns:p14="http://schemas.microsoft.com/office/powerpoint/2010/main" val="1952900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Department of Community Health</a:t>
            </a:r>
            <a:br>
              <a:rPr lang="en-US" dirty="0"/>
            </a:br>
            <a:r>
              <a:rPr lang="en-US" dirty="0"/>
              <a:t>Divisions</a:t>
            </a:r>
          </a:p>
        </p:txBody>
      </p:sp>
      <p:sp>
        <p:nvSpPr>
          <p:cNvPr id="3" name="Content Placeholder 2"/>
          <p:cNvSpPr>
            <a:spLocks noGrp="1"/>
          </p:cNvSpPr>
          <p:nvPr>
            <p:ph idx="1"/>
          </p:nvPr>
        </p:nvSpPr>
        <p:spPr>
          <a:xfrm>
            <a:off x="2133600" y="1524000"/>
            <a:ext cx="5257800" cy="457200"/>
          </a:xfrm>
        </p:spPr>
        <p:txBody>
          <a:bodyPr/>
          <a:lstStyle/>
          <a:p>
            <a:pPr algn="ctr">
              <a:buNone/>
            </a:pPr>
            <a:endParaRPr lang="en-US" sz="2000" dirty="0"/>
          </a:p>
        </p:txBody>
      </p:sp>
      <p:graphicFrame>
        <p:nvGraphicFramePr>
          <p:cNvPr id="4" name="Diagram 3"/>
          <p:cNvGraphicFramePr/>
          <p:nvPr>
            <p:extLst/>
          </p:nvPr>
        </p:nvGraphicFramePr>
        <p:xfrm>
          <a:off x="685800" y="1524000"/>
          <a:ext cx="7391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721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auto">
          <a:xfrm>
            <a:off x="8534400" y="6381750"/>
            <a:ext cx="381000" cy="476250"/>
          </a:xfrm>
          <a:prstGeom prst="rect">
            <a:avLst/>
          </a:prstGeom>
          <a:noFill/>
          <a:ln w="9525">
            <a:noFill/>
            <a:miter lim="800000"/>
            <a:headEnd/>
            <a:tailEnd/>
          </a:ln>
        </p:spPr>
        <p:txBody>
          <a:bodyPr/>
          <a:lstStyle/>
          <a:p>
            <a:pPr algn="r"/>
            <a:endParaRPr lang="en-US" sz="1400" dirty="0">
              <a:solidFill>
                <a:srgbClr val="000000"/>
              </a:solidFill>
            </a:endParaRPr>
          </a:p>
        </p:txBody>
      </p:sp>
      <p:sp>
        <p:nvSpPr>
          <p:cNvPr id="17411" name="Rectangle 2"/>
          <p:cNvSpPr>
            <a:spLocks noGrp="1" noChangeArrowheads="1"/>
          </p:cNvSpPr>
          <p:nvPr>
            <p:ph type="title"/>
          </p:nvPr>
        </p:nvSpPr>
        <p:spPr>
          <a:xfrm>
            <a:off x="266700" y="152400"/>
            <a:ext cx="8610600" cy="990600"/>
          </a:xfrm>
        </p:spPr>
        <p:txBody>
          <a:bodyPr/>
          <a:lstStyle/>
          <a:p>
            <a:pPr eaLnBrk="1" hangingPunct="1"/>
            <a:r>
              <a:rPr lang="en-US" dirty="0"/>
              <a:t>Medicaid and PeachCare for Kids</a:t>
            </a:r>
            <a:r>
              <a:rPr lang="en-US" baseline="30000" dirty="0"/>
              <a:t>®</a:t>
            </a:r>
            <a:r>
              <a:rPr lang="en-US" dirty="0"/>
              <a:t> </a:t>
            </a:r>
            <a:endParaRPr lang="en-US" baseline="30000" dirty="0"/>
          </a:p>
        </p:txBody>
      </p:sp>
      <p:sp>
        <p:nvSpPr>
          <p:cNvPr id="17412" name="Rectangle 3"/>
          <p:cNvSpPr>
            <a:spLocks noGrp="1" noChangeArrowheads="1"/>
          </p:cNvSpPr>
          <p:nvPr>
            <p:ph idx="1"/>
          </p:nvPr>
        </p:nvSpPr>
        <p:spPr>
          <a:xfrm>
            <a:off x="304800" y="1524000"/>
            <a:ext cx="8001000" cy="4648200"/>
          </a:xfrm>
        </p:spPr>
        <p:txBody>
          <a:bodyPr/>
          <a:lstStyle/>
          <a:p>
            <a:pPr eaLnBrk="1" hangingPunct="1">
              <a:lnSpc>
                <a:spcPct val="90000"/>
              </a:lnSpc>
            </a:pPr>
            <a:endParaRPr lang="en-US" b="1" dirty="0"/>
          </a:p>
          <a:p>
            <a:pPr eaLnBrk="1" hangingPunct="1">
              <a:lnSpc>
                <a:spcPct val="90000"/>
              </a:lnSpc>
              <a:buFontTx/>
              <a:buNone/>
            </a:pPr>
            <a:endParaRPr lang="en-US" b="1" dirty="0"/>
          </a:p>
        </p:txBody>
      </p:sp>
      <p:sp>
        <p:nvSpPr>
          <p:cNvPr id="24580" name="TextBox 4"/>
          <p:cNvSpPr txBox="1">
            <a:spLocks noChangeArrowheads="1"/>
          </p:cNvSpPr>
          <p:nvPr/>
        </p:nvSpPr>
        <p:spPr bwMode="auto">
          <a:xfrm>
            <a:off x="304800" y="1524000"/>
            <a:ext cx="8610600" cy="2308324"/>
          </a:xfrm>
          <a:prstGeom prst="rect">
            <a:avLst/>
          </a:prstGeom>
          <a:noFill/>
          <a:ln w="9525">
            <a:noFill/>
            <a:miter lim="800000"/>
            <a:headEnd/>
            <a:tailEnd/>
          </a:ln>
        </p:spPr>
        <p:txBody>
          <a:bodyPr wrap="square">
            <a:spAutoFit/>
          </a:bodyPr>
          <a:lstStyle/>
          <a:p>
            <a:pPr>
              <a:defRPr/>
            </a:pPr>
            <a:r>
              <a:rPr lang="en-US" b="1" dirty="0">
                <a:solidFill>
                  <a:srgbClr val="000000"/>
                </a:solidFill>
                <a:latin typeface="Arial" pitchFamily="34" charset="0"/>
                <a:ea typeface="Calibri" pitchFamily="34" charset="0"/>
                <a:cs typeface="Arial" pitchFamily="34" charset="0"/>
              </a:rPr>
              <a:t>Total FY2016 Expenditures (includes State, Federal and other fund sources):</a:t>
            </a:r>
          </a:p>
          <a:p>
            <a:pPr lvl="1">
              <a:lnSpc>
                <a:spcPct val="150000"/>
              </a:lnSpc>
              <a:buFont typeface="Arial" pitchFamily="34" charset="0"/>
              <a:buChar char="•"/>
            </a:pPr>
            <a:r>
              <a:rPr lang="en-US" dirty="0">
                <a:solidFill>
                  <a:srgbClr val="000000"/>
                </a:solidFill>
                <a:latin typeface="Arial" pitchFamily="34" charset="0"/>
                <a:ea typeface="Calibri" pitchFamily="34" charset="0"/>
                <a:cs typeface="Arial" pitchFamily="34" charset="0"/>
              </a:rPr>
              <a:t> Low-Income Medicaid: 		 $4,148,360,929</a:t>
            </a:r>
          </a:p>
          <a:p>
            <a:pPr lvl="1">
              <a:lnSpc>
                <a:spcPct val="150000"/>
              </a:lnSpc>
              <a:buFont typeface="Arial" pitchFamily="34" charset="0"/>
              <a:buChar char="•"/>
            </a:pPr>
            <a:r>
              <a:rPr lang="en-US" dirty="0">
                <a:solidFill>
                  <a:srgbClr val="000000"/>
                </a:solidFill>
                <a:latin typeface="Arial" pitchFamily="34" charset="0"/>
                <a:ea typeface="Calibri" pitchFamily="34" charset="0"/>
                <a:cs typeface="Arial" pitchFamily="34" charset="0"/>
              </a:rPr>
              <a:t>Age, Blind and Disabled Medicaid:	 $5,148,018,841</a:t>
            </a:r>
          </a:p>
          <a:p>
            <a:pPr lvl="1">
              <a:lnSpc>
                <a:spcPct val="150000"/>
              </a:lnSpc>
              <a:buFont typeface="Arial" pitchFamily="34" charset="0"/>
              <a:buChar char="•"/>
              <a:defRPr/>
            </a:pPr>
            <a:r>
              <a:rPr lang="en-US" dirty="0">
                <a:solidFill>
                  <a:srgbClr val="000000"/>
                </a:solidFill>
                <a:latin typeface="Arial" pitchFamily="34" charset="0"/>
                <a:ea typeface="Calibri" pitchFamily="34" charset="0"/>
                <a:cs typeface="Arial" pitchFamily="34" charset="0"/>
              </a:rPr>
              <a:t> PeachCare for Kids</a:t>
            </a:r>
            <a:r>
              <a:rPr lang="en-US" baseline="30000" dirty="0">
                <a:solidFill>
                  <a:srgbClr val="000000"/>
                </a:solidFill>
                <a:latin typeface="Arial" pitchFamily="34" charset="0"/>
                <a:ea typeface="Calibri" pitchFamily="34" charset="0"/>
                <a:cs typeface="Arial" pitchFamily="34" charset="0"/>
              </a:rPr>
              <a:t>®</a:t>
            </a:r>
            <a:r>
              <a:rPr lang="en-US" dirty="0">
                <a:solidFill>
                  <a:srgbClr val="000000"/>
                </a:solidFill>
                <a:latin typeface="Arial" pitchFamily="34" charset="0"/>
                <a:ea typeface="Calibri" pitchFamily="34" charset="0"/>
                <a:cs typeface="Arial" pitchFamily="34" charset="0"/>
              </a:rPr>
              <a:t>			    $242,369,038</a:t>
            </a:r>
          </a:p>
          <a:p>
            <a:pPr lvl="1">
              <a:lnSpc>
                <a:spcPct val="150000"/>
              </a:lnSpc>
              <a:buFont typeface="Arial" pitchFamily="34" charset="0"/>
              <a:buChar char="•"/>
              <a:defRPr/>
            </a:pPr>
            <a:r>
              <a:rPr lang="en-US" dirty="0">
                <a:solidFill>
                  <a:srgbClr val="000000"/>
                </a:solidFill>
                <a:latin typeface="Arial" pitchFamily="34" charset="0"/>
                <a:ea typeface="Calibri" pitchFamily="34" charset="0"/>
                <a:cs typeface="Arial" pitchFamily="34" charset="0"/>
              </a:rPr>
              <a:t> Average Spend per Day 	</a:t>
            </a:r>
            <a:r>
              <a:rPr lang="en-US" b="1" dirty="0">
                <a:solidFill>
                  <a:srgbClr val="000000"/>
                </a:solidFill>
                <a:latin typeface="Arial" pitchFamily="34" charset="0"/>
                <a:ea typeface="Calibri" pitchFamily="34" charset="0"/>
                <a:cs typeface="Arial" pitchFamily="34" charset="0"/>
              </a:rPr>
              <a:t>$37.6 million per business day</a:t>
            </a:r>
          </a:p>
          <a:p>
            <a:pPr>
              <a:defRPr/>
            </a:pPr>
            <a:endParaRPr lang="en-US" dirty="0">
              <a:solidFill>
                <a:srgbClr val="000000"/>
              </a:solidFill>
              <a:latin typeface="Arial" pitchFamily="34" charset="0"/>
              <a:ea typeface="Calibri" pitchFamily="34" charset="0"/>
              <a:cs typeface="Arial" pitchFamily="34" charset="0"/>
            </a:endParaRPr>
          </a:p>
        </p:txBody>
      </p:sp>
      <p:sp>
        <p:nvSpPr>
          <p:cNvPr id="17414" name="TextBox 6"/>
          <p:cNvSpPr txBox="1">
            <a:spLocks noChangeArrowheads="1"/>
          </p:cNvSpPr>
          <p:nvPr/>
        </p:nvSpPr>
        <p:spPr bwMode="auto">
          <a:xfrm>
            <a:off x="381000" y="4114800"/>
            <a:ext cx="3352800" cy="1631216"/>
          </a:xfrm>
          <a:prstGeom prst="rect">
            <a:avLst/>
          </a:prstGeom>
          <a:noFill/>
          <a:ln w="9525">
            <a:noFill/>
            <a:miter lim="800000"/>
            <a:headEnd/>
            <a:tailEnd/>
          </a:ln>
        </p:spPr>
        <p:txBody>
          <a:bodyPr>
            <a:spAutoFit/>
          </a:bodyPr>
          <a:lstStyle/>
          <a:p>
            <a:r>
              <a:rPr lang="en-US" sz="2000" dirty="0">
                <a:solidFill>
                  <a:srgbClr val="000000"/>
                </a:solidFill>
              </a:rPr>
              <a:t>Medicaid and PeachCare for Kids® represent 14.6% of the FY2016 state funds budget (excluding motor fuel and lottery funds)</a:t>
            </a:r>
          </a:p>
        </p:txBody>
      </p:sp>
      <p:graphicFrame>
        <p:nvGraphicFramePr>
          <p:cNvPr id="10" name="Chart 9"/>
          <p:cNvGraphicFramePr>
            <a:graphicFrameLocks/>
          </p:cNvGraphicFramePr>
          <p:nvPr>
            <p:extLst/>
          </p:nvPr>
        </p:nvGraphicFramePr>
        <p:xfrm>
          <a:off x="3733800" y="3673113"/>
          <a:ext cx="4952999" cy="27325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05735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3"/>
          <p:cNvSpPr txBox="1">
            <a:spLocks noGrp="1"/>
          </p:cNvSpPr>
          <p:nvPr/>
        </p:nvSpPr>
        <p:spPr bwMode="auto">
          <a:xfrm>
            <a:off x="8534400" y="6381750"/>
            <a:ext cx="381000" cy="476250"/>
          </a:xfrm>
          <a:prstGeom prst="rect">
            <a:avLst/>
          </a:prstGeom>
          <a:noFill/>
          <a:ln w="9525">
            <a:noFill/>
            <a:miter lim="800000"/>
            <a:headEnd/>
            <a:tailEnd/>
          </a:ln>
        </p:spPr>
        <p:txBody>
          <a:bodyPr/>
          <a:lstStyle/>
          <a:p>
            <a:pPr algn="r"/>
            <a:endParaRPr lang="en-US" sz="1400" dirty="0">
              <a:solidFill>
                <a:srgbClr val="000000"/>
              </a:solidFill>
            </a:endParaRPr>
          </a:p>
        </p:txBody>
      </p:sp>
      <p:sp>
        <p:nvSpPr>
          <p:cNvPr id="24578" name="Rectangle 2"/>
          <p:cNvSpPr>
            <a:spLocks noGrp="1" noChangeArrowheads="1"/>
          </p:cNvSpPr>
          <p:nvPr>
            <p:ph type="title"/>
          </p:nvPr>
        </p:nvSpPr>
        <p:spPr/>
        <p:txBody>
          <a:bodyPr/>
          <a:lstStyle/>
          <a:p>
            <a:pPr eaLnBrk="1" hangingPunct="1"/>
            <a:r>
              <a:rPr lang="en-US" dirty="0"/>
              <a:t>GA Medicaid and PeachCare for Kids</a:t>
            </a:r>
            <a:r>
              <a:rPr lang="en-US" baseline="30000" dirty="0"/>
              <a:t>®</a:t>
            </a:r>
            <a:endParaRPr lang="en-US" dirty="0"/>
          </a:p>
        </p:txBody>
      </p:sp>
      <p:graphicFrame>
        <p:nvGraphicFramePr>
          <p:cNvPr id="5" name="Table 4"/>
          <p:cNvGraphicFramePr>
            <a:graphicFrameLocks noGrp="1"/>
          </p:cNvGraphicFramePr>
          <p:nvPr>
            <p:extLst/>
          </p:nvPr>
        </p:nvGraphicFramePr>
        <p:xfrm>
          <a:off x="1815737" y="3847181"/>
          <a:ext cx="5410200" cy="867728"/>
        </p:xfrm>
        <a:graphic>
          <a:graphicData uri="http://schemas.openxmlformats.org/drawingml/2006/table">
            <a:tbl>
              <a:tblPr firstRow="1" bandRow="1"/>
              <a:tblGrid>
                <a:gridCol w="1536497">
                  <a:extLst>
                    <a:ext uri="{9D8B030D-6E8A-4147-A177-3AD203B41FA5}">
                      <a16:colId xmlns:a16="http://schemas.microsoft.com/office/drawing/2014/main" xmlns="" val="20000"/>
                    </a:ext>
                  </a:extLst>
                </a:gridCol>
                <a:gridCol w="1601419">
                  <a:extLst>
                    <a:ext uri="{9D8B030D-6E8A-4147-A177-3AD203B41FA5}">
                      <a16:colId xmlns:a16="http://schemas.microsoft.com/office/drawing/2014/main" xmlns="" val="20001"/>
                    </a:ext>
                  </a:extLst>
                </a:gridCol>
                <a:gridCol w="1449933">
                  <a:extLst>
                    <a:ext uri="{9D8B030D-6E8A-4147-A177-3AD203B41FA5}">
                      <a16:colId xmlns:a16="http://schemas.microsoft.com/office/drawing/2014/main" xmlns="" val="20002"/>
                    </a:ext>
                  </a:extLst>
                </a:gridCol>
                <a:gridCol w="822351">
                  <a:extLst>
                    <a:ext uri="{9D8B030D-6E8A-4147-A177-3AD203B41FA5}">
                      <a16:colId xmlns:a16="http://schemas.microsoft.com/office/drawing/2014/main" xmlns="" val="20003"/>
                    </a:ext>
                  </a:extLst>
                </a:gridCol>
              </a:tblGrid>
              <a:tr h="308134">
                <a:tc>
                  <a:txBody>
                    <a:bodyPr/>
                    <a:lstStyle/>
                    <a:p>
                      <a:pPr algn="ctr" fontAlgn="b"/>
                      <a:r>
                        <a:rPr lang="en-US" sz="1600" b="1" i="0" u="none" strike="noStrike" dirty="0">
                          <a:solidFill>
                            <a:srgbClr val="000000"/>
                          </a:solidFill>
                          <a:effectLst/>
                          <a:latin typeface="Calibri" panose="020F0502020204030204" pitchFamily="34" charset="0"/>
                        </a:rPr>
                        <a:t>Age Categories</a:t>
                      </a:r>
                    </a:p>
                  </a:txBody>
                  <a:tcPr marL="7620" marR="7620" marT="7620"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GA Population*</a:t>
                      </a:r>
                    </a:p>
                  </a:txBody>
                  <a:tcPr marL="7620" marR="7620" marT="7620"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Medicaid/PCK</a:t>
                      </a:r>
                    </a:p>
                  </a:txBody>
                  <a:tcPr marL="7620" marR="7620" marT="7620"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a:t>
                      </a:r>
                    </a:p>
                  </a:txBody>
                  <a:tcPr marL="7620" marR="7620" marT="7620" marB="0" anchor="b">
                    <a:lnL>
                      <a:noFill/>
                    </a:lnL>
                    <a:lnR>
                      <a:noFill/>
                    </a:lnR>
                    <a:lnT>
                      <a:noFill/>
                    </a:lnT>
                    <a:lnB>
                      <a:noFill/>
                    </a:lnB>
                  </a:tcPr>
                </a:tc>
                <a:extLst>
                  <a:ext uri="{0D108BD9-81ED-4DB2-BD59-A6C34878D82A}">
                    <a16:rowId xmlns:a16="http://schemas.microsoft.com/office/drawing/2014/main" xmlns="" val="10000"/>
                  </a:ext>
                </a:extLst>
              </a:tr>
              <a:tr h="214470">
                <a:tc>
                  <a:txBody>
                    <a:bodyPr/>
                    <a:lstStyle/>
                    <a:p>
                      <a:pPr algn="l" fontAlgn="b"/>
                      <a:r>
                        <a:rPr lang="en-US" sz="1600" b="0" i="0" u="none" strike="noStrike" dirty="0">
                          <a:solidFill>
                            <a:srgbClr val="000000"/>
                          </a:solidFill>
                          <a:effectLst/>
                          <a:latin typeface="Calibri" panose="020F0502020204030204" pitchFamily="34" charset="0"/>
                        </a:rPr>
                        <a:t>All Ages </a:t>
                      </a:r>
                    </a:p>
                  </a:txBody>
                  <a:tcPr marL="7620" marR="7620" marT="762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10,250,112</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1,993,857</a:t>
                      </a:r>
                    </a:p>
                  </a:txBody>
                  <a:tcPr marL="7620" marR="7620" marT="7620"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19.45%</a:t>
                      </a:r>
                    </a:p>
                  </a:txBody>
                  <a:tcPr marL="7620" marR="7620" marT="7620" marB="0" anchor="b">
                    <a:lnL>
                      <a:noFill/>
                    </a:lnL>
                    <a:lnR>
                      <a:noFill/>
                    </a:lnR>
                    <a:lnT>
                      <a:noFill/>
                    </a:lnT>
                    <a:lnB>
                      <a:noFill/>
                    </a:lnB>
                  </a:tcPr>
                </a:tc>
                <a:extLst>
                  <a:ext uri="{0D108BD9-81ED-4DB2-BD59-A6C34878D82A}">
                    <a16:rowId xmlns:a16="http://schemas.microsoft.com/office/drawing/2014/main" xmlns="" val="10001"/>
                  </a:ext>
                </a:extLst>
              </a:tr>
              <a:tr h="308134">
                <a:tc>
                  <a:txBody>
                    <a:bodyPr/>
                    <a:lstStyle/>
                    <a:p>
                      <a:pPr algn="l" fontAlgn="b"/>
                      <a:r>
                        <a:rPr lang="en-US" sz="1600" b="0" i="0" u="none" strike="noStrike" dirty="0">
                          <a:solidFill>
                            <a:srgbClr val="000000"/>
                          </a:solidFill>
                          <a:effectLst/>
                          <a:latin typeface="Calibri" panose="020F0502020204030204" pitchFamily="34" charset="0"/>
                        </a:rPr>
                        <a:t>Children (0-19)</a:t>
                      </a:r>
                    </a:p>
                  </a:txBody>
                  <a:tcPr marL="7620" marR="7620" marT="762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 2,646,487</a:t>
                      </a:r>
                    </a:p>
                  </a:txBody>
                  <a:tcPr marL="7620" marR="7620" marT="762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1,320,661</a:t>
                      </a:r>
                    </a:p>
                  </a:txBody>
                  <a:tcPr marL="7620" marR="7620" marT="7620"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49.90%</a:t>
                      </a:r>
                    </a:p>
                  </a:txBody>
                  <a:tcPr marL="7620" marR="7620" marT="7620" marB="0" anchor="b">
                    <a:lnL>
                      <a:noFill/>
                    </a:lnL>
                    <a:lnR>
                      <a:noFill/>
                    </a:lnR>
                    <a:lnT>
                      <a:noFill/>
                    </a:lnT>
                    <a:lnB>
                      <a:noFill/>
                    </a:lnB>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nvPr>
        </p:nvGraphicFramePr>
        <p:xfrm>
          <a:off x="2476500" y="2045732"/>
          <a:ext cx="4533900" cy="914398"/>
        </p:xfrm>
        <a:graphic>
          <a:graphicData uri="http://schemas.openxmlformats.org/drawingml/2006/table">
            <a:tbl>
              <a:tblPr/>
              <a:tblGrid>
                <a:gridCol w="2000682">
                  <a:extLst>
                    <a:ext uri="{9D8B030D-6E8A-4147-A177-3AD203B41FA5}">
                      <a16:colId xmlns:a16="http://schemas.microsoft.com/office/drawing/2014/main" xmlns="" val="20000"/>
                    </a:ext>
                  </a:extLst>
                </a:gridCol>
                <a:gridCol w="2533218">
                  <a:extLst>
                    <a:ext uri="{9D8B030D-6E8A-4147-A177-3AD203B41FA5}">
                      <a16:colId xmlns:a16="http://schemas.microsoft.com/office/drawing/2014/main" xmlns="" val="20001"/>
                    </a:ext>
                  </a:extLst>
                </a:gridCol>
              </a:tblGrid>
              <a:tr h="302141">
                <a:tc>
                  <a:txBody>
                    <a:bodyPr/>
                    <a:lstStyle/>
                    <a:p>
                      <a:pPr algn="r" fontAlgn="b"/>
                      <a:r>
                        <a:rPr lang="en-US" sz="1800" b="1" i="0" u="none" strike="noStrike" dirty="0">
                          <a:solidFill>
                            <a:srgbClr val="000000"/>
                          </a:solidFill>
                          <a:effectLst/>
                          <a:latin typeface="Calibri" panose="020F0502020204030204" pitchFamily="34" charset="0"/>
                        </a:rPr>
                        <a:t>Medicaid:</a:t>
                      </a:r>
                    </a:p>
                  </a:txBody>
                  <a:tcPr marL="7620" marR="7620" marT="7620" marB="0" anchor="b">
                    <a:lnL>
                      <a:noFill/>
                    </a:lnL>
                    <a:lnR>
                      <a:noFill/>
                    </a:lnR>
                    <a:lnT>
                      <a:noFill/>
                    </a:lnT>
                    <a:lnB>
                      <a:noFill/>
                    </a:lnB>
                  </a:tcPr>
                </a:tc>
                <a:tc>
                  <a:txBody>
                    <a:bodyPr/>
                    <a:lstStyle/>
                    <a:p>
                      <a:pPr algn="l" fontAlgn="b"/>
                      <a:r>
                        <a:rPr lang="en-US" sz="1800" b="1" i="0" u="none" strike="noStrike">
                          <a:solidFill>
                            <a:srgbClr val="000000"/>
                          </a:solidFill>
                          <a:effectLst/>
                          <a:latin typeface="Calibri" panose="020F0502020204030204" pitchFamily="34" charset="0"/>
                        </a:rPr>
                        <a:t>       1,866,168 </a:t>
                      </a:r>
                    </a:p>
                  </a:txBody>
                  <a:tcPr marL="7620" marR="7620" marT="7620" marB="0" anchor="b">
                    <a:lnL>
                      <a:noFill/>
                    </a:lnL>
                    <a:lnR>
                      <a:noFill/>
                    </a:lnR>
                    <a:lnT>
                      <a:noFill/>
                    </a:lnT>
                    <a:lnB>
                      <a:noFill/>
                    </a:lnB>
                  </a:tcPr>
                </a:tc>
                <a:extLst>
                  <a:ext uri="{0D108BD9-81ED-4DB2-BD59-A6C34878D82A}">
                    <a16:rowId xmlns:a16="http://schemas.microsoft.com/office/drawing/2014/main" xmlns="" val="10000"/>
                  </a:ext>
                </a:extLst>
              </a:tr>
              <a:tr h="310116">
                <a:tc>
                  <a:txBody>
                    <a:bodyPr/>
                    <a:lstStyle/>
                    <a:p>
                      <a:pPr algn="r" fontAlgn="b"/>
                      <a:r>
                        <a:rPr lang="en-US" sz="1800" b="1" i="0" u="none" strike="noStrike" dirty="0" err="1">
                          <a:solidFill>
                            <a:srgbClr val="000000"/>
                          </a:solidFill>
                          <a:effectLst/>
                          <a:latin typeface="Calibri" panose="020F0502020204030204" pitchFamily="34" charset="0"/>
                        </a:rPr>
                        <a:t>PeachCare</a:t>
                      </a:r>
                      <a:r>
                        <a:rPr lang="en-US" sz="1800" b="1" i="0" u="none" strike="noStrike" dirty="0">
                          <a:solidFill>
                            <a:srgbClr val="000000"/>
                          </a:solidFill>
                          <a:effectLst/>
                          <a:latin typeface="Calibri" panose="020F0502020204030204" pitchFamily="34" charset="0"/>
                        </a:rPr>
                        <a:t> for Kids®:</a:t>
                      </a:r>
                    </a:p>
                  </a:txBody>
                  <a:tcPr marL="7620" marR="7620" marT="7620" marB="0" anchor="b">
                    <a:lnL>
                      <a:noFill/>
                    </a:lnL>
                    <a:lnR>
                      <a:noFill/>
                    </a:lnR>
                    <a:lnT>
                      <a:noFill/>
                    </a:lnT>
                    <a:lnB>
                      <a:noFill/>
                    </a:lnB>
                  </a:tcPr>
                </a:tc>
                <a:tc>
                  <a:txBody>
                    <a:bodyPr/>
                    <a:lstStyle/>
                    <a:p>
                      <a:pPr algn="l" fontAlgn="b"/>
                      <a:r>
                        <a:rPr lang="en-US" sz="1800" b="1" i="0" u="sng" strike="noStrike" dirty="0">
                          <a:solidFill>
                            <a:srgbClr val="000000"/>
                          </a:solidFill>
                          <a:effectLst/>
                          <a:latin typeface="Calibri" panose="020F0502020204030204" pitchFamily="34" charset="0"/>
                        </a:rPr>
                        <a:t>          127,689 </a:t>
                      </a:r>
                    </a:p>
                  </a:txBody>
                  <a:tcPr marL="7620" marR="7620" marT="7620" marB="0" anchor="b">
                    <a:lnL>
                      <a:noFill/>
                    </a:lnL>
                    <a:lnR>
                      <a:noFill/>
                    </a:lnR>
                    <a:lnT>
                      <a:noFill/>
                    </a:lnT>
                    <a:lnB>
                      <a:noFill/>
                    </a:lnB>
                  </a:tcPr>
                </a:tc>
                <a:extLst>
                  <a:ext uri="{0D108BD9-81ED-4DB2-BD59-A6C34878D82A}">
                    <a16:rowId xmlns:a16="http://schemas.microsoft.com/office/drawing/2014/main" xmlns="" val="10001"/>
                  </a:ext>
                </a:extLst>
              </a:tr>
              <a:tr h="302141">
                <a:tc>
                  <a:txBody>
                    <a:bodyPr/>
                    <a:lstStyle/>
                    <a:p>
                      <a:pPr algn="r" fontAlgn="b"/>
                      <a:r>
                        <a:rPr lang="en-US" sz="1800" b="1" i="0" u="none" strike="noStrike">
                          <a:solidFill>
                            <a:srgbClr val="000000"/>
                          </a:solidFill>
                          <a:effectLst/>
                          <a:latin typeface="Calibri" panose="020F0502020204030204" pitchFamily="34" charset="0"/>
                        </a:rPr>
                        <a:t>Total:</a:t>
                      </a:r>
                    </a:p>
                  </a:txBody>
                  <a:tcPr marL="7620" marR="7620" marT="7620" marB="0" anchor="b">
                    <a:lnL>
                      <a:noFill/>
                    </a:lnL>
                    <a:lnR>
                      <a:noFill/>
                    </a:lnR>
                    <a:lnT>
                      <a:noFill/>
                    </a:lnT>
                    <a:lnB>
                      <a:noFill/>
                    </a:lnB>
                  </a:tcPr>
                </a:tc>
                <a:tc>
                  <a:txBody>
                    <a:bodyPr/>
                    <a:lstStyle/>
                    <a:p>
                      <a:pPr algn="l" fontAlgn="b"/>
                      <a:r>
                        <a:rPr lang="en-US" sz="1800" b="1" i="0" u="none" strike="noStrike" dirty="0">
                          <a:solidFill>
                            <a:srgbClr val="000000"/>
                          </a:solidFill>
                          <a:effectLst/>
                          <a:latin typeface="Calibri" panose="020F0502020204030204" pitchFamily="34" charset="0"/>
                        </a:rPr>
                        <a:t>       1,993,857 </a:t>
                      </a:r>
                    </a:p>
                  </a:txBody>
                  <a:tcPr marL="7620" marR="7620" marT="7620" marB="0" anchor="b">
                    <a:lnL>
                      <a:noFill/>
                    </a:lnL>
                    <a:lnR>
                      <a:noFill/>
                    </a:lnR>
                    <a:lnT>
                      <a:noFill/>
                    </a:lnT>
                    <a:lnB>
                      <a:noFill/>
                    </a:lnB>
                  </a:tcPr>
                </a:tc>
                <a:extLst>
                  <a:ext uri="{0D108BD9-81ED-4DB2-BD59-A6C34878D82A}">
                    <a16:rowId xmlns:a16="http://schemas.microsoft.com/office/drawing/2014/main" xmlns="" val="10002"/>
                  </a:ext>
                </a:extLst>
              </a:tr>
            </a:tbl>
          </a:graphicData>
        </a:graphic>
      </p:graphicFrame>
      <p:sp>
        <p:nvSpPr>
          <p:cNvPr id="7" name="TextBox 6"/>
          <p:cNvSpPr txBox="1"/>
          <p:nvPr/>
        </p:nvSpPr>
        <p:spPr>
          <a:xfrm>
            <a:off x="838200" y="1676400"/>
            <a:ext cx="4800600" cy="369332"/>
          </a:xfrm>
          <a:prstGeom prst="rect">
            <a:avLst/>
          </a:prstGeom>
          <a:noFill/>
        </p:spPr>
        <p:txBody>
          <a:bodyPr wrap="square" rtlCol="0">
            <a:spAutoFit/>
          </a:bodyPr>
          <a:lstStyle/>
          <a:p>
            <a:r>
              <a:rPr lang="en-US" dirty="0"/>
              <a:t>FY2016 Average Monthly Membership:</a:t>
            </a:r>
          </a:p>
        </p:txBody>
      </p:sp>
      <p:sp>
        <p:nvSpPr>
          <p:cNvPr id="9" name="TextBox 8"/>
          <p:cNvSpPr txBox="1"/>
          <p:nvPr/>
        </p:nvSpPr>
        <p:spPr>
          <a:xfrm>
            <a:off x="685800" y="3426820"/>
            <a:ext cx="7696200" cy="369332"/>
          </a:xfrm>
          <a:prstGeom prst="rect">
            <a:avLst/>
          </a:prstGeom>
          <a:noFill/>
        </p:spPr>
        <p:txBody>
          <a:bodyPr wrap="square" rtlCol="0">
            <a:spAutoFit/>
          </a:bodyPr>
          <a:lstStyle/>
          <a:p>
            <a:r>
              <a:rPr lang="en-US" dirty="0"/>
              <a:t>Percentage of Georgia’s Population on Medicaid or </a:t>
            </a:r>
            <a:r>
              <a:rPr lang="en-US" dirty="0" err="1"/>
              <a:t>PeachCare</a:t>
            </a:r>
            <a:r>
              <a:rPr lang="en-US" dirty="0"/>
              <a:t> for Kids® </a:t>
            </a:r>
          </a:p>
        </p:txBody>
      </p:sp>
      <p:sp>
        <p:nvSpPr>
          <p:cNvPr id="10" name="Oval 9"/>
          <p:cNvSpPr/>
          <p:nvPr/>
        </p:nvSpPr>
        <p:spPr>
          <a:xfrm>
            <a:off x="4520837" y="2677959"/>
            <a:ext cx="1422763" cy="301300"/>
          </a:xfrm>
          <a:prstGeom prst="ellipse">
            <a:avLst/>
          </a:prstGeom>
          <a:noFill/>
          <a:ln>
            <a:solidFill>
              <a:srgbClr val="B6DAE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TextBox 10"/>
          <p:cNvSpPr txBox="1"/>
          <p:nvPr/>
        </p:nvSpPr>
        <p:spPr>
          <a:xfrm>
            <a:off x="740229" y="5040868"/>
            <a:ext cx="5943600" cy="369332"/>
          </a:xfrm>
          <a:prstGeom prst="rect">
            <a:avLst/>
          </a:prstGeom>
          <a:noFill/>
        </p:spPr>
        <p:txBody>
          <a:bodyPr wrap="square" rtlCol="0">
            <a:spAutoFit/>
          </a:bodyPr>
          <a:lstStyle/>
          <a:p>
            <a:r>
              <a:rPr lang="en-US" dirty="0"/>
              <a:t>54% of total Georgia Births are paid for by Medicaid</a:t>
            </a:r>
          </a:p>
        </p:txBody>
      </p:sp>
      <p:sp>
        <p:nvSpPr>
          <p:cNvPr id="2" name="Rectangle 1"/>
          <p:cNvSpPr/>
          <p:nvPr/>
        </p:nvSpPr>
        <p:spPr>
          <a:xfrm>
            <a:off x="2247900" y="5834390"/>
            <a:ext cx="5143500" cy="261610"/>
          </a:xfrm>
          <a:prstGeom prst="rect">
            <a:avLst/>
          </a:prstGeom>
        </p:spPr>
        <p:txBody>
          <a:bodyPr wrap="square">
            <a:spAutoFit/>
          </a:bodyPr>
          <a:lstStyle/>
          <a:p>
            <a:r>
              <a:rPr lang="en-US" sz="1100" dirty="0"/>
              <a:t>*GA Population based on estimated 2015 population figures from census.gov. </a:t>
            </a:r>
          </a:p>
        </p:txBody>
      </p:sp>
    </p:spTree>
    <p:extLst>
      <p:ext uri="{BB962C8B-B14F-4D97-AF65-F5344CB8AC3E}">
        <p14:creationId xmlns:p14="http://schemas.microsoft.com/office/powerpoint/2010/main" val="7262322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990600"/>
          </a:xfrm>
        </p:spPr>
        <p:txBody>
          <a:bodyPr/>
          <a:lstStyle/>
          <a:p>
            <a:r>
              <a:rPr lang="en-US" dirty="0"/>
              <a:t>Actual and Projected Enrollment</a:t>
            </a:r>
            <a:br>
              <a:rPr lang="en-US" dirty="0"/>
            </a:br>
            <a:r>
              <a:rPr lang="en-US" dirty="0"/>
              <a:t>FY2016 – FY2018</a:t>
            </a:r>
          </a:p>
        </p:txBody>
      </p:sp>
      <p:sp>
        <p:nvSpPr>
          <p:cNvPr id="5" name="TextBox 4"/>
          <p:cNvSpPr txBox="1"/>
          <p:nvPr/>
        </p:nvSpPr>
        <p:spPr>
          <a:xfrm>
            <a:off x="685799" y="5785991"/>
            <a:ext cx="8153401" cy="461665"/>
          </a:xfrm>
          <a:prstGeom prst="rect">
            <a:avLst/>
          </a:prstGeom>
          <a:noFill/>
        </p:spPr>
        <p:txBody>
          <a:bodyPr wrap="square" rtlCol="0">
            <a:spAutoFit/>
          </a:bodyPr>
          <a:lstStyle/>
          <a:p>
            <a:pPr marL="285750" indent="-285750" eaLnBrk="1" hangingPunct="1">
              <a:spcBef>
                <a:spcPts val="0"/>
              </a:spcBef>
              <a:spcAft>
                <a:spcPts val="0"/>
              </a:spcAft>
              <a:buFont typeface="Arial" panose="020B0604020202020204" pitchFamily="34" charset="0"/>
              <a:buChar char="•"/>
            </a:pPr>
            <a:r>
              <a:rPr lang="en-US" sz="1200" dirty="0"/>
              <a:t>E</a:t>
            </a:r>
            <a:r>
              <a:rPr lang="en-US" sz="1200" dirty="0">
                <a:solidFill>
                  <a:srgbClr val="000000"/>
                </a:solidFill>
              </a:rPr>
              <a:t>nrollment is projected to increase 1.99% from an average of 2.01 million in FY2016 to 2.05 million in FY2017.</a:t>
            </a:r>
          </a:p>
          <a:p>
            <a:pPr marL="285750" indent="-285750" eaLnBrk="1" hangingPunct="1">
              <a:spcBef>
                <a:spcPts val="0"/>
              </a:spcBef>
              <a:spcAft>
                <a:spcPts val="0"/>
              </a:spcAft>
              <a:buFont typeface="Arial" panose="020B0604020202020204" pitchFamily="34" charset="0"/>
              <a:buChar char="•"/>
            </a:pPr>
            <a:r>
              <a:rPr lang="en-US" sz="1200" dirty="0">
                <a:solidFill>
                  <a:srgbClr val="000000"/>
                </a:solidFill>
              </a:rPr>
              <a:t>Enrollment is projected to increase 1.95% from an average of 2.05 million in FY2017 to 2.09 million in FY2018.</a:t>
            </a:r>
          </a:p>
        </p:txBody>
      </p:sp>
      <p:graphicFrame>
        <p:nvGraphicFramePr>
          <p:cNvPr id="7" name="Chart 6"/>
          <p:cNvGraphicFramePr>
            <a:graphicFrameLocks/>
          </p:cNvGraphicFramePr>
          <p:nvPr>
            <p:extLst/>
          </p:nvPr>
        </p:nvGraphicFramePr>
        <p:xfrm>
          <a:off x="228600" y="1524001"/>
          <a:ext cx="8610600" cy="42619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509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Georgia Families Managed Care Program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A.  </a:t>
            </a:r>
            <a:r>
              <a:rPr lang="en-US" u="sng" dirty="0"/>
              <a:t>Section 1932(a)(1)(A) of the Social Security Act</a:t>
            </a:r>
          </a:p>
          <a:p>
            <a:pPr lvl="1">
              <a:buFont typeface="Wingdings" panose="05000000000000000000" pitchFamily="2" charset="2"/>
              <a:buChar char="Ø"/>
            </a:pPr>
            <a:endParaRPr lang="en-US" u="sng" dirty="0"/>
          </a:p>
          <a:p>
            <a:pPr lvl="1">
              <a:buFont typeface="Wingdings" panose="05000000000000000000" pitchFamily="2" charset="2"/>
              <a:buChar char="Ø"/>
            </a:pPr>
            <a:r>
              <a:rPr lang="en-US" u="sng" dirty="0"/>
              <a:t>Georgia enrolls Medicaid beneficiaries on a mandatory basis into managed care entities . This authority is granted under section 1932(a)(1)(A) of the Social Security Act.  Under this authority, a state can require certain categories of Medicaid beneficiaries to enroll in managed care entities without being out of compliance with state wideness, freedom of choice, or comparability.</a:t>
            </a:r>
          </a:p>
        </p:txBody>
      </p:sp>
    </p:spTree>
    <p:extLst>
      <p:ext uri="{BB962C8B-B14F-4D97-AF65-F5344CB8AC3E}">
        <p14:creationId xmlns:p14="http://schemas.microsoft.com/office/powerpoint/2010/main" val="3199288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610600" cy="990600"/>
          </a:xfrm>
        </p:spPr>
        <p:txBody>
          <a:bodyPr/>
          <a:lstStyle/>
          <a:p>
            <a:pPr algn="ctr"/>
            <a:r>
              <a:rPr lang="en-US" dirty="0"/>
              <a:t>Background</a:t>
            </a:r>
          </a:p>
        </p:txBody>
      </p:sp>
      <p:sp>
        <p:nvSpPr>
          <p:cNvPr id="3" name="Content Placeholder 2"/>
          <p:cNvSpPr>
            <a:spLocks noGrp="1"/>
          </p:cNvSpPr>
          <p:nvPr>
            <p:ph idx="1"/>
          </p:nvPr>
        </p:nvSpPr>
        <p:spPr>
          <a:xfrm>
            <a:off x="228600" y="1447800"/>
            <a:ext cx="8763000" cy="4800600"/>
          </a:xfrm>
        </p:spPr>
        <p:txBody>
          <a:bodyPr/>
          <a:lstStyle/>
          <a:p>
            <a:pPr>
              <a:spcBef>
                <a:spcPts val="0"/>
              </a:spcBef>
              <a:spcAft>
                <a:spcPts val="1200"/>
              </a:spcAft>
            </a:pPr>
            <a:r>
              <a:rPr lang="en-US" sz="2400" dirty="0">
                <a:ea typeface="Times New Roman" panose="02020603050405020304" pitchFamily="18" charset="0"/>
              </a:rPr>
              <a:t>The Georgia Department of Community Health (DCH) currently operates </a:t>
            </a:r>
            <a:r>
              <a:rPr lang="en-US" sz="2400" b="1" u="sng" dirty="0">
                <a:ea typeface="Times New Roman" panose="02020603050405020304" pitchFamily="18" charset="0"/>
              </a:rPr>
              <a:t>Georgia Families, a</a:t>
            </a:r>
            <a:r>
              <a:rPr lang="en-US" sz="2400" u="sng" dirty="0">
                <a:ea typeface="Times New Roman" panose="02020603050405020304" pitchFamily="18" charset="0"/>
              </a:rPr>
              <a:t> </a:t>
            </a:r>
            <a:r>
              <a:rPr lang="en-US" sz="2400" b="1" u="sng" dirty="0">
                <a:ea typeface="Times New Roman" panose="02020603050405020304" pitchFamily="18" charset="0"/>
              </a:rPr>
              <a:t>full-risk mandatory Medicaid managed care program, which serves approximately 1.3 million members</a:t>
            </a:r>
            <a:r>
              <a:rPr lang="en-US" sz="2400" dirty="0">
                <a:ea typeface="Times New Roman" panose="02020603050405020304" pitchFamily="18" charset="0"/>
              </a:rPr>
              <a:t>.  </a:t>
            </a:r>
          </a:p>
          <a:p>
            <a:pPr>
              <a:spcBef>
                <a:spcPts val="0"/>
              </a:spcBef>
              <a:spcAft>
                <a:spcPts val="1200"/>
              </a:spcAft>
              <a:buFont typeface="Arial" panose="020B0604020202020204" pitchFamily="34" charset="0"/>
              <a:buChar char="•"/>
            </a:pPr>
            <a:endParaRPr lang="en-US" sz="2400" dirty="0">
              <a:ea typeface="Times New Roman" panose="02020603050405020304" pitchFamily="18" charset="0"/>
            </a:endParaRPr>
          </a:p>
          <a:p>
            <a:pPr>
              <a:spcBef>
                <a:spcPts val="0"/>
              </a:spcBef>
              <a:spcAft>
                <a:spcPts val="1200"/>
              </a:spcAft>
              <a:buFont typeface="Arial" panose="020B0604020202020204" pitchFamily="34" charset="0"/>
              <a:buChar char="•"/>
            </a:pPr>
            <a:r>
              <a:rPr lang="en-US" sz="2400" dirty="0">
                <a:ea typeface="Times New Roman" panose="02020603050405020304" pitchFamily="18" charset="0"/>
              </a:rPr>
              <a:t>DCH contracts with Care Management Organizations (CMOs) to provide benefits and services to Georgia Families members, which consists of eligible recipients of </a:t>
            </a:r>
            <a:r>
              <a:rPr lang="en-US" sz="2200" b="1" dirty="0">
                <a:ea typeface="Times New Roman" panose="02020603050405020304" pitchFamily="18" charset="0"/>
              </a:rPr>
              <a:t>Medicaid, PeachCare for Kids®</a:t>
            </a:r>
            <a:r>
              <a:rPr lang="en-US" sz="2200" dirty="0">
                <a:ea typeface="Times New Roman" panose="02020603050405020304" pitchFamily="18" charset="0"/>
              </a:rPr>
              <a:t> and participants in Georgia’s </a:t>
            </a:r>
            <a:r>
              <a:rPr lang="en-US" sz="2200" b="1" dirty="0">
                <a:ea typeface="Times New Roman" panose="02020603050405020304" pitchFamily="18" charset="0"/>
              </a:rPr>
              <a:t>Planning for Healthy Babies (P4HB)</a:t>
            </a:r>
            <a:r>
              <a:rPr lang="en-US" sz="2200" dirty="0">
                <a:ea typeface="Times New Roman" panose="02020603050405020304" pitchFamily="18" charset="0"/>
              </a:rPr>
              <a:t> Demonstration.</a:t>
            </a:r>
          </a:p>
          <a:p>
            <a:pPr marL="0" indent="0">
              <a:spcBef>
                <a:spcPts val="0"/>
              </a:spcBef>
              <a:spcAft>
                <a:spcPts val="1200"/>
              </a:spcAft>
              <a:buNone/>
            </a:pPr>
            <a:endParaRPr lang="en-US" sz="2200" dirty="0">
              <a:ea typeface="Times New Roman" panose="02020603050405020304" pitchFamily="18" charset="0"/>
            </a:endParaRPr>
          </a:p>
          <a:p>
            <a:pPr lvl="0">
              <a:spcBef>
                <a:spcPts val="0"/>
              </a:spcBef>
              <a:spcAft>
                <a:spcPts val="0"/>
              </a:spcAft>
            </a:pPr>
            <a:r>
              <a:rPr lang="en-US" sz="2400" dirty="0">
                <a:solidFill>
                  <a:srgbClr val="000000"/>
                </a:solidFill>
                <a:ea typeface="Times New Roman" panose="02020603050405020304" pitchFamily="18" charset="0"/>
              </a:rPr>
              <a:t>Currently, DCH currently holds CMO contracts with Amerigroup, Peach State and WellCare.</a:t>
            </a:r>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6207335"/>
            <a:ext cx="2286000" cy="527032"/>
          </a:xfrm>
          <a:prstGeom prst="rect">
            <a:avLst/>
          </a:prstGeom>
        </p:spPr>
      </p:pic>
    </p:spTree>
    <p:extLst>
      <p:ext uri="{BB962C8B-B14F-4D97-AF65-F5344CB8AC3E}">
        <p14:creationId xmlns:p14="http://schemas.microsoft.com/office/powerpoint/2010/main" val="81095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Georgia Families Managed Care Program</a:t>
            </a: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a:xfrm>
            <a:off x="647700" y="1524000"/>
            <a:ext cx="8229600" cy="4525963"/>
          </a:xfrm>
        </p:spPr>
        <p:txBody>
          <a:bodyPr/>
          <a:lstStyle/>
          <a:p>
            <a:pPr>
              <a:buFont typeface="Wingdings" panose="05000000000000000000" pitchFamily="2" charset="2"/>
              <a:buChar char="Ø"/>
            </a:pPr>
            <a:r>
              <a:rPr lang="en-US" sz="2000" dirty="0">
                <a:solidFill>
                  <a:srgbClr val="FF0000"/>
                </a:solidFill>
              </a:rPr>
              <a:t>State Plan Provisions</a:t>
            </a:r>
          </a:p>
          <a:p>
            <a:pPr lvl="1">
              <a:buFont typeface="Wingdings" panose="05000000000000000000" pitchFamily="2" charset="2"/>
              <a:buChar char="Ø"/>
            </a:pPr>
            <a:r>
              <a:rPr lang="en-US" sz="2000" dirty="0"/>
              <a:t>Mandatory Enrollment</a:t>
            </a:r>
          </a:p>
          <a:p>
            <a:pPr lvl="2">
              <a:buFont typeface="Wingdings" panose="05000000000000000000" pitchFamily="2" charset="2"/>
              <a:buChar char="Ø"/>
            </a:pPr>
            <a:r>
              <a:rPr lang="en-US" sz="2000" dirty="0"/>
              <a:t>Parent/Caretaker with Children Medicaid (formerly Low Income Families)</a:t>
            </a:r>
          </a:p>
          <a:p>
            <a:pPr lvl="2">
              <a:buFont typeface="Wingdings" panose="05000000000000000000" pitchFamily="2" charset="2"/>
              <a:buChar char="Ø"/>
            </a:pPr>
            <a:r>
              <a:rPr lang="en-US" sz="2000" dirty="0"/>
              <a:t>Transitional Medicaid</a:t>
            </a:r>
          </a:p>
          <a:p>
            <a:pPr lvl="2">
              <a:buFont typeface="Wingdings" panose="05000000000000000000" pitchFamily="2" charset="2"/>
              <a:buChar char="Ø"/>
            </a:pPr>
            <a:r>
              <a:rPr lang="en-US" sz="2000" dirty="0"/>
              <a:t>Pregnant Women</a:t>
            </a:r>
          </a:p>
          <a:p>
            <a:pPr lvl="2">
              <a:buFont typeface="Wingdings" panose="05000000000000000000" pitchFamily="2" charset="2"/>
              <a:buChar char="Ø"/>
            </a:pPr>
            <a:r>
              <a:rPr lang="en-US" sz="2000" dirty="0"/>
              <a:t>Children under 19</a:t>
            </a:r>
          </a:p>
          <a:p>
            <a:pPr lvl="2">
              <a:buFont typeface="Wingdings" panose="05000000000000000000" pitchFamily="2" charset="2"/>
              <a:buChar char="Ø"/>
            </a:pPr>
            <a:r>
              <a:rPr lang="en-US" sz="2000" dirty="0"/>
              <a:t>Newborns</a:t>
            </a:r>
          </a:p>
          <a:p>
            <a:pPr lvl="2">
              <a:buFont typeface="Wingdings" panose="05000000000000000000" pitchFamily="2" charset="2"/>
              <a:buChar char="Ø"/>
            </a:pPr>
            <a:r>
              <a:rPr lang="en-US" sz="2000" dirty="0"/>
              <a:t>Women Eligible Due to Breast and Cervical Cancer (must be less than 65 years of age and diagnosed with breast or cervical cancer)</a:t>
            </a:r>
          </a:p>
          <a:p>
            <a:pPr lvl="2">
              <a:buFont typeface="Wingdings" panose="05000000000000000000" pitchFamily="2" charset="2"/>
              <a:buChar char="Ø"/>
            </a:pPr>
            <a:r>
              <a:rPr lang="en-US" sz="2000" dirty="0"/>
              <a:t>Refugees</a:t>
            </a:r>
          </a:p>
          <a:p>
            <a:pPr lvl="2">
              <a:buFont typeface="Wingdings" panose="05000000000000000000" pitchFamily="2" charset="2"/>
              <a:buChar char="Ø"/>
            </a:pPr>
            <a:r>
              <a:rPr lang="en-US" sz="2000" dirty="0"/>
              <a:t>PeachCare for Kids</a:t>
            </a:r>
            <a:r>
              <a:rPr lang="en-US" sz="2000" baseline="30000" dirty="0"/>
              <a:t>® </a:t>
            </a:r>
          </a:p>
          <a:p>
            <a:pPr marL="914400" lvl="2" indent="0">
              <a:buNone/>
            </a:pP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500" y="4800600"/>
            <a:ext cx="3962399" cy="1615190"/>
          </a:xfrm>
          <a:prstGeom prst="rect">
            <a:avLst/>
          </a:prstGeom>
        </p:spPr>
      </p:pic>
    </p:spTree>
    <p:extLst>
      <p:ext uri="{BB962C8B-B14F-4D97-AF65-F5344CB8AC3E}">
        <p14:creationId xmlns:p14="http://schemas.microsoft.com/office/powerpoint/2010/main" val="27475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49DCD7796FCFE42BC1A4B40CEA4177D" ma:contentTypeVersion="0" ma:contentTypeDescription="Create a new document." ma:contentTypeScope="" ma:versionID="5b7152317dbea00dcedff494f97c02c0">
  <xsd:schema xmlns:xsd="http://www.w3.org/2001/XMLSchema" xmlns:xs="http://www.w3.org/2001/XMLSchema" xmlns:p="http://schemas.microsoft.com/office/2006/metadata/properties" targetNamespace="http://schemas.microsoft.com/office/2006/metadata/properties" ma:root="true" ma:fieldsID="06e0e3112098b4d1518554ee266199a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D7454A-267E-4669-9AAD-8E854942E3E5}">
  <ds:schemaRefs>
    <ds:schemaRef ds:uri="http://schemas.microsoft.com/sharepoint/v3/contenttype/forms"/>
  </ds:schemaRefs>
</ds:datastoreItem>
</file>

<file path=customXml/itemProps2.xml><?xml version="1.0" encoding="utf-8"?>
<ds:datastoreItem xmlns:ds="http://schemas.openxmlformats.org/officeDocument/2006/customXml" ds:itemID="{4774216D-E431-49F8-9EBA-FC844E5D01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2D82F10-476B-4F6D-93C5-B02E86C625A8}">
  <ds:schemaRefs>
    <ds:schemaRef ds:uri="http://purl.org/dc/elements/1.1/"/>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15167</TotalTime>
  <Words>1959</Words>
  <Application>Microsoft Office PowerPoint</Application>
  <PresentationFormat>On-screen Show (4:3)</PresentationFormat>
  <Paragraphs>286</Paragraphs>
  <Slides>26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Times New Roman</vt:lpstr>
      <vt:lpstr>Wingdings</vt:lpstr>
      <vt:lpstr>Default Design</vt:lpstr>
      <vt:lpstr>PowerPoint Presentation</vt:lpstr>
      <vt:lpstr>PowerPoint Presentation</vt:lpstr>
      <vt:lpstr>Department of Community Health Divisions</vt:lpstr>
      <vt:lpstr>Medicaid and PeachCare for Kids® </vt:lpstr>
      <vt:lpstr>GA Medicaid and PeachCare for Kids®</vt:lpstr>
      <vt:lpstr>Actual and Projected Enrollment FY2016 – FY2018</vt:lpstr>
      <vt:lpstr>Georgia Families Managed Care Program </vt:lpstr>
      <vt:lpstr>Background</vt:lpstr>
      <vt:lpstr>Georgia Families Managed Care Program</vt:lpstr>
      <vt:lpstr>Georgia Families Managed Care Program</vt:lpstr>
      <vt:lpstr>Managed Care Benefits</vt:lpstr>
      <vt:lpstr>Managed Care Benefits</vt:lpstr>
      <vt:lpstr>CMO Procurement</vt:lpstr>
      <vt:lpstr>CMO Implementation Approach</vt:lpstr>
      <vt:lpstr>CMO Implementation Approach</vt:lpstr>
      <vt:lpstr>CMO Readiness Reviews</vt:lpstr>
      <vt:lpstr>CMO Readiness Reviews</vt:lpstr>
      <vt:lpstr>CMO Readiness Reviews</vt:lpstr>
      <vt:lpstr>Open Enrollment</vt:lpstr>
      <vt:lpstr>Open Enrollment</vt:lpstr>
      <vt:lpstr>Open Enrollment</vt:lpstr>
      <vt:lpstr>Transition of Care</vt:lpstr>
      <vt:lpstr>Transition of Care</vt:lpstr>
      <vt:lpstr>Additional Information</vt:lpstr>
      <vt:lpstr>More Information</vt:lpstr>
      <vt:lpstr>CMO Choice Change Period</vt:lpstr>
    </vt:vector>
  </TitlesOfParts>
  <Company>DCH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lkuczmarski</dc:creator>
  <cp:lastModifiedBy>Charles Owens</cp:lastModifiedBy>
  <cp:revision>481</cp:revision>
  <cp:lastPrinted>2017-01-31T13:20:31Z</cp:lastPrinted>
  <dcterms:created xsi:type="dcterms:W3CDTF">2006-10-19T21:28:07Z</dcterms:created>
  <dcterms:modified xsi:type="dcterms:W3CDTF">2017-04-07T21:45:46Z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0x010100149DCD7796FCFE42BC1A4B40CEA4177D</vt:lpwstr>
  </property>
</Properties>
</file>